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18"/>
  </p:notesMasterIdLst>
  <p:handoutMasterIdLst>
    <p:handoutMasterId r:id="rId19"/>
  </p:handoutMasterIdLst>
  <p:sldIdLst>
    <p:sldId id="320" r:id="rId3"/>
    <p:sldId id="324" r:id="rId4"/>
    <p:sldId id="330" r:id="rId5"/>
    <p:sldId id="331" r:id="rId6"/>
    <p:sldId id="333" r:id="rId7"/>
    <p:sldId id="332" r:id="rId8"/>
    <p:sldId id="334" r:id="rId9"/>
    <p:sldId id="335" r:id="rId10"/>
    <p:sldId id="336" r:id="rId11"/>
    <p:sldId id="337" r:id="rId12"/>
    <p:sldId id="338" r:id="rId13"/>
    <p:sldId id="339" r:id="rId14"/>
    <p:sldId id="345" r:id="rId15"/>
    <p:sldId id="346" r:id="rId16"/>
    <p:sldId id="329" r:id="rId17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1" autoAdjust="0"/>
    <p:restoredTop sz="86050" autoAdjust="0"/>
  </p:normalViewPr>
  <p:slideViewPr>
    <p:cSldViewPr snapToObjects="1" showGuides="1">
      <p:cViewPr varScale="1">
        <p:scale>
          <a:sx n="61" d="100"/>
          <a:sy n="61" d="100"/>
        </p:scale>
        <p:origin x="1408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9/8/2018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9/8/2018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9/8/2018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9/8/2018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9/8/2018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9/8/2018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9/8/2018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9/8/2018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hyperlink" Target="https://cran.r-project.org/web/packages/kableExtra/vignettes/awesome_table_in_html.html#overview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0" y="3352800"/>
            <a:ext cx="5410200" cy="16250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Data Transformation III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summarize()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with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group_by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()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4129278" y="548634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Summarizing Data by Groups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Using Tables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E8C313-1263-47C7-AE30-08BA9CF26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6735" y="1748963"/>
            <a:ext cx="3769374" cy="358503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3ACC01-F921-40E8-B705-9ACB162F64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3800" y="1809477"/>
            <a:ext cx="1412951" cy="161952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FA6F9D-1473-44A5-BBCB-9B2CC5BB0305}"/>
              </a:ext>
            </a:extLst>
          </p:cNvPr>
          <p:cNvCxnSpPr>
            <a:cxnSpLocks/>
          </p:cNvCxnSpPr>
          <p:nvPr/>
        </p:nvCxnSpPr>
        <p:spPr>
          <a:xfrm>
            <a:off x="7162800" y="2240782"/>
            <a:ext cx="533400" cy="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F7B34B70-455A-4870-8BAA-DD99841FBC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5738" y="5551258"/>
            <a:ext cx="5538978" cy="118354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8B8622E-B494-461F-A5FE-B0EACE0E9BA0}"/>
              </a:ext>
            </a:extLst>
          </p:cNvPr>
          <p:cNvCxnSpPr>
            <a:cxnSpLocks/>
          </p:cNvCxnSpPr>
          <p:nvPr/>
        </p:nvCxnSpPr>
        <p:spPr>
          <a:xfrm>
            <a:off x="5334000" y="4953000"/>
            <a:ext cx="0" cy="719666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694201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summarize()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with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group_by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()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4129278" y="548634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Multiple Groups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Using Graphics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0128DC-007E-42CE-801D-7EB69B06F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8320" y="1843796"/>
            <a:ext cx="5437568" cy="390048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920806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summarize()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with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group_by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()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4129278" y="548634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Multiple Groups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Using Tables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FD309A-C650-4236-9D1D-7178A4398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790" y="1748963"/>
            <a:ext cx="4682714" cy="494164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3320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Useful Summary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Functions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4129278" y="548634"/>
            <a:ext cx="4953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Measures of Center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mean()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median()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mode()</a:t>
            </a:r>
          </a:p>
          <a:p>
            <a:pPr lvl="2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Measures of Spread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var()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sd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IQR()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mad()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Measures of Rank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min()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max()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quantile()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2177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Useful Summary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Functions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4129278" y="548634"/>
            <a:ext cx="4953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Measures of Position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Order Matters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first() = x[1]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last() = x[length(x)]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nth(,k)  = x[k]</a:t>
            </a:r>
          </a:p>
          <a:p>
            <a:pPr lvl="2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Counts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n_distinct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Counts/Proportions for Logical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mean()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sum(x&gt;10)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mean(x&gt;10)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9706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Transformation III Info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Finish Reading Chapter 3 and Practice the Code in R4DS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Covers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 Pipe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Statistical Summaries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Grouped Summaries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Helpful Functions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Builds Off Tutorial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1320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Pipe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Useful for Combining Multiple Steps of Operations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Represented by %&gt;%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Reads as “Then”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Works Like a Composite Function From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2E13B7-AB49-4445-8316-F63C90EFED61}"/>
                  </a:ext>
                </a:extLst>
              </p:cNvPr>
              <p:cNvSpPr txBox="1"/>
              <p:nvPr/>
            </p:nvSpPr>
            <p:spPr>
              <a:xfrm>
                <a:off x="3796509" y="4648200"/>
                <a:ext cx="2595006" cy="1262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)=3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en-US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b="0" dirty="0"/>
              </a:p>
              <a:p>
                <a:endParaRPr lang="en-US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=3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+4=10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2E13B7-AB49-4445-8316-F63C90EFE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509" y="4648200"/>
                <a:ext cx="2595006" cy="1262846"/>
              </a:xfrm>
              <a:prstGeom prst="rect">
                <a:avLst/>
              </a:prstGeom>
              <a:blipFill>
                <a:blip r:embed="rId4"/>
                <a:stretch>
                  <a:fillRect l="-3765" b="-4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Right 4">
            <a:extLst>
              <a:ext uri="{FF2B5EF4-FFF2-40B4-BE49-F238E27FC236}">
                <a16:creationId xmlns:a16="http://schemas.microsoft.com/office/drawing/2014/main" id="{B23B9A36-FFB4-4620-AC42-CC1F408C7025}"/>
              </a:ext>
            </a:extLst>
          </p:cNvPr>
          <p:cNvSpPr/>
          <p:nvPr/>
        </p:nvSpPr>
        <p:spPr>
          <a:xfrm>
            <a:off x="5486400" y="5029200"/>
            <a:ext cx="1219200" cy="381000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E435DD-1E6D-4C15-B78F-37262445870D}"/>
              </a:ext>
            </a:extLst>
          </p:cNvPr>
          <p:cNvSpPr txBox="1"/>
          <p:nvPr/>
        </p:nvSpPr>
        <p:spPr>
          <a:xfrm>
            <a:off x="6697303" y="4617903"/>
            <a:ext cx="20656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OUT = h %&gt;%</a:t>
            </a:r>
          </a:p>
          <a:p>
            <a:r>
              <a:rPr lang="en-US" sz="1600" dirty="0"/>
              <a:t>		g() %&gt;%</a:t>
            </a:r>
          </a:p>
          <a:p>
            <a:r>
              <a:rPr lang="en-US" sz="1600" dirty="0"/>
              <a:t>			f() </a:t>
            </a:r>
          </a:p>
          <a:p>
            <a:endParaRPr lang="en-US" sz="1600" dirty="0"/>
          </a:p>
          <a:p>
            <a:r>
              <a:rPr lang="en-US" sz="1600" dirty="0"/>
              <a:t>OUT = 10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5996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Pipe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983BD8-F8AD-461B-8F20-92AAAC9664A4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Chaining with the Pipe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D3B9AD-3202-415B-93B6-47F3F0B28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9423" y="1133634"/>
            <a:ext cx="5488377" cy="319464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93A3EC-F7B5-415D-9D27-429CD47DF9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9422" y="4468751"/>
            <a:ext cx="5488377" cy="153538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2" name="Arrow: Left-Up 11">
            <a:extLst>
              <a:ext uri="{FF2B5EF4-FFF2-40B4-BE49-F238E27FC236}">
                <a16:creationId xmlns:a16="http://schemas.microsoft.com/office/drawing/2014/main" id="{48628856-F361-49B5-BCF0-CF9EF4C4C482}"/>
              </a:ext>
            </a:extLst>
          </p:cNvPr>
          <p:cNvSpPr/>
          <p:nvPr/>
        </p:nvSpPr>
        <p:spPr>
          <a:xfrm rot="5400000">
            <a:off x="4111726" y="5995284"/>
            <a:ext cx="539548" cy="838200"/>
          </a:xfrm>
          <a:prstGeom prst="leftUp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C5B644-ABF2-4F9E-8306-53C1C862ECAE}"/>
              </a:ext>
            </a:extLst>
          </p:cNvPr>
          <p:cNvSpPr txBox="1"/>
          <p:nvPr/>
        </p:nvSpPr>
        <p:spPr>
          <a:xfrm>
            <a:off x="4844226" y="6325309"/>
            <a:ext cx="4037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HTML Table: </a:t>
            </a:r>
            <a:r>
              <a:rPr lang="en-US" sz="2000" dirty="0" err="1">
                <a:hlinkClick r:id="rId6"/>
              </a:rPr>
              <a:t>knitr</a:t>
            </a:r>
            <a:r>
              <a:rPr lang="en-US" sz="2000" dirty="0">
                <a:hlinkClick r:id="rId6"/>
              </a:rPr>
              <a:t> and </a:t>
            </a:r>
            <a:r>
              <a:rPr lang="en-US" sz="2000" dirty="0" err="1">
                <a:hlinkClick r:id="rId6"/>
              </a:rPr>
              <a:t>kableExtra</a:t>
            </a: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1423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Pipe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983BD8-F8AD-461B-8F20-92AAAC9664A4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Chaining with the Pipe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D6A935-94FF-4D3E-B08C-FE0A52296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4160" y="1132346"/>
            <a:ext cx="5499545" cy="366825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88CCAA-0BE7-4648-9B33-E8693C1056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4159" y="4942487"/>
            <a:ext cx="5499546" cy="156633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042425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Pipe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3962400" y="7958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Chaining with the Pipe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BEC1AB-FC09-48CE-BEB6-255999345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3211" y="1451457"/>
            <a:ext cx="4845192" cy="299396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344C0D-B769-4713-911B-63668C982E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9311" y="4639345"/>
            <a:ext cx="5476995" cy="14478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7E4B2DA-75AB-438E-93B4-CC749B506054}"/>
              </a:ext>
            </a:extLst>
          </p:cNvPr>
          <p:cNvSpPr/>
          <p:nvPr/>
        </p:nvSpPr>
        <p:spPr>
          <a:xfrm>
            <a:off x="4181654" y="3605879"/>
            <a:ext cx="609600" cy="6096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206714-700B-4164-83F0-6550386F36DE}"/>
              </a:ext>
            </a:extLst>
          </p:cNvPr>
          <p:cNvSpPr/>
          <p:nvPr/>
        </p:nvSpPr>
        <p:spPr>
          <a:xfrm>
            <a:off x="8077200" y="3605879"/>
            <a:ext cx="609600" cy="6096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E005C6-CCDC-4CAF-8DD0-473142B0904E}"/>
              </a:ext>
            </a:extLst>
          </p:cNvPr>
          <p:cNvSpPr txBox="1"/>
          <p:nvPr/>
        </p:nvSpPr>
        <p:spPr>
          <a:xfrm>
            <a:off x="4822083" y="2017528"/>
            <a:ext cx="1304746" cy="400110"/>
          </a:xfrm>
          <a:prstGeom prst="rect">
            <a:avLst/>
          </a:prstGeom>
          <a:solidFill>
            <a:srgbClr val="D5D5D5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Outliers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54A0AE-5E42-437A-BA01-9AA7F6BE1BCB}"/>
              </a:ext>
            </a:extLst>
          </p:cNvPr>
          <p:cNvCxnSpPr/>
          <p:nvPr/>
        </p:nvCxnSpPr>
        <p:spPr>
          <a:xfrm flipH="1">
            <a:off x="4648200" y="2514600"/>
            <a:ext cx="533400" cy="106680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DB6B46-5F04-4462-8A65-BAB33EA8C0FA}"/>
              </a:ext>
            </a:extLst>
          </p:cNvPr>
          <p:cNvCxnSpPr>
            <a:cxnSpLocks/>
          </p:cNvCxnSpPr>
          <p:nvPr/>
        </p:nvCxnSpPr>
        <p:spPr>
          <a:xfrm>
            <a:off x="5791200" y="2514600"/>
            <a:ext cx="2286000" cy="1091279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545768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summarize()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3962400" y="795867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Summarizing All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Using Graphics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7AACBA-9940-4C76-9A8C-638EC665C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7898" y="1996196"/>
            <a:ext cx="3352800" cy="2258133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66377BA-554B-48E8-923F-3D310A715B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2362200"/>
            <a:ext cx="3075357" cy="249960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4D6CD7B-61F5-4949-A1DD-4FB50D5FADB4}"/>
              </a:ext>
            </a:extLst>
          </p:cNvPr>
          <p:cNvSpPr txBox="1"/>
          <p:nvPr/>
        </p:nvSpPr>
        <p:spPr>
          <a:xfrm>
            <a:off x="4419601" y="5105400"/>
            <a:ext cx="46447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Both the histogram and the boxplot are made from summary statistics.</a:t>
            </a:r>
          </a:p>
          <a:p>
            <a:pPr algn="r"/>
            <a:endParaRPr lang="en-US" sz="2000" dirty="0"/>
          </a:p>
          <a:p>
            <a:pPr algn="r"/>
            <a:r>
              <a:rPr lang="en-US" sz="2000" dirty="0"/>
              <a:t>(</a:t>
            </a:r>
            <a:r>
              <a:rPr lang="en-US" sz="2000" b="1" dirty="0"/>
              <a:t>Statistical Transformations </a:t>
            </a:r>
            <a:r>
              <a:rPr lang="en-US" sz="2000" dirty="0"/>
              <a:t>in Ch. 3)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9719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summarize()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4129278" y="548634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Summarizing All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Using Tables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A687C5-E039-462B-ABDF-C6CAB7DC9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3211" y="1989216"/>
            <a:ext cx="4616044" cy="295816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5A125C-E4CE-48B8-84CC-6C09559AC2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4669" y="5131926"/>
            <a:ext cx="3383661" cy="6995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20947B-2D9D-4CD9-93FF-3FDCFAA2F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6670" y="5971071"/>
            <a:ext cx="4876800" cy="67658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1537B7E-AED2-4CCD-B5D5-EA8C4D4E8513}"/>
              </a:ext>
            </a:extLst>
          </p:cNvPr>
          <p:cNvCxnSpPr>
            <a:cxnSpLocks/>
          </p:cNvCxnSpPr>
          <p:nvPr/>
        </p:nvCxnSpPr>
        <p:spPr>
          <a:xfrm rot="5400000">
            <a:off x="3145379" y="4815446"/>
            <a:ext cx="2286000" cy="275108"/>
          </a:xfrm>
          <a:prstGeom prst="bentConnector3">
            <a:avLst>
              <a:gd name="adj1" fmla="val 35954"/>
            </a:avLst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7AD4E9F-7304-46D1-9494-FE3735064877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62993" y="3585763"/>
            <a:ext cx="2203791" cy="1271262"/>
          </a:xfrm>
          <a:prstGeom prst="bentConnector3">
            <a:avLst>
              <a:gd name="adj1" fmla="val 25928"/>
            </a:avLst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878783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summarize()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with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group_by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()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4129278" y="548634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Summarizing Data by Groups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Using Graphics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091A39-25CC-4102-BD5C-75873D597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295" y="1748963"/>
            <a:ext cx="3621705" cy="229161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176C1D-73B7-4428-8687-129B350ABD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0251" y="4191000"/>
            <a:ext cx="4152749" cy="255693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2937360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266</Words>
  <Application>Microsoft Office PowerPoint</Application>
  <PresentationFormat>On-screen Show (4:3)</PresentationFormat>
  <Paragraphs>101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ＭＳ Ｐゴシック</vt:lpstr>
      <vt:lpstr>Arial</vt:lpstr>
      <vt:lpstr>Calibri</vt:lpstr>
      <vt:lpstr>Cambria Math</vt:lpstr>
      <vt:lpstr>Office Theme</vt:lpstr>
      <vt:lpstr>1_Office Theme</vt:lpstr>
      <vt:lpstr>Data Transformation III</vt:lpstr>
      <vt:lpstr>Data Transformation III Info</vt:lpstr>
      <vt:lpstr>The Pipe</vt:lpstr>
      <vt:lpstr>The Pipe</vt:lpstr>
      <vt:lpstr>The Pipe</vt:lpstr>
      <vt:lpstr>The Pipe</vt:lpstr>
      <vt:lpstr>summarize()</vt:lpstr>
      <vt:lpstr>summarize()</vt:lpstr>
      <vt:lpstr>summarize() with group_by() </vt:lpstr>
      <vt:lpstr>summarize() with group_by() </vt:lpstr>
      <vt:lpstr>summarize() with group_by() </vt:lpstr>
      <vt:lpstr>summarize() with group_by() </vt:lpstr>
      <vt:lpstr>Useful Summary Functions</vt:lpstr>
      <vt:lpstr>Useful Summary Functions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143</cp:revision>
  <dcterms:created xsi:type="dcterms:W3CDTF">2018-08-19T01:44:24Z</dcterms:created>
  <dcterms:modified xsi:type="dcterms:W3CDTF">2018-09-09T00:41:17Z</dcterms:modified>
</cp:coreProperties>
</file>