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9"/>
  </p:notesMasterIdLst>
  <p:handoutMasterIdLst>
    <p:handoutMasterId r:id="rId30"/>
  </p:handoutMasterIdLst>
  <p:sldIdLst>
    <p:sldId id="320" r:id="rId3"/>
    <p:sldId id="324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6" r:id="rId17"/>
    <p:sldId id="347" r:id="rId18"/>
    <p:sldId id="342" r:id="rId19"/>
    <p:sldId id="343" r:id="rId20"/>
    <p:sldId id="348" r:id="rId21"/>
    <p:sldId id="344" r:id="rId22"/>
    <p:sldId id="345" r:id="rId23"/>
    <p:sldId id="349" r:id="rId24"/>
    <p:sldId id="350" r:id="rId25"/>
    <p:sldId id="351" r:id="rId26"/>
    <p:sldId id="352" r:id="rId27"/>
    <p:sldId id="329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3" autoAdjust="0"/>
    <p:restoredTop sz="86050" autoAdjust="0"/>
  </p:normalViewPr>
  <p:slideViewPr>
    <p:cSldViewPr snapToObjects="1" showGuides="1">
      <p:cViewPr varScale="1">
        <p:scale>
          <a:sx n="106" d="100"/>
          <a:sy n="106" d="100"/>
        </p:scale>
        <p:origin x="118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971800"/>
            <a:ext cx="4971614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Represented by NA 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Enduring Questions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Impute or Not Impute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Ignore or Not Ignore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Should Be Explained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Careful When Performing Operations on Missing Data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93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4D275-5564-4D10-B6D1-8C16ACE5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643466"/>
            <a:ext cx="4928787" cy="57573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3281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Subset Observations Based on Their Values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Selects Row if TRUE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Removes Row if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Flights from 9/13/2018 Out of LaGuardia Airport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Dec. and Nov. Flights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886200" y="4175667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</a:t>
            </a:r>
            <a:r>
              <a:rPr lang="en-US" sz="1800" dirty="0" err="1">
                <a:solidFill>
                  <a:schemeClr val="bg1"/>
                </a:solidFill>
              </a:rPr>
              <a:t>flights,month</a:t>
            </a:r>
            <a:r>
              <a:rPr lang="en-US" sz="1800" dirty="0">
                <a:solidFill>
                  <a:schemeClr val="bg1"/>
                </a:solidFill>
              </a:rPr>
              <a:t>==9,day==13,origin ==“LGA”)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886200" y="5164481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</a:t>
            </a:r>
            <a:r>
              <a:rPr lang="en-US" sz="1800" dirty="0" err="1">
                <a:solidFill>
                  <a:schemeClr val="bg1"/>
                </a:solidFill>
              </a:rPr>
              <a:t>flights,month</a:t>
            </a:r>
            <a:r>
              <a:rPr lang="en-US" sz="1800" dirty="0">
                <a:solidFill>
                  <a:schemeClr val="bg1"/>
                </a:solidFill>
              </a:rPr>
              <a:t>==11|month==12)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438B7-3720-4415-BCF7-8AA1A9310D3D}"/>
              </a:ext>
            </a:extLst>
          </p:cNvPr>
          <p:cNvSpPr txBox="1"/>
          <p:nvPr/>
        </p:nvSpPr>
        <p:spPr>
          <a:xfrm>
            <a:off x="3886200" y="5686213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</a:t>
            </a:r>
            <a:r>
              <a:rPr lang="en-US" sz="1800" dirty="0" err="1">
                <a:solidFill>
                  <a:schemeClr val="bg1"/>
                </a:solidFill>
              </a:rPr>
              <a:t>flights,month</a:t>
            </a:r>
            <a:r>
              <a:rPr lang="en-US" sz="1800" dirty="0">
                <a:solidFill>
                  <a:schemeClr val="bg1"/>
                </a:solidFill>
              </a:rPr>
              <a:t> %in% c(11,12))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13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Don’t Want Flights with Unusual Delays (&gt; 120 min.)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with No Delays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848173" y="2248562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!(</a:t>
            </a:r>
            <a:r>
              <a:rPr lang="en-US" sz="1800" dirty="0" err="1">
                <a:solidFill>
                  <a:schemeClr val="bg1"/>
                </a:solidFill>
              </a:rPr>
              <a:t>arr_delay</a:t>
            </a:r>
            <a:r>
              <a:rPr lang="en-US" sz="1800" dirty="0">
                <a:solidFill>
                  <a:schemeClr val="bg1"/>
                </a:solidFill>
              </a:rPr>
              <a:t>&gt;120 | </a:t>
            </a:r>
            <a:r>
              <a:rPr lang="en-US" sz="1800" dirty="0" err="1">
                <a:solidFill>
                  <a:schemeClr val="bg1"/>
                </a:solidFill>
              </a:rPr>
              <a:t>dep_delay</a:t>
            </a:r>
            <a:r>
              <a:rPr lang="en-US" sz="1800" dirty="0">
                <a:solidFill>
                  <a:schemeClr val="bg1"/>
                </a:solidFill>
              </a:rPr>
              <a:t>&gt;120)  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848173" y="2785984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</a:t>
            </a:r>
            <a:r>
              <a:rPr lang="en-US" sz="1800" dirty="0" err="1">
                <a:solidFill>
                  <a:schemeClr val="bg1"/>
                </a:solidFill>
              </a:rPr>
              <a:t>arr_delay</a:t>
            </a:r>
            <a:r>
              <a:rPr lang="en-US" sz="1800" dirty="0">
                <a:solidFill>
                  <a:schemeClr val="bg1"/>
                </a:solidFill>
              </a:rPr>
              <a:t> &lt;= 120, </a:t>
            </a:r>
            <a:r>
              <a:rPr lang="en-US" sz="1800" dirty="0" err="1">
                <a:solidFill>
                  <a:schemeClr val="bg1"/>
                </a:solidFill>
              </a:rPr>
              <a:t>dep_delay</a:t>
            </a:r>
            <a:r>
              <a:rPr lang="en-US" sz="1800" dirty="0">
                <a:solidFill>
                  <a:schemeClr val="bg1"/>
                </a:solidFill>
              </a:rPr>
              <a:t> &lt;= 120)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EB4CA-A453-44A9-950D-84E75FC4B3AA}"/>
              </a:ext>
            </a:extLst>
          </p:cNvPr>
          <p:cNvSpPr txBox="1"/>
          <p:nvPr/>
        </p:nvSpPr>
        <p:spPr>
          <a:xfrm>
            <a:off x="3848173" y="4636421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</a:t>
            </a:r>
            <a:r>
              <a:rPr lang="en-US" sz="1800" dirty="0" err="1">
                <a:solidFill>
                  <a:schemeClr val="bg1"/>
                </a:solidFill>
              </a:rPr>
              <a:t>dep_delay</a:t>
            </a:r>
            <a:r>
              <a:rPr lang="en-US" sz="1800" dirty="0">
                <a:solidFill>
                  <a:schemeClr val="bg1"/>
                </a:solidFill>
              </a:rPr>
              <a:t>==0 &amp; </a:t>
            </a:r>
            <a:r>
              <a:rPr lang="en-US" sz="1800" dirty="0" err="1">
                <a:solidFill>
                  <a:schemeClr val="bg1"/>
                </a:solidFill>
              </a:rPr>
              <a:t>arr_delay</a:t>
            </a:r>
            <a:r>
              <a:rPr lang="en-US" sz="1800" dirty="0">
                <a:solidFill>
                  <a:schemeClr val="bg1"/>
                </a:solidFill>
              </a:rPr>
              <a:t>==0)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16D51-C0A7-4E59-9984-CF2D62C8F124}"/>
              </a:ext>
            </a:extLst>
          </p:cNvPr>
          <p:cNvSpPr txBox="1"/>
          <p:nvPr/>
        </p:nvSpPr>
        <p:spPr>
          <a:xfrm>
            <a:off x="3848173" y="4114800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</a:t>
            </a:r>
            <a:r>
              <a:rPr lang="en-US" sz="1800" dirty="0" err="1">
                <a:solidFill>
                  <a:schemeClr val="bg1"/>
                </a:solidFill>
              </a:rPr>
              <a:t>dep_delay</a:t>
            </a:r>
            <a:r>
              <a:rPr lang="en-US" sz="1800" dirty="0">
                <a:solidFill>
                  <a:schemeClr val="bg1"/>
                </a:solidFill>
              </a:rPr>
              <a:t>==0, </a:t>
            </a:r>
            <a:r>
              <a:rPr lang="en-US" sz="1800" dirty="0" err="1">
                <a:solidFill>
                  <a:schemeClr val="bg1"/>
                </a:solidFill>
              </a:rPr>
              <a:t>arr_delay</a:t>
            </a:r>
            <a:r>
              <a:rPr lang="en-US" sz="1800" dirty="0">
                <a:solidFill>
                  <a:schemeClr val="bg1"/>
                </a:solidFill>
              </a:rPr>
              <a:t>==0)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90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Missing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Want Flights Missing  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All Cases with Missing Values for All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17D3D-89A4-4E72-BE07-89E032EF9869}"/>
              </a:ext>
            </a:extLst>
          </p:cNvPr>
          <p:cNvSpPr txBox="1"/>
          <p:nvPr/>
        </p:nvSpPr>
        <p:spPr>
          <a:xfrm>
            <a:off x="3778737" y="2055633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is.na(</a:t>
            </a:r>
            <a:r>
              <a:rPr lang="en-US" sz="1800" dirty="0" err="1">
                <a:solidFill>
                  <a:schemeClr val="bg1"/>
                </a:solidFill>
              </a:rPr>
              <a:t>air_time</a:t>
            </a:r>
            <a:r>
              <a:rPr lang="en-US" sz="18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6E109-7652-4E33-8C7C-E6859A53C379}"/>
              </a:ext>
            </a:extLst>
          </p:cNvPr>
          <p:cNvSpPr txBox="1"/>
          <p:nvPr/>
        </p:nvSpPr>
        <p:spPr>
          <a:xfrm>
            <a:off x="3778737" y="3842266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!is.na(</a:t>
            </a:r>
            <a:r>
              <a:rPr lang="en-US" sz="1800" dirty="0" err="1">
                <a:solidFill>
                  <a:schemeClr val="bg1"/>
                </a:solidFill>
              </a:rPr>
              <a:t>air_time</a:t>
            </a:r>
            <a:r>
              <a:rPr lang="en-US" sz="18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13B28-251A-468D-8C02-7F8C7E842D34}"/>
              </a:ext>
            </a:extLst>
          </p:cNvPr>
          <p:cNvSpPr txBox="1"/>
          <p:nvPr/>
        </p:nvSpPr>
        <p:spPr>
          <a:xfrm>
            <a:off x="3799519" y="5891754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</a:t>
            </a:r>
            <a:r>
              <a:rPr lang="en-US" sz="1800" dirty="0" err="1">
                <a:solidFill>
                  <a:schemeClr val="bg1"/>
                </a:solidFill>
              </a:rPr>
              <a:t>na.omit</a:t>
            </a:r>
            <a:r>
              <a:rPr lang="en-US" sz="1800" dirty="0">
                <a:solidFill>
                  <a:schemeClr val="bg1"/>
                </a:solidFill>
              </a:rPr>
              <a:t>(flights)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77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Sort Observations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Sorting Experiment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5076A-F9C9-4A08-B366-F1972627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066800"/>
            <a:ext cx="4184075" cy="15220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6E8791-6A7B-42AD-B3DC-82EB23E50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3276600"/>
            <a:ext cx="4234782" cy="15220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3E1963-BDEC-4C86-99A0-C702A9663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4999591"/>
            <a:ext cx="4234782" cy="150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2460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81D98-CB39-400D-83DF-116802ABE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182823"/>
            <a:ext cx="2559175" cy="21159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A37B6-C33B-46CD-AFB0-5289D09A9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186" y="3429000"/>
            <a:ext cx="2494828" cy="1617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0DC60-A0AA-4E7A-BF4A-51078D45A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2537" y="3429000"/>
            <a:ext cx="2494829" cy="163060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Arrow: Left-Right-Up 5">
            <a:extLst>
              <a:ext uri="{FF2B5EF4-FFF2-40B4-BE49-F238E27FC236}">
                <a16:creationId xmlns:a16="http://schemas.microsoft.com/office/drawing/2014/main" id="{A69B451D-27E1-4C0D-9E00-499DF46A96D7}"/>
              </a:ext>
            </a:extLst>
          </p:cNvPr>
          <p:cNvSpPr/>
          <p:nvPr/>
        </p:nvSpPr>
        <p:spPr>
          <a:xfrm>
            <a:off x="5921542" y="3178220"/>
            <a:ext cx="762000" cy="1165180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-Up 15">
            <a:extLst>
              <a:ext uri="{FF2B5EF4-FFF2-40B4-BE49-F238E27FC236}">
                <a16:creationId xmlns:a16="http://schemas.microsoft.com/office/drawing/2014/main" id="{A81073C6-0496-4483-8737-AEC20285279D}"/>
              </a:ext>
            </a:extLst>
          </p:cNvPr>
          <p:cNvSpPr/>
          <p:nvPr/>
        </p:nvSpPr>
        <p:spPr>
          <a:xfrm rot="10800000">
            <a:off x="5921542" y="3977103"/>
            <a:ext cx="762000" cy="1509296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1403D-F297-438B-971E-CD7FE4F9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7604" y="5181600"/>
            <a:ext cx="2289875" cy="1617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53221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Select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Why? Not All Variables are Created Equal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Need to Know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C489E-624C-42DC-B08D-CE180706E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586" y="3048000"/>
            <a:ext cx="4827379" cy="13906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4941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Basic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Only Year, Month, Day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All Variables Between </a:t>
            </a:r>
            <a:r>
              <a:rPr lang="en-US" dirty="0" err="1">
                <a:solidFill>
                  <a:srgbClr val="404040"/>
                </a:solidFill>
              </a:rPr>
              <a:t>dep_time</a:t>
            </a:r>
            <a:r>
              <a:rPr lang="en-US" dirty="0">
                <a:solidFill>
                  <a:srgbClr val="404040"/>
                </a:solidFill>
              </a:rPr>
              <a:t> to </a:t>
            </a:r>
            <a:r>
              <a:rPr lang="en-US" dirty="0" err="1">
                <a:solidFill>
                  <a:srgbClr val="404040"/>
                </a:solidFill>
              </a:rPr>
              <a:t>arr_delay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Year, Month, and Day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1BD55-6F68-4566-94BA-8FA921E3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544" y="1828800"/>
            <a:ext cx="4681326" cy="685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26183-6E1B-448A-BBCB-7FF3B5182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539" y="3785182"/>
            <a:ext cx="4636461" cy="10772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DB3E9-4B32-4555-A5B9-2498264D6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6539" y="5486400"/>
            <a:ext cx="3886200" cy="118885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8778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Column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Based on Column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AD10A-C889-4FBB-9CA6-E4CFCD0D5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256" y="1121174"/>
            <a:ext cx="4168949" cy="139342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A2048-719F-4510-A9A6-448927FCE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303" y="3321123"/>
            <a:ext cx="4166902" cy="326055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9912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Transformation I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Getting Data the In the Way You Want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Covers: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</a:t>
            </a:r>
            <a:r>
              <a:rPr lang="en-US" dirty="0" err="1">
                <a:solidFill>
                  <a:srgbClr val="404040"/>
                </a:solidFill>
              </a:rPr>
              <a:t>Subsetting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Ordering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Selecting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Creating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Help: </a:t>
            </a:r>
            <a:r>
              <a:rPr lang="en-US" dirty="0" err="1">
                <a:solidFill>
                  <a:srgbClr val="404040"/>
                </a:solidFill>
              </a:rPr>
              <a:t>dplyr</a:t>
            </a:r>
            <a:r>
              <a:rPr lang="en-US" dirty="0">
                <a:solidFill>
                  <a:srgbClr val="404040"/>
                </a:solidFill>
              </a:rPr>
              <a:t> Package in 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Text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starts_with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ends_with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contains(“TEXT”)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Etc. AKA Others Exist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B2E82-BC6F-4261-B850-FD2F1E0D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434" y="1905000"/>
            <a:ext cx="5310155" cy="6301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55DDC8-E002-4701-B763-B4619D3CE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445" y="3402932"/>
            <a:ext cx="5310155" cy="6220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C38C31-5DD8-4EAA-B575-82412A4BF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445" y="4785391"/>
            <a:ext cx="5306144" cy="9826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39866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Renaming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Can Use select()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But Use rename()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B3868-D237-4603-96EA-3ED588AC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945" y="1897326"/>
            <a:ext cx="4691062" cy="5392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0B7D1-93F3-4D1B-9AE5-E858B1E34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945" y="3352800"/>
            <a:ext cx="4691062" cy="209588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97879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Renaming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Can Use select()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But Use rename()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B3868-D237-4603-96EA-3ED588AC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945" y="1897326"/>
            <a:ext cx="4691062" cy="5392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0B7D1-93F3-4D1B-9AE5-E858B1E34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945" y="3352800"/>
            <a:ext cx="4691062" cy="209588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09338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Reordering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94EAE-B2C8-4FAB-B9A9-22B87427C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3000"/>
            <a:ext cx="4343400" cy="56166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82253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Create New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Creative New 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Modify Units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Transform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Unique Identifiers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Numeric to Categorical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Categorical to Numeric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Reduced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FA972-5BEE-4CBE-A4B1-5A93B19F7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927" y="3989778"/>
            <a:ext cx="5375673" cy="2286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10389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of mutate()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of transmute()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F93B6-26B6-4851-87E6-2A6F8F802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380" y="4033547"/>
            <a:ext cx="5325220" cy="21549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85D510-9888-43FF-8A9D-D29439643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380" y="1066800"/>
            <a:ext cx="5325220" cy="216755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29564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2013 Flights from NYC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- US Bureau of Trans. Statistics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View all Data,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For more information, 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4325223" y="1149066"/>
            <a:ext cx="3066178" cy="646331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</a:t>
            </a:r>
            <a:r>
              <a:rPr lang="en-US" sz="1800" dirty="0" err="1">
                <a:solidFill>
                  <a:schemeClr val="bg1"/>
                </a:solidFill>
              </a:rPr>
              <a:t>install.packages</a:t>
            </a:r>
            <a:r>
              <a:rPr lang="en-US" sz="1800" dirty="0">
                <a:solidFill>
                  <a:schemeClr val="bg1"/>
                </a:solidFill>
              </a:rPr>
              <a:t>(nycflights13)</a:t>
            </a:r>
          </a:p>
          <a:p>
            <a:r>
              <a:rPr lang="en-US" sz="1800" dirty="0">
                <a:solidFill>
                  <a:schemeClr val="bg1"/>
                </a:solidFill>
              </a:rPr>
              <a:t>&gt; library(nycflights13)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AA6FA-9701-4AD0-B135-A408FE9A0D0A}"/>
              </a:ext>
            </a:extLst>
          </p:cNvPr>
          <p:cNvSpPr txBox="1"/>
          <p:nvPr/>
        </p:nvSpPr>
        <p:spPr>
          <a:xfrm>
            <a:off x="7224486" y="3244334"/>
            <a:ext cx="1614714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View(flights)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A8506-BA46-4C48-B358-D28A9DEF5485}"/>
              </a:ext>
            </a:extLst>
          </p:cNvPr>
          <p:cNvSpPr txBox="1"/>
          <p:nvPr/>
        </p:nvSpPr>
        <p:spPr>
          <a:xfrm>
            <a:off x="7315200" y="3991001"/>
            <a:ext cx="1066800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?flights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85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5105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Preview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Different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 = integer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dbl</a:t>
            </a:r>
            <a:r>
              <a:rPr lang="en-US" dirty="0">
                <a:solidFill>
                  <a:srgbClr val="404040"/>
                </a:solidFill>
              </a:rPr>
              <a:t> = double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chr</a:t>
            </a:r>
            <a:r>
              <a:rPr lang="en-US" dirty="0">
                <a:solidFill>
                  <a:srgbClr val="404040"/>
                </a:solidFill>
              </a:rPr>
              <a:t> = character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dttm</a:t>
            </a:r>
            <a:r>
              <a:rPr lang="en-US" dirty="0">
                <a:solidFill>
                  <a:srgbClr val="404040"/>
                </a:solidFill>
              </a:rPr>
              <a:t> = date and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Other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lgl</a:t>
            </a:r>
            <a:r>
              <a:rPr lang="en-US" dirty="0">
                <a:solidFill>
                  <a:srgbClr val="404040"/>
                </a:solidFill>
              </a:rPr>
              <a:t> = logical (TRUE or FALSE)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fctr</a:t>
            </a:r>
            <a:r>
              <a:rPr lang="en-US" dirty="0">
                <a:solidFill>
                  <a:srgbClr val="404040"/>
                </a:solidFill>
              </a:rPr>
              <a:t> =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date = dates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6264729" y="701926"/>
            <a:ext cx="932577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flights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D227C-C700-4EA6-8C39-F18D3816D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147860"/>
            <a:ext cx="4762426" cy="20416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509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5 Key Functions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filter() = Chooses Observations Based on Values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arrange() = Sorts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select() = Chooses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mutate() = Creates New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 = Generates Statistics From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68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 Usage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First Specify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Next Specify What to Do with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 is New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Powerful When Used With </a:t>
            </a: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65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Operators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Less Than (&lt;)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Greater Than (&gt;)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Equal (!=)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Equal (==)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Returns TRUE or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992A4-D49A-4CBB-9312-E007CCCF4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3343539"/>
            <a:ext cx="4740483" cy="244766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887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Numerical Precision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Solution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22FF6-7C36-4351-A004-1C7DF803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600200"/>
            <a:ext cx="2152650" cy="1724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EF7F1-C518-4D41-9211-5D36E66EE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191918"/>
            <a:ext cx="3629025" cy="11144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1840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Logical Operators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Boolean Logic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And (&amp;)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 (|)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(!)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2B971-5B1C-48B6-A1BD-49B0455B5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617" y="2895600"/>
            <a:ext cx="2981325" cy="357442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17086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Microsoft Office PowerPoint</Application>
  <PresentationFormat>On-screen Show (4:3)</PresentationFormat>
  <Paragraphs>268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ＭＳ Ｐゴシック</vt:lpstr>
      <vt:lpstr>Arial</vt:lpstr>
      <vt:lpstr>Calibri</vt:lpstr>
      <vt:lpstr>Office Theme</vt:lpstr>
      <vt:lpstr>1_Office Theme</vt:lpstr>
      <vt:lpstr>Data Transformation I</vt:lpstr>
      <vt:lpstr>Data Transformation I Info</vt:lpstr>
      <vt:lpstr>NYC Flights  Meta Data</vt:lpstr>
      <vt:lpstr>NYC Flights  Meta Data</vt:lpstr>
      <vt:lpstr>Basics of dplyr</vt:lpstr>
      <vt:lpstr>Basics of dplyr</vt:lpstr>
      <vt:lpstr>Comparisons</vt:lpstr>
      <vt:lpstr>Comparisons</vt:lpstr>
      <vt:lpstr>Logical Operators</vt:lpstr>
      <vt:lpstr>Missing Values</vt:lpstr>
      <vt:lpstr>Missing Values</vt:lpstr>
      <vt:lpstr>filter()</vt:lpstr>
      <vt:lpstr>filter()</vt:lpstr>
      <vt:lpstr>filter()</vt:lpstr>
      <vt:lpstr>arrange()</vt:lpstr>
      <vt:lpstr>arrange()</vt:lpstr>
      <vt:lpstr>select()</vt:lpstr>
      <vt:lpstr>select()</vt:lpstr>
      <vt:lpstr>select()</vt:lpstr>
      <vt:lpstr>select()</vt:lpstr>
      <vt:lpstr>select()</vt:lpstr>
      <vt:lpstr>select()</vt:lpstr>
      <vt:lpstr>select()</vt:lpstr>
      <vt:lpstr>mutate()</vt:lpstr>
      <vt:lpstr>mutate()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84</cp:revision>
  <dcterms:created xsi:type="dcterms:W3CDTF">2018-08-19T01:44:24Z</dcterms:created>
  <dcterms:modified xsi:type="dcterms:W3CDTF">2018-08-29T00:51:52Z</dcterms:modified>
</cp:coreProperties>
</file>