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5"/>
  </p:notesMasterIdLst>
  <p:handoutMasterIdLst>
    <p:handoutMasterId r:id="rId16"/>
  </p:handoutMasterIdLst>
  <p:sldIdLst>
    <p:sldId id="320" r:id="rId3"/>
    <p:sldId id="405" r:id="rId4"/>
    <p:sldId id="396" r:id="rId5"/>
    <p:sldId id="406" r:id="rId6"/>
    <p:sldId id="407" r:id="rId7"/>
    <p:sldId id="408" r:id="rId8"/>
    <p:sldId id="409" r:id="rId9"/>
    <p:sldId id="410" r:id="rId10"/>
    <p:sldId id="411" r:id="rId11"/>
    <p:sldId id="412" r:id="rId12"/>
    <p:sldId id="413" r:id="rId13"/>
    <p:sldId id="329" r:id="rId14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58" autoAdjust="0"/>
    <p:restoredTop sz="86050" autoAdjust="0"/>
  </p:normalViewPr>
  <p:slideViewPr>
    <p:cSldViewPr snapToObjects="1" showGuides="1">
      <p:cViewPr varScale="1">
        <p:scale>
          <a:sx n="101" d="100"/>
          <a:sy n="101" d="100"/>
        </p:scale>
        <p:origin x="120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2/14/2019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2/14/2019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2/14/2019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2/14/2019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2/14/2019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2/14/2019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2/14/2019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0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2819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Web Scraping 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Inclusion of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Expert Opinion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</a:t>
            </a:r>
            <a:r>
              <a:rPr lang="en-US" dirty="0">
                <a:solidFill>
                  <a:srgbClr val="404040"/>
                </a:solidFill>
              </a:rPr>
              <a:t>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: Continued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Find Content You Don’t Want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Point and Click 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    to Deselect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Locate This Box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D67117-E66C-43BC-903B-4B982E9C9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812" y="1818234"/>
            <a:ext cx="4247535" cy="18288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6AEE5E8-1E5D-47B2-9BD0-7CD35EE19953}"/>
              </a:ext>
            </a:extLst>
          </p:cNvPr>
          <p:cNvSpPr txBox="1"/>
          <p:nvPr/>
        </p:nvSpPr>
        <p:spPr>
          <a:xfrm>
            <a:off x="4305739" y="3124200"/>
            <a:ext cx="4423679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Hover Over Text We Don’t Want</a:t>
            </a: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B117B2EF-B2AE-4D20-9117-1CB12ABD3D35}"/>
              </a:ext>
            </a:extLst>
          </p:cNvPr>
          <p:cNvSpPr/>
          <p:nvPr/>
        </p:nvSpPr>
        <p:spPr>
          <a:xfrm>
            <a:off x="6858000" y="2810288"/>
            <a:ext cx="304800" cy="295688"/>
          </a:xfrm>
          <a:prstGeom prst="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04040"/>
                </a:solidFill>
              </a:ln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2ABADD-7950-42C2-BD46-D212E0EB7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7982" y="3810000"/>
            <a:ext cx="1535344" cy="29718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7A232C-4505-4B48-B625-12E326418DA1}"/>
              </a:ext>
            </a:extLst>
          </p:cNvPr>
          <p:cNvCxnSpPr/>
          <p:nvPr/>
        </p:nvCxnSpPr>
        <p:spPr>
          <a:xfrm>
            <a:off x="6781800" y="4360333"/>
            <a:ext cx="914400" cy="2269067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EC9B73-9DFC-4B59-A141-4930368C4128}"/>
              </a:ext>
            </a:extLst>
          </p:cNvPr>
          <p:cNvCxnSpPr/>
          <p:nvPr/>
        </p:nvCxnSpPr>
        <p:spPr>
          <a:xfrm>
            <a:off x="6778704" y="4191000"/>
            <a:ext cx="1755696" cy="1342787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682205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Inclusion of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Expert Opinion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</a:t>
            </a:r>
            <a:r>
              <a:rPr lang="en-US" dirty="0">
                <a:solidFill>
                  <a:srgbClr val="404040"/>
                </a:solidFill>
              </a:rPr>
              <a:t>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: Continued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Locate This Box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Copy CSS Selector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      “#</a:t>
            </a:r>
            <a:r>
              <a:rPr lang="en-US" dirty="0" err="1">
                <a:solidFill>
                  <a:srgbClr val="404040"/>
                </a:solidFill>
              </a:rPr>
              <a:t>articleContentWrapper</a:t>
            </a:r>
            <a:r>
              <a:rPr lang="en-US" dirty="0">
                <a:solidFill>
                  <a:srgbClr val="404040"/>
                </a:solidFill>
              </a:rPr>
              <a:t> li”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5: Run Chunk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6: Run Chunk 2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About the Other States?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7: Walk-off Knit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A74F80-06B7-4C5B-874B-150501C72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1822245"/>
            <a:ext cx="5181582" cy="29718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4FCECB-5B35-4F51-A4F0-4F8012C15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3837" y="4138493"/>
            <a:ext cx="5441507" cy="63632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DB3F6D1E-1A53-4996-BD26-2639AB4D0361}"/>
              </a:ext>
            </a:extLst>
          </p:cNvPr>
          <p:cNvSpPr/>
          <p:nvPr/>
        </p:nvSpPr>
        <p:spPr>
          <a:xfrm rot="16200000">
            <a:off x="6483221" y="1319084"/>
            <a:ext cx="394253" cy="3607099"/>
          </a:xfrm>
          <a:prstGeom prst="leftBrace">
            <a:avLst>
              <a:gd name="adj1" fmla="val 8333"/>
              <a:gd name="adj2" fmla="val 50226"/>
            </a:avLst>
          </a:prstGeom>
          <a:ln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CABA49-2A5E-4D1C-A725-08E09E1FCB61}"/>
              </a:ext>
            </a:extLst>
          </p:cNvPr>
          <p:cNvCxnSpPr>
            <a:cxnSpLocks/>
          </p:cNvCxnSpPr>
          <p:nvPr/>
        </p:nvCxnSpPr>
        <p:spPr>
          <a:xfrm>
            <a:off x="6680347" y="3319760"/>
            <a:ext cx="634853" cy="1040573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188369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Recap of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Web Scraping I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3 Data Frames From    Tutorial 7 Should All Be Saved to CSV’s on PC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FINAL_VIOLENT.CSV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FINAL_ZIP.CSV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FINAL_STATE_ABBREV.CSV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Think About What Other City Information Could Potentially Be a Factor in Violent Crimes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Think About What Other City Information Could Potentially Be Influenced by the Prevalence of Violent Crimes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363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Tutorial 8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1: Open Tutorial 8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2: Ensure You Have the Following R Packages Installed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tidyverse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rvest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 (Requires Internet)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3: Switch Knitter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4: Read the Introduction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0438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1: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Connection to Population Change and Density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1: Select the Link and Observe the Following Table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Step 2: Questions?</a:t>
            </a: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is the Connection to Violent Crimes?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How is this Useful When Related to Violent Crimes?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33E6ED-A14C-42F4-9934-E1A039439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1524" y="1442124"/>
            <a:ext cx="5399646" cy="229167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68400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1: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Connection to Population Change and Density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3: Run Chunk 1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is required to convert the Percentage Change to a numeric variable?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is required to convert the 2019 Density to a numeric variable?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4: Run Chunk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Notice: /.*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5: No-Knitter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591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Inclusion of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Expert Opinion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</a:t>
            </a:r>
            <a:r>
              <a:rPr lang="en-US" dirty="0">
                <a:solidFill>
                  <a:srgbClr val="404040"/>
                </a:solidFill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: Selector Gadget Website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Open Source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Chrome Extension Exists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Easy: Drag Link to Bookmark Bar as Webpage Explains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2: Observe the Article on 2018’s Safest and Most Dangerous States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info could be of use?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 you agree identification?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5A0A5-80E1-4092-8E37-E996A4250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5112" y="3036806"/>
            <a:ext cx="5381625" cy="4953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A90A6D0-6DC3-46CA-A179-A72282BBB8C7}"/>
              </a:ext>
            </a:extLst>
          </p:cNvPr>
          <p:cNvSpPr/>
          <p:nvPr/>
        </p:nvSpPr>
        <p:spPr>
          <a:xfrm>
            <a:off x="7255042" y="2903456"/>
            <a:ext cx="1828800" cy="762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392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Inclusion of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Expert Opinion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3: Information of Interest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Safe vs Dangerous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Goal: Scrape this Information into Vectors in R to Create a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D2A8A8-0B17-4AB5-9FFF-5FF1BF3E9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598" y="1905000"/>
            <a:ext cx="1657350" cy="254317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14AB0B-6156-4095-962D-7DCF640711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1028" y="1904999"/>
            <a:ext cx="1571625" cy="254317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799021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Inclusion of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Expert Opinion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</a:t>
            </a:r>
            <a:r>
              <a:rPr lang="en-US" dirty="0">
                <a:solidFill>
                  <a:srgbClr val="404040"/>
                </a:solidFill>
              </a:rPr>
              <a:t>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: Identifying CSS Selector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Go to Web Page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Choose </a:t>
            </a:r>
            <a:r>
              <a:rPr lang="en-US" dirty="0" err="1">
                <a:solidFill>
                  <a:srgbClr val="404040"/>
                </a:solidFill>
              </a:rPr>
              <a:t>SelectorGadget</a:t>
            </a:r>
            <a:r>
              <a:rPr lang="en-US" dirty="0">
                <a:solidFill>
                  <a:srgbClr val="404040"/>
                </a:solidFill>
              </a:rPr>
              <a:t> in Bookmark Tab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Locate This Box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97E30-086D-46F9-8209-1F346D25C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221" y="1792705"/>
            <a:ext cx="5105400" cy="25049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AFF964-2FC7-4349-87EE-D022C4C49B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4168" y="3235067"/>
            <a:ext cx="5105400" cy="38086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EA8A92-7E7A-4509-A033-2F48B34B1736}"/>
              </a:ext>
            </a:extLst>
          </p:cNvPr>
          <p:cNvCxnSpPr/>
          <p:nvPr/>
        </p:nvCxnSpPr>
        <p:spPr>
          <a:xfrm>
            <a:off x="7391400" y="2514600"/>
            <a:ext cx="533400" cy="45720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DF26DDA-C541-49CA-8E86-925173F760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2137" y="4525047"/>
            <a:ext cx="5169568" cy="36329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11FB9CC1-8B44-4464-BE5D-F90D8FA81ADE}"/>
              </a:ext>
            </a:extLst>
          </p:cNvPr>
          <p:cNvSpPr/>
          <p:nvPr/>
        </p:nvSpPr>
        <p:spPr>
          <a:xfrm flipV="1">
            <a:off x="6934200" y="4127722"/>
            <a:ext cx="533400" cy="291878"/>
          </a:xfrm>
          <a:prstGeom prst="bent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6652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9E62DC3-5571-4046-830D-BE4BD0AF3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9" y="3657600"/>
            <a:ext cx="2166679" cy="313821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C076A9-70B3-44A7-AE77-3352B487BCD8}"/>
              </a:ext>
            </a:extLst>
          </p:cNvPr>
          <p:cNvCxnSpPr/>
          <p:nvPr/>
        </p:nvCxnSpPr>
        <p:spPr>
          <a:xfrm flipV="1">
            <a:off x="6324599" y="4426892"/>
            <a:ext cx="1219201" cy="900933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B8B026-07C0-4175-AB1C-86322D310C38}"/>
              </a:ext>
            </a:extLst>
          </p:cNvPr>
          <p:cNvCxnSpPr/>
          <p:nvPr/>
        </p:nvCxnSpPr>
        <p:spPr>
          <a:xfrm flipV="1">
            <a:off x="6248400" y="3962400"/>
            <a:ext cx="990600" cy="1264309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Inclusion of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Expert Opinion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</a:t>
            </a:r>
            <a:r>
              <a:rPr lang="en-US" dirty="0">
                <a:solidFill>
                  <a:srgbClr val="404040"/>
                </a:solidFill>
              </a:rPr>
              <a:t>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: Continued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Find Content You Want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Point and Click 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    to Select Info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Info We Want is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    Highlighted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Info We Don’t 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    Want, As Well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BED908-A51A-465B-81C4-C7F72E729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800" y="1819275"/>
            <a:ext cx="5290879" cy="16097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E337DC7-093D-4CE6-87C1-98AA12F555F1}"/>
              </a:ext>
            </a:extLst>
          </p:cNvPr>
          <p:cNvSpPr txBox="1"/>
          <p:nvPr/>
        </p:nvSpPr>
        <p:spPr>
          <a:xfrm>
            <a:off x="5334000" y="2817167"/>
            <a:ext cx="358140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Hover Over Text We Want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A81B775D-C3A7-437B-A12B-14DBDB4B5FFC}"/>
              </a:ext>
            </a:extLst>
          </p:cNvPr>
          <p:cNvSpPr/>
          <p:nvPr/>
        </p:nvSpPr>
        <p:spPr>
          <a:xfrm>
            <a:off x="5867400" y="2191576"/>
            <a:ext cx="304800" cy="618712"/>
          </a:xfrm>
          <a:prstGeom prst="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04040"/>
                </a:solidFill>
              </a:ln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8E5478-124A-4F59-82E2-DCF2920E385F}"/>
              </a:ext>
            </a:extLst>
          </p:cNvPr>
          <p:cNvCxnSpPr/>
          <p:nvPr/>
        </p:nvCxnSpPr>
        <p:spPr>
          <a:xfrm>
            <a:off x="6629400" y="6324600"/>
            <a:ext cx="914400" cy="38100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75DFEC-7648-4468-8FD3-3236F0F178FC}"/>
              </a:ext>
            </a:extLst>
          </p:cNvPr>
          <p:cNvCxnSpPr/>
          <p:nvPr/>
        </p:nvCxnSpPr>
        <p:spPr>
          <a:xfrm flipV="1">
            <a:off x="6705600" y="5943600"/>
            <a:ext cx="1828800" cy="52401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688363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8680</TotalTime>
  <Words>394</Words>
  <Application>Microsoft Office PowerPoint</Application>
  <PresentationFormat>On-screen Show (4:3)</PresentationFormat>
  <Paragraphs>140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Office Theme</vt:lpstr>
      <vt:lpstr>1_Office Theme</vt:lpstr>
      <vt:lpstr>Web Scraping II</vt:lpstr>
      <vt:lpstr>Recap of  Web Scraping I</vt:lpstr>
      <vt:lpstr>Tutorial 8 Introduction</vt:lpstr>
      <vt:lpstr>Part 1: Connection to Population Change and Density</vt:lpstr>
      <vt:lpstr>Part 1: Connection to Population Change and Density</vt:lpstr>
      <vt:lpstr>Part 2: Inclusion of  Expert Opinion</vt:lpstr>
      <vt:lpstr>Part 2: Inclusion of  Expert Opinion</vt:lpstr>
      <vt:lpstr>Part 2: Inclusion of  Expert Opinion</vt:lpstr>
      <vt:lpstr>Part 2: Inclusion of  Expert Opinion</vt:lpstr>
      <vt:lpstr>Part 2: Inclusion of  Expert Opinion</vt:lpstr>
      <vt:lpstr>Part 2: Inclusion of  Expert Opinion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355</cp:revision>
  <dcterms:created xsi:type="dcterms:W3CDTF">2018-08-19T01:44:24Z</dcterms:created>
  <dcterms:modified xsi:type="dcterms:W3CDTF">2019-02-15T03:48:27Z</dcterms:modified>
</cp:coreProperties>
</file>