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320" r:id="rId3"/>
    <p:sldId id="422" r:id="rId4"/>
    <p:sldId id="423" r:id="rId5"/>
    <p:sldId id="429" r:id="rId6"/>
    <p:sldId id="427" r:id="rId7"/>
    <p:sldId id="417" r:id="rId8"/>
    <p:sldId id="421" r:id="rId9"/>
    <p:sldId id="424" r:id="rId10"/>
    <p:sldId id="428" r:id="rId11"/>
    <p:sldId id="430" r:id="rId12"/>
    <p:sldId id="419" r:id="rId13"/>
    <p:sldId id="431" r:id="rId14"/>
    <p:sldId id="425" r:id="rId15"/>
    <p:sldId id="426" r:id="rId16"/>
    <p:sldId id="420" r:id="rId17"/>
    <p:sldId id="32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7" autoAdjust="0"/>
    <p:restoredTop sz="91971" autoAdjust="0"/>
  </p:normalViewPr>
  <p:slideViewPr>
    <p:cSldViewPr snapToObjects="1" showGuides="1">
      <p:cViewPr varScale="1">
        <p:scale>
          <a:sx n="93" d="100"/>
          <a:sy n="93" d="100"/>
        </p:scale>
        <p:origin x="14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vlu2-6_yIw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hyperlink" Target="https://sloanreview.mit.edu/article/whats-your-data-worth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b_qghJkHiZ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hyperlink" Target="https://www.youtube.com/watch?v=KJmqiwNjfMI&amp;t=307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hyperlink" Target="https://mathbabe.org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_2u_eHHzRt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dnuggets.com/2018/09/how-many-data-scientists-are-the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www.youtube.com/watch?v=2asGeItzGWM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eQYWMnWqIY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allthingsanalytics.com/2013/07/08/the-hippocratic-oath-for-the-data-scienti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www.youtube.com/watch?v=UQ0CcUq5YkU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RPStj82-iV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hyperlink" Target="https://www.nytimes.com/2018/10/15/health/piero-anversa-fraud-retrac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Ethics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Does This Happen?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Capable of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Does This Apply to You in Your Group Projects?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78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Expansion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Thoughts and Concerns?</a:t>
            </a:r>
          </a:p>
        </p:txBody>
      </p: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8B60790D-9C36-4068-9D5A-D3EC3E24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939" y="1204877"/>
            <a:ext cx="4905721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About Now?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2FCD4-B1AA-4629-A5D0-8518D456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65" y="3962399"/>
            <a:ext cx="4627867" cy="2708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4918E-9746-487C-9793-24422E38A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866" y="1219200"/>
            <a:ext cx="4627867" cy="258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6476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78FCA282-FEC6-4A0B-88AC-C77289EDE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3471333"/>
            <a:ext cx="4913790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F205-8112-41EE-AE31-15B0A4861184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Much is Data Worth?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Microsoft Purchased LinkedIn for $26.2 Billion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Caesar’s Total Rewards Program Was Valued at $1 Billion During Bankruptcy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6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in MIT Sloan Magazine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51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Modern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Ethics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B0B79-2C74-44C9-BD03-C019EE72DA03}"/>
              </a:ext>
            </a:extLst>
          </p:cNvPr>
          <p:cNvSpPr txBox="1"/>
          <p:nvPr/>
        </p:nvSpPr>
        <p:spPr>
          <a:xfrm>
            <a:off x="3886200" y="643467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517BB-2072-421A-BD08-6DFB74C14AAC}"/>
              </a:ext>
            </a:extLst>
          </p:cNvPr>
          <p:cNvSpPr txBox="1"/>
          <p:nvPr/>
        </p:nvSpPr>
        <p:spPr>
          <a:xfrm>
            <a:off x="38862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Modern Issues in Data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Data Privacy Exaggerated or a Real Problem?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Does the Access to Internet Data Scare You?</a:t>
            </a:r>
          </a:p>
        </p:txBody>
      </p: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F75125E1-6BF3-489B-81AE-FE99F3A96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143000"/>
            <a:ext cx="4948518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4027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Modern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Ethics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E08BA61A-EC12-4AD3-BE2E-AA7980D89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3810000"/>
            <a:ext cx="4863548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AB44F-5929-4849-B95E-F43113F00B4B}"/>
              </a:ext>
            </a:extLst>
          </p:cNvPr>
          <p:cNvSpPr txBox="1"/>
          <p:nvPr/>
        </p:nvSpPr>
        <p:spPr>
          <a:xfrm>
            <a:off x="3886200" y="643467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Weapons of Math Destruction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Author: Cathy O’Neil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Blog: </a:t>
            </a:r>
            <a:r>
              <a:rPr lang="en-US" dirty="0">
                <a:solidFill>
                  <a:srgbClr val="404040"/>
                </a:solidFill>
                <a:hlinkClick r:id="rId6"/>
              </a:rPr>
              <a:t>mathbabe.org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Worked on Wall Street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Saw the Dark Side of Using Algorithms on Big Data to Make Business Decisions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Leader in Data Ethics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08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Why Statistics?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AB9F5-FCFF-4E80-92CE-B02091821785}"/>
              </a:ext>
            </a:extLst>
          </p:cNvPr>
          <p:cNvSpPr txBox="1"/>
          <p:nvPr/>
        </p:nvSpPr>
        <p:spPr>
          <a:xfrm>
            <a:off x="3886200" y="643467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Quantitative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On-Demand Job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LinkedIn Workforce Report: Shortage in All Cities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Gregory </a:t>
            </a:r>
            <a:r>
              <a:rPr lang="en-US" dirty="0" err="1">
                <a:solidFill>
                  <a:srgbClr val="404040"/>
                </a:solidFill>
              </a:rPr>
              <a:t>Piatetsky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Applicable Across All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Bigger Data Requires Better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are Scared Because Analytics is Coming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8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Statistics?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45687671-A9B8-4286-90FF-5D8246FF1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950" y="685800"/>
            <a:ext cx="4887157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DC4FFF61-F5E4-4D34-9F6C-8EE91868B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166" y="3733800"/>
            <a:ext cx="4900474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5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Statistics?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1BFBE-0E90-4D13-AA72-E06B0AB20232}"/>
              </a:ext>
            </a:extLst>
          </p:cNvPr>
          <p:cNvSpPr txBox="1"/>
          <p:nvPr/>
        </p:nvSpPr>
        <p:spPr>
          <a:xfrm>
            <a:off x="38862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Science is Not a Fad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Have Data and Need Us to Analyze the Information to Answer Their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Decisions Based on Our Analyses Can Effect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Operate Ethically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Power in the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9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Dope Quotes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0151F-EBCC-4C4F-84FC-16BADB1B65A4}"/>
              </a:ext>
            </a:extLst>
          </p:cNvPr>
          <p:cNvSpPr txBox="1"/>
          <p:nvPr/>
        </p:nvSpPr>
        <p:spPr>
          <a:xfrm>
            <a:off x="3648750" y="643467"/>
            <a:ext cx="54783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404040"/>
                </a:solidFill>
              </a:rPr>
              <a:t>With Great Power Comes Great Responsibility.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	</a:t>
            </a:r>
            <a:r>
              <a:rPr lang="en-US" sz="4000" dirty="0">
                <a:solidFill>
                  <a:srgbClr val="404040"/>
                </a:solidFill>
              </a:rPr>
              <a:t>- Uncle Ben</a:t>
            </a:r>
          </a:p>
          <a:p>
            <a:endParaRPr lang="en-US" sz="4400" dirty="0">
              <a:solidFill>
                <a:srgbClr val="404040"/>
              </a:solidFill>
            </a:endParaRPr>
          </a:p>
          <a:p>
            <a:r>
              <a:rPr lang="en-US" sz="4400" i="1" dirty="0">
                <a:solidFill>
                  <a:srgbClr val="404040"/>
                </a:solidFill>
              </a:rPr>
              <a:t>No One Man Should Have All That Power</a:t>
            </a:r>
            <a:r>
              <a:rPr lang="en-US" sz="4400" dirty="0">
                <a:solidFill>
                  <a:srgbClr val="404040"/>
                </a:solidFill>
              </a:rPr>
              <a:t>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</a:t>
            </a:r>
            <a:r>
              <a:rPr lang="en-US" sz="4000" dirty="0">
                <a:solidFill>
                  <a:srgbClr val="404040"/>
                </a:solidFill>
              </a:rPr>
              <a:t>- Kanye West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5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Hippocratic Oath for Data Scientists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4B4B42C-600B-4D2B-AB40-D6FF2C8F2F2A}"/>
              </a:ext>
            </a:extLst>
          </p:cNvPr>
          <p:cNvSpPr/>
          <p:nvPr/>
        </p:nvSpPr>
        <p:spPr>
          <a:xfrm>
            <a:off x="3124200" y="196923"/>
            <a:ext cx="5980458" cy="6553200"/>
          </a:xfrm>
          <a:prstGeom prst="verticalScroll">
            <a:avLst/>
          </a:prstGeom>
          <a:solidFill>
            <a:srgbClr val="404040"/>
          </a:solidFill>
          <a:ln>
            <a:solidFill>
              <a:srgbClr val="D5D5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BB785-C0AC-4C78-A79E-9C6D4EBB663D}"/>
              </a:ext>
            </a:extLst>
          </p:cNvPr>
          <p:cNvSpPr txBox="1"/>
          <p:nvPr/>
        </p:nvSpPr>
        <p:spPr>
          <a:xfrm>
            <a:off x="4097661" y="1403855"/>
            <a:ext cx="4386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I solemnly pledge to practice my profession with conscience and dignity;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respect the privacy of the people whose data is confided in me;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maintain the utmost respect for the individuals whose data I am analyzing;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be transparent, open, and honest about the type of analysis I am applying to their data;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never use my knowledge to violate human rights and civil liberties, even under threat.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				-- 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  <a:hlinkClick r:id="rId4"/>
              </a:rPr>
              <a:t>Marie Wallace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90AC9-D1D2-40BE-91AE-2F66ABA19463}"/>
              </a:ext>
            </a:extLst>
          </p:cNvPr>
          <p:cNvSpPr txBox="1"/>
          <p:nvPr/>
        </p:nvSpPr>
        <p:spPr>
          <a:xfrm>
            <a:off x="3886200" y="643467"/>
            <a:ext cx="4986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Let the Data Speak for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Hypotheses Before Analyses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Transparency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Imputation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of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Transformations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Necessary 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Caveats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Included and Excluded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1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483EE922-A120-4A4F-84EC-53030C848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201" y="3733800"/>
            <a:ext cx="4913790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C786A9C5-1356-4A07-B8E2-5D29CDC28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6792" y="643467"/>
            <a:ext cx="4874608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0438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Recent Incident at Harvard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Dr. Piero </a:t>
            </a:r>
            <a:r>
              <a:rPr lang="en-US" dirty="0" err="1">
                <a:solidFill>
                  <a:srgbClr val="404040"/>
                </a:solidFill>
              </a:rPr>
              <a:t>Anversa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31 Publications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Stem Cell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Showed the Heart Has the Ability to Regenerate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Fraudulent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NY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E35C7-8991-4F64-B476-90EC1AD7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736" y="3886200"/>
            <a:ext cx="2297794" cy="26003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3654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28646</TotalTime>
  <Words>399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Data Ethics</vt:lpstr>
      <vt:lpstr>Why Statistics?</vt:lpstr>
      <vt:lpstr>Why Statistics?</vt:lpstr>
      <vt:lpstr>Why Statistics?</vt:lpstr>
      <vt:lpstr>Some Dope Quotes</vt:lpstr>
      <vt:lpstr>Hippocratic Oath for Data Scientists</vt:lpstr>
      <vt:lpstr>Data Fraud</vt:lpstr>
      <vt:lpstr>Data Fraud</vt:lpstr>
      <vt:lpstr>Data Fraud</vt:lpstr>
      <vt:lpstr>Data Fraud</vt:lpstr>
      <vt:lpstr>Data is Coming</vt:lpstr>
      <vt:lpstr>Data is Coming</vt:lpstr>
      <vt:lpstr>Value of Data</vt:lpstr>
      <vt:lpstr>Modern  Data Ethics</vt:lpstr>
      <vt:lpstr>Modern  Data Ethics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865</cp:revision>
  <dcterms:created xsi:type="dcterms:W3CDTF">2018-08-19T01:44:24Z</dcterms:created>
  <dcterms:modified xsi:type="dcterms:W3CDTF">2018-12-03T21:38:18Z</dcterms:modified>
</cp:coreProperties>
</file>