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40"/>
  </p:notesMasterIdLst>
  <p:handoutMasterIdLst>
    <p:handoutMasterId r:id="rId41"/>
  </p:handoutMasterIdLst>
  <p:sldIdLst>
    <p:sldId id="320" r:id="rId3"/>
    <p:sldId id="396" r:id="rId4"/>
    <p:sldId id="406" r:id="rId5"/>
    <p:sldId id="407" r:id="rId6"/>
    <p:sldId id="408" r:id="rId7"/>
    <p:sldId id="409" r:id="rId8"/>
    <p:sldId id="410" r:id="rId9"/>
    <p:sldId id="412" r:id="rId10"/>
    <p:sldId id="411" r:id="rId11"/>
    <p:sldId id="415" r:id="rId12"/>
    <p:sldId id="416" r:id="rId13"/>
    <p:sldId id="417" r:id="rId14"/>
    <p:sldId id="418" r:id="rId15"/>
    <p:sldId id="420" r:id="rId16"/>
    <p:sldId id="419" r:id="rId17"/>
    <p:sldId id="421" r:id="rId18"/>
    <p:sldId id="414" r:id="rId19"/>
    <p:sldId id="413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329" r:id="rId39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Factors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Have Levels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ADD13-E957-489B-B3BD-E907D3A84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81" y="1066800"/>
            <a:ext cx="5506040" cy="42957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B19F7A8-1C85-445C-96C9-D114C053B1DC}"/>
              </a:ext>
            </a:extLst>
          </p:cNvPr>
          <p:cNvSpPr/>
          <p:nvPr/>
        </p:nvSpPr>
        <p:spPr>
          <a:xfrm>
            <a:off x="3810000" y="4953000"/>
            <a:ext cx="2286000" cy="4572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733BC9C-C780-4171-BD30-701C51175B96}"/>
              </a:ext>
            </a:extLst>
          </p:cNvPr>
          <p:cNvSpPr/>
          <p:nvPr/>
        </p:nvSpPr>
        <p:spPr>
          <a:xfrm rot="10800000">
            <a:off x="5105400" y="5468682"/>
            <a:ext cx="381000" cy="32105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5C1B0-0759-430D-A79C-FDF4496761B0}"/>
              </a:ext>
            </a:extLst>
          </p:cNvPr>
          <p:cNvSpPr txBox="1"/>
          <p:nvPr/>
        </p:nvSpPr>
        <p:spPr>
          <a:xfrm>
            <a:off x="5029200" y="5807459"/>
            <a:ext cx="304800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Default: Alphabetical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40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 Order May Be Specified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B3840-BE8C-4F3D-8069-AAD8D3F1B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504" y="1219200"/>
            <a:ext cx="5120496" cy="23294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458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Levels May Be Labeled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25AFB-B74A-42A3-B88F-3A4CC2439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260131"/>
            <a:ext cx="5458990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6084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9DC2D-877B-45C8-8574-CE5C05F9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864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E864-D73D-43A1-9358-A2DA1709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03" y="1143000"/>
            <a:ext cx="5517892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9994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E1FC9-25B0-4833-A4E7-47DBC2C3D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940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4295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91692-C449-4494-A371-EE27A80E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708" y="1143000"/>
            <a:ext cx="5542689" cy="48476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6259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University of Chicago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D8747-8EA3-4E34-8485-B04CE69D0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55" y="1219200"/>
            <a:ext cx="5330206" cy="553210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7661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Sample Provided in </a:t>
            </a:r>
            <a:r>
              <a:rPr lang="en-US" dirty="0" err="1">
                <a:solidFill>
                  <a:srgbClr val="404040"/>
                </a:solidFill>
              </a:rPr>
              <a:t>forcats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Included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Marital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Range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Political Party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Religion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Denomination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032DD-856E-4327-886B-1F68C6BF8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940" y="1143000"/>
            <a:ext cx="5427400" cy="261116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6816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Summary by Race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10F65-12B7-4338-8410-5C254756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89" y="1134090"/>
            <a:ext cx="5511498" cy="4662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3098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king Stairs Clipart #1">
            <a:extLst>
              <a:ext uri="{FF2B5EF4-FFF2-40B4-BE49-F238E27FC236}">
                <a16:creationId xmlns:a16="http://schemas.microsoft.com/office/drawing/2014/main" id="{E10A936F-EEF4-43AB-9436-07C5D9ED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81600"/>
            <a:ext cx="1600200" cy="1600200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Joyfully Read Chapter 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Additional Package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Part of the </a:t>
            </a: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For Variables with,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Fixed Set of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Known Set of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Values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Sophisticated Character Vector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Factors Are on a </a:t>
            </a: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    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New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3E5BC-1DC0-46FB-A617-30781315A117}"/>
              </a:ext>
            </a:extLst>
          </p:cNvPr>
          <p:cNvSpPr txBox="1"/>
          <p:nvPr/>
        </p:nvSpPr>
        <p:spPr>
          <a:xfrm>
            <a:off x="4724400" y="1828800"/>
            <a:ext cx="2438400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forcats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Comparing TV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736A-8746-46E4-A7C8-D3FF11E0B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43000"/>
            <a:ext cx="5483461" cy="48910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5221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04040"/>
                </a:solidFill>
              </a:rPr>
              <a:t>fct_reorder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 = Factor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x = Numeric Vector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 = Optional Function If Multiple Values of x for Each Value of f  (Default: Median)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5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A3CC7-9E80-43C7-B25C-A5E602BFA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200" y="1143000"/>
            <a:ext cx="5415072" cy="483263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2702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Reorder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EEF77-7692-470D-B321-933F69891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40" y="1143000"/>
            <a:ext cx="5476602" cy="524406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0686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48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Different Types of Ordering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Ordinal = “Arbitrary”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= “Principled”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Race vs Income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 Levels are Arbitrary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Levels are Principled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51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025EC-C99D-4EA2-A4B3-BABCE720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83" y="643467"/>
            <a:ext cx="5488085" cy="56631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FDF234-C133-4B88-94E2-373DBA8A053B}"/>
              </a:ext>
            </a:extLst>
          </p:cNvPr>
          <p:cNvSpPr/>
          <p:nvPr/>
        </p:nvSpPr>
        <p:spPr>
          <a:xfrm>
            <a:off x="7165407" y="3200399"/>
            <a:ext cx="1828800" cy="935595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23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BC353-18E6-41B2-AFD7-42C2A8A5FE73}"/>
              </a:ext>
            </a:extLst>
          </p:cNvPr>
          <p:cNvSpPr txBox="1"/>
          <p:nvPr/>
        </p:nvSpPr>
        <p:spPr>
          <a:xfrm>
            <a:off x="3810000" y="621916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Other Useful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fct_relevel</a:t>
            </a:r>
            <a:r>
              <a:rPr lang="en-US" dirty="0">
                <a:solidFill>
                  <a:srgbClr val="404040"/>
                </a:solidFill>
              </a:rPr>
              <a:t>() = Specify Variable and the Specific Levels You Want in The Front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fct_rev</a:t>
            </a:r>
            <a:r>
              <a:rPr lang="en-US" dirty="0">
                <a:solidFill>
                  <a:srgbClr val="404040"/>
                </a:solidFill>
              </a:rPr>
              <a:t>() = Specify Variable and Reverses the Level Order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fct_infreq</a:t>
            </a:r>
            <a:r>
              <a:rPr lang="en-US" dirty="0">
                <a:solidFill>
                  <a:srgbClr val="404040"/>
                </a:solidFill>
              </a:rPr>
              <a:t>() = Order Levels Based on Increasing Frequency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Combine Functions as Necessary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84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2228D2-F0D4-4EDA-BE04-F1B40659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460327" cy="4743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Original Boxplot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67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Reverse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400E7-8217-43AC-83CD-86759AD2B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840" y="1095791"/>
            <a:ext cx="5492960" cy="48316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2406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Level Change + Rev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80F17-BD4D-4726-AA56-FADA357B6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91654"/>
            <a:ext cx="5486400" cy="49384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4078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Sample 50 People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via Bar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How to Make More Informative?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58757-6F0C-4233-9C5B-E73EAF5C6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927" y="2240782"/>
            <a:ext cx="5423074" cy="3702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Purpose for Modifying Levels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Abbreviate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Collapse Unimportant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Group Categories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fct_recode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fct_collapse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fct_lump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6393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Purpose for Modifying Levels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Abbreviate or Better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Collapse Unimportant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Group Categories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fct_recode</a:t>
            </a:r>
            <a:r>
              <a:rPr lang="en-US" dirty="0">
                <a:solidFill>
                  <a:srgbClr val="404040"/>
                </a:solidFill>
              </a:rPr>
              <a:t>() = Rename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fct_collapse</a:t>
            </a:r>
            <a:r>
              <a:rPr lang="en-US" dirty="0">
                <a:solidFill>
                  <a:srgbClr val="404040"/>
                </a:solidFill>
              </a:rPr>
              <a:t>() = Collapse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fct_lump</a:t>
            </a:r>
            <a:r>
              <a:rPr lang="en-US" dirty="0">
                <a:solidFill>
                  <a:srgbClr val="404040"/>
                </a:solidFill>
              </a:rPr>
              <a:t>() = Create Subgroups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396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Marital Counts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5C625-92E1-4D6F-A703-AFB0396E8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07" y="1117109"/>
            <a:ext cx="5497893" cy="482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81694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Recode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3D320-4443-4094-AAD1-D5B47663F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13" y="1144714"/>
            <a:ext cx="5488887" cy="48598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29509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Collapse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3C91B-4D4A-432B-AF36-D5D37C113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353189" cy="5672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7446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CF748-AA54-4090-8976-24B93F10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9" y="1143000"/>
            <a:ext cx="5517931" cy="3810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8035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43537-D3AB-4D27-AEE7-B3EF1DCE3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8" y="1139754"/>
            <a:ext cx="5517932" cy="381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75681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 (Cont.)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 Eye Colors Absent From Sample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0C92C-0991-4A98-BEA3-1B041C92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043" y="2362200"/>
            <a:ext cx="5413087" cy="3733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436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Describe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Dr. Mario’s Teaching?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Magical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Alright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Regular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Inferior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 of 80 Students Answer End-of-the-Year Survey.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7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Wrong?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EDB0-3B4E-4AEF-AC81-E31F3F588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903" y="1828800"/>
            <a:ext cx="5474897" cy="37436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742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Misspelling “Offensive” is 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Categorical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8AF0-F2D0-404B-A1B0-5F4BEE7AE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971800"/>
            <a:ext cx="5486400" cy="381471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30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Classification {1,2,3,4}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Sample 1000 Households and Record Their Urbanicity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Would Make this Better?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0A2D-05F9-417C-9933-F69FA61E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895600"/>
            <a:ext cx="4989203" cy="33956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39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sz="16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 = Metropolitan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  = Burbs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  = Rural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 = Isolated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7E03A-7F7E-4673-AC9D-4402C37C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202838"/>
            <a:ext cx="5330206" cy="359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34581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10050</TotalTime>
  <Words>527</Words>
  <Application>Microsoft Office PowerPoint</Application>
  <PresentationFormat>On-screen Show (4:3)</PresentationFormat>
  <Paragraphs>242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ＭＳ Ｐゴシック</vt:lpstr>
      <vt:lpstr>Arial</vt:lpstr>
      <vt:lpstr>Calibri</vt:lpstr>
      <vt:lpstr>Office Theme</vt:lpstr>
      <vt:lpstr>1_Office Theme</vt:lpstr>
      <vt:lpstr>Factors</vt:lpstr>
      <vt:lpstr>Introduction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3: General  Social Survey</vt:lpstr>
      <vt:lpstr>Level 3: General  Social Survey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389</cp:revision>
  <dcterms:created xsi:type="dcterms:W3CDTF">2018-08-19T01:44:24Z</dcterms:created>
  <dcterms:modified xsi:type="dcterms:W3CDTF">2018-10-08T03:14:11Z</dcterms:modified>
</cp:coreProperties>
</file>