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4" r:id="rId4"/>
    <p:sldId id="325" r:id="rId5"/>
    <p:sldId id="330" r:id="rId6"/>
    <p:sldId id="331" r:id="rId7"/>
    <p:sldId id="332" r:id="rId8"/>
    <p:sldId id="333" r:id="rId9"/>
    <p:sldId id="334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9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wpihbO76q1UKH43j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tiff"/><Relationship Id="rId4" Type="http://schemas.openxmlformats.org/officeDocument/2006/relationships/hyperlink" Target="https://ggplot2.tidyverse.org/reference/#section-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www.rstudio.com/wp-content/uploads/2015/03/ggplot2-cheatshee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I Still Don’t Know</a:t>
            </a: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endParaRPr lang="en-US" sz="4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</a:rPr>
              <a:t>Fill-out : </a:t>
            </a:r>
            <a:r>
              <a:rPr lang="en-US" sz="4000" b="1" dirty="0">
                <a:solidFill>
                  <a:srgbClr val="404040"/>
                </a:solidFill>
                <a:ea typeface="+mn-ea"/>
                <a:cs typeface="+mn-cs"/>
                <a:hlinkClick r:id="rId3"/>
              </a:rPr>
              <a:t>Form</a:t>
            </a:r>
            <a:endParaRPr lang="en-US" sz="4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4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Hate/Love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Tidyverse</a:t>
            </a:r>
            <a:endParaRPr lang="en-US" sz="16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04040"/>
                </a:solidFill>
              </a:rPr>
              <a:t>Rmarkdown</a:t>
            </a:r>
            <a:endParaRPr lang="en-US" sz="16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To Practice Making Visually Stunning Pictures that Change Lives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	 Select Install and Search on CRAN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6225" y="1211291"/>
            <a:ext cx="4121195" cy="46166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install.packages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44" y="3824288"/>
            <a:ext cx="5075654" cy="295751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7434494">
            <a:off x="4109660" y="3734933"/>
            <a:ext cx="694002" cy="178709"/>
          </a:xfrm>
          <a:prstGeom prst="right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0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191000" y="1434215"/>
            <a:ext cx="4121195" cy="46166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 library(“</a:t>
            </a:r>
            <a:r>
              <a:rPr lang="en-US" dirty="0" err="1">
                <a:solidFill>
                  <a:schemeClr val="bg1"/>
                </a:solidFill>
              </a:rPr>
              <a:t>tidyverse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505075"/>
            <a:ext cx="5146659" cy="331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Help Page: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Comes with Pre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loaded Datasets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2BC03-CA48-4DEA-B40E-6867246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683" y="1676400"/>
            <a:ext cx="5355932" cy="43593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3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1114678" y="2590800"/>
            <a:ext cx="1258824" cy="1524000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Many Useful Plots and Charts Provided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See Cheat Sheet: </a:t>
            </a:r>
            <a:r>
              <a:rPr lang="en-US" sz="20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r>
              <a:rPr lang="en-US" sz="2000" dirty="0">
                <a:solidFill>
                  <a:srgbClr val="404040"/>
                </a:solidFill>
                <a:ea typeface="+mn-ea"/>
              </a:rPr>
              <a:t> 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(Also on Course Website)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Identified as </a:t>
            </a:r>
            <a:r>
              <a:rPr lang="en-US" sz="2000" dirty="0" err="1">
                <a:solidFill>
                  <a:srgbClr val="404040"/>
                </a:solidFill>
                <a:ea typeface="+mn-ea"/>
              </a:rPr>
              <a:t>Geoms</a:t>
            </a:r>
            <a:r>
              <a:rPr lang="en-US" sz="2000" dirty="0">
                <a:solidFill>
                  <a:srgbClr val="404040"/>
                </a:solidFill>
                <a:ea typeface="+mn-ea"/>
              </a:rPr>
              <a:t> (Geometric Objects)</a:t>
            </a:r>
          </a:p>
          <a:p>
            <a:pPr marL="457200"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Organized by Type of Data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Univariate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Bivariate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Mixtures of Categorical and Numeric</a:t>
            </a:r>
          </a:p>
          <a:p>
            <a:pPr marL="51435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ggplot2 General Form</a:t>
            </a:r>
          </a:p>
          <a:p>
            <a:pPr marL="914400" lvl="1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The </a:t>
            </a:r>
            <a:r>
              <a:rPr lang="en-US" sz="2000" dirty="0" err="1">
                <a:solidFill>
                  <a:srgbClr val="404040"/>
                </a:solidFill>
                <a:ea typeface="+mn-ea"/>
              </a:rPr>
              <a:t>geom</a:t>
            </a:r>
            <a:r>
              <a:rPr lang="en-US" sz="2000" dirty="0">
                <a:solidFill>
                  <a:srgbClr val="404040"/>
                </a:solidFill>
                <a:ea typeface="+mn-ea"/>
              </a:rPr>
              <a:t> you choose has to comply with the type of variables you are analyzing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a typeface="+mn-ea"/>
                <a:cs typeface="+mn-cs"/>
              </a:rPr>
              <a:t>Fill in blanks from dataset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FA70-3884-4C23-BB20-BE40E47A1AF7}"/>
              </a:ext>
            </a:extLst>
          </p:cNvPr>
          <p:cNvSpPr txBox="1"/>
          <p:nvPr/>
        </p:nvSpPr>
        <p:spPr>
          <a:xfrm>
            <a:off x="795780" y="4655402"/>
            <a:ext cx="8077198" cy="83099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ggplot</a:t>
            </a:r>
            <a:r>
              <a:rPr lang="en-US" dirty="0">
                <a:solidFill>
                  <a:schemeClr val="bg1"/>
                </a:solidFill>
              </a:rPr>
              <a:t>(data=DATA) +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geom_TYPE</a:t>
            </a:r>
            <a:r>
              <a:rPr lang="en-US" dirty="0">
                <a:solidFill>
                  <a:schemeClr val="bg1"/>
                </a:solidFill>
              </a:rPr>
              <a:t>(mapping=</a:t>
            </a:r>
            <a:r>
              <a:rPr lang="en-US" dirty="0" err="1">
                <a:solidFill>
                  <a:schemeClr val="bg1"/>
                </a:solidFill>
              </a:rPr>
              <a:t>aes</a:t>
            </a:r>
            <a:r>
              <a:rPr lang="en-US" dirty="0">
                <a:solidFill>
                  <a:schemeClr val="bg1"/>
                </a:solidFill>
              </a:rPr>
              <a:t>(x=</a:t>
            </a:r>
            <a:r>
              <a:rPr lang="en-US" dirty="0" err="1">
                <a:solidFill>
                  <a:schemeClr val="bg1"/>
                </a:solidFill>
              </a:rPr>
              <a:t>XVAR,y</a:t>
            </a:r>
            <a:r>
              <a:rPr lang="en-US" dirty="0">
                <a:solidFill>
                  <a:schemeClr val="bg1"/>
                </a:solidFill>
              </a:rPr>
              <a:t>=YVAR, etc.))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8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1114678" y="2590800"/>
            <a:ext cx="1258824" cy="1524000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4800" b="1" dirty="0">
                <a:solidFill>
                  <a:srgbClr val="404040"/>
                </a:solidFill>
                <a:ea typeface="+mn-ea"/>
              </a:rPr>
              <a:t>Now, let us 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9600" b="1" dirty="0">
                <a:solidFill>
                  <a:srgbClr val="404040"/>
                </a:solidFill>
                <a:ea typeface="+mn-ea"/>
              </a:rPr>
              <a:t>PRACTICE</a:t>
            </a:r>
            <a:endParaRPr lang="en-US" sz="96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ea typeface="+mn-ea"/>
              </a:rPr>
              <a:t>Start by downloading Tutorial2.Rmd to Your Computer from the Course Website and open the file in RStudio</a:t>
            </a:r>
            <a:r>
              <a:rPr lang="en-US" sz="2000" b="1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1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1_Office Theme</vt:lpstr>
      <vt:lpstr>Data Visualization</vt:lpstr>
      <vt:lpstr>Who are you?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33</cp:revision>
  <dcterms:created xsi:type="dcterms:W3CDTF">2018-08-19T01:44:24Z</dcterms:created>
  <dcterms:modified xsi:type="dcterms:W3CDTF">2018-09-05T19:14:18Z</dcterms:modified>
</cp:coreProperties>
</file>