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24" r:id="rId4"/>
    <p:sldId id="330" r:id="rId5"/>
    <p:sldId id="331" r:id="rId6"/>
    <p:sldId id="333" r:id="rId7"/>
    <p:sldId id="332" r:id="rId8"/>
    <p:sldId id="334" r:id="rId9"/>
    <p:sldId id="335" r:id="rId10"/>
    <p:sldId id="336" r:id="rId11"/>
    <p:sldId id="337" r:id="rId12"/>
    <p:sldId id="338" r:id="rId13"/>
    <p:sldId id="339" r:id="rId14"/>
    <p:sldId id="345" r:id="rId15"/>
    <p:sldId id="346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1" autoAdjust="0"/>
    <p:restoredTop sz="86050" autoAdjust="0"/>
  </p:normalViewPr>
  <p:slideViewPr>
    <p:cSldViewPr snapToObjects="1" showGuides="1">
      <p:cViewPr varScale="1">
        <p:scale>
          <a:sx n="61" d="100"/>
          <a:sy n="61" d="100"/>
        </p:scale>
        <p:origin x="140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cran.r-project.org/web/packages/kableExtra/vignettes/awesome_table_in_html.html#overvie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352800"/>
            <a:ext cx="54102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8C313-1263-47C7-AE30-08BA9CF26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735" y="1748963"/>
            <a:ext cx="3769374" cy="35850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3ACC01-F921-40E8-B705-9ACB162F6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1809477"/>
            <a:ext cx="1412951" cy="161952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A6F9D-1473-44A5-BBCB-9B2CC5BB0305}"/>
              </a:ext>
            </a:extLst>
          </p:cNvPr>
          <p:cNvCxnSpPr>
            <a:cxnSpLocks/>
          </p:cNvCxnSpPr>
          <p:nvPr/>
        </p:nvCxnSpPr>
        <p:spPr>
          <a:xfrm>
            <a:off x="7162800" y="2240782"/>
            <a:ext cx="533400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7B34B70-455A-4870-8BAA-DD99841FB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738" y="5551258"/>
            <a:ext cx="5538978" cy="11835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8622E-B494-461F-A5FE-B0EACE0E9BA0}"/>
              </a:ext>
            </a:extLst>
          </p:cNvPr>
          <p:cNvCxnSpPr>
            <a:cxnSpLocks/>
          </p:cNvCxnSpPr>
          <p:nvPr/>
        </p:nvCxnSpPr>
        <p:spPr>
          <a:xfrm>
            <a:off x="5334000" y="4953000"/>
            <a:ext cx="0" cy="71966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420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128DC-007E-42CE-801D-7EB69B06F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20" y="1843796"/>
            <a:ext cx="5437568" cy="3900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2080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D309A-C650-4236-9D1D-7178A4398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790" y="1748963"/>
            <a:ext cx="4682714" cy="49416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32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Center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median()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mode()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Spread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sd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IQR()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mad()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Rank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min()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max()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quantile()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17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first() = x[1]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last() = x[length(x)]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nth(,k)  = x[k]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n_distinct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Counts/Proportions for Logical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sum(x&gt;10)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mean(x&gt;10)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70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III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Finish Reading Chapter 3 and Practice the Code in R4DS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Pipe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Grouped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Builds Off Tutorial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Useful for Combining Multiple Steps of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Reads as “Then”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Works Like a Composite Function From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/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+4=10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blipFill>
                <a:blip r:embed="rId4"/>
                <a:stretch>
                  <a:fillRect l="-3765" b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B23B9A36-FFB4-4620-AC42-CC1F408C7025}"/>
              </a:ext>
            </a:extLst>
          </p:cNvPr>
          <p:cNvSpPr/>
          <p:nvPr/>
        </p:nvSpPr>
        <p:spPr>
          <a:xfrm>
            <a:off x="5486400" y="5029200"/>
            <a:ext cx="1219200" cy="3810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435DD-1E6D-4C15-B78F-37262445870D}"/>
              </a:ext>
            </a:extLst>
          </p:cNvPr>
          <p:cNvSpPr txBox="1"/>
          <p:nvPr/>
        </p:nvSpPr>
        <p:spPr>
          <a:xfrm>
            <a:off x="6697303" y="4617903"/>
            <a:ext cx="20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 = h %&gt;%</a:t>
            </a:r>
          </a:p>
          <a:p>
            <a:r>
              <a:rPr lang="en-US" sz="1600" dirty="0"/>
              <a:t>		g() %&gt;%</a:t>
            </a:r>
          </a:p>
          <a:p>
            <a:r>
              <a:rPr lang="en-US" sz="1600" dirty="0"/>
              <a:t>			f() </a:t>
            </a:r>
          </a:p>
          <a:p>
            <a:endParaRPr lang="en-US" sz="1600" dirty="0"/>
          </a:p>
          <a:p>
            <a:r>
              <a:rPr lang="en-US" sz="1600" dirty="0"/>
              <a:t>OUT =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99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3B9AD-3202-415B-93B6-47F3F0B2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423" y="1133634"/>
            <a:ext cx="5488377" cy="31946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3A3EC-F7B5-415D-9D27-429CD47DF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422" y="4468751"/>
            <a:ext cx="5488377" cy="15353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48628856-F361-49B5-BCF0-CF9EF4C4C482}"/>
              </a:ext>
            </a:extLst>
          </p:cNvPr>
          <p:cNvSpPr/>
          <p:nvPr/>
        </p:nvSpPr>
        <p:spPr>
          <a:xfrm rot="5400000">
            <a:off x="4111726" y="5995284"/>
            <a:ext cx="539548" cy="838200"/>
          </a:xfrm>
          <a:prstGeom prst="lef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C5B644-ABF2-4F9E-8306-53C1C862ECAE}"/>
              </a:ext>
            </a:extLst>
          </p:cNvPr>
          <p:cNvSpPr txBox="1"/>
          <p:nvPr/>
        </p:nvSpPr>
        <p:spPr>
          <a:xfrm>
            <a:off x="4844226" y="6325309"/>
            <a:ext cx="4037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HTML Table: </a:t>
            </a:r>
            <a:r>
              <a:rPr lang="en-US" sz="2000" dirty="0" err="1">
                <a:hlinkClick r:id="rId6"/>
              </a:rPr>
              <a:t>knitr</a:t>
            </a:r>
            <a:r>
              <a:rPr lang="en-US" sz="2000" dirty="0">
                <a:hlinkClick r:id="rId6"/>
              </a:rPr>
              <a:t> and </a:t>
            </a:r>
            <a:r>
              <a:rPr lang="en-US" sz="2000" dirty="0" err="1">
                <a:hlinkClick r:id="rId6"/>
              </a:rPr>
              <a:t>kableExtra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4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A935-94FF-4D3E-B08C-FE0A52296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160" y="1132346"/>
            <a:ext cx="5499545" cy="36682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8CCAA-0BE7-4648-9B33-E8693C105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59" y="4942487"/>
            <a:ext cx="5499546" cy="15663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4242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EC1AB-FC09-48CE-BEB6-25599934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211" y="1451457"/>
            <a:ext cx="4845192" cy="29939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44C0D-B769-4713-911B-63668C982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311" y="4639345"/>
            <a:ext cx="5476995" cy="1447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7E4B2DA-75AB-438E-93B4-CC749B506054}"/>
              </a:ext>
            </a:extLst>
          </p:cNvPr>
          <p:cNvSpPr/>
          <p:nvPr/>
        </p:nvSpPr>
        <p:spPr>
          <a:xfrm>
            <a:off x="4181654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06714-700B-4164-83F0-6550386F36DE}"/>
              </a:ext>
            </a:extLst>
          </p:cNvPr>
          <p:cNvSpPr/>
          <p:nvPr/>
        </p:nvSpPr>
        <p:spPr>
          <a:xfrm>
            <a:off x="8077200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005C6-CCDC-4CAF-8DD0-473142B0904E}"/>
              </a:ext>
            </a:extLst>
          </p:cNvPr>
          <p:cNvSpPr txBox="1"/>
          <p:nvPr/>
        </p:nvSpPr>
        <p:spPr>
          <a:xfrm>
            <a:off x="4822083" y="2017528"/>
            <a:ext cx="1304746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Outliers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4A0AE-5E42-437A-BA01-9AA7F6BE1BCB}"/>
              </a:ext>
            </a:extLst>
          </p:cNvPr>
          <p:cNvCxnSpPr/>
          <p:nvPr/>
        </p:nvCxnSpPr>
        <p:spPr>
          <a:xfrm flipH="1">
            <a:off x="4648200" y="2514600"/>
            <a:ext cx="533400" cy="1066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DB6B46-5F04-4462-8A65-BAB33EA8C0FA}"/>
              </a:ext>
            </a:extLst>
          </p:cNvPr>
          <p:cNvCxnSpPr>
            <a:cxnSpLocks/>
          </p:cNvCxnSpPr>
          <p:nvPr/>
        </p:nvCxnSpPr>
        <p:spPr>
          <a:xfrm>
            <a:off x="5791200" y="2514600"/>
            <a:ext cx="2286000" cy="109127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57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AACBA-9940-4C76-9A8C-638EC665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898" y="1996196"/>
            <a:ext cx="3352800" cy="225813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6377BA-554B-48E8-923F-3D310A71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362200"/>
            <a:ext cx="3075357" cy="24996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D6CD7B-61F5-4949-A1DD-4FB50D5FADB4}"/>
              </a:ext>
            </a:extLst>
          </p:cNvPr>
          <p:cNvSpPr txBox="1"/>
          <p:nvPr/>
        </p:nvSpPr>
        <p:spPr>
          <a:xfrm>
            <a:off x="4419601" y="5105400"/>
            <a:ext cx="4644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Both the histogram and the boxplot are made from summary statistics.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(</a:t>
            </a:r>
            <a:r>
              <a:rPr lang="en-US" sz="2000" b="1" dirty="0"/>
              <a:t>Statistical Transformations </a:t>
            </a:r>
            <a:r>
              <a:rPr lang="en-US" sz="2000" dirty="0"/>
              <a:t>in Ch. 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71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687C5-E039-462B-ABDF-C6CAB7DC9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211" y="1989216"/>
            <a:ext cx="4616044" cy="2958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A125C-E4CE-48B8-84CC-6C09559AC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669" y="5131926"/>
            <a:ext cx="3383661" cy="699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0947B-2D9D-4CD9-93FF-3FDCFAA2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670" y="5971071"/>
            <a:ext cx="4876800" cy="6765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537B7E-AED2-4CCD-B5D5-EA8C4D4E8513}"/>
              </a:ext>
            </a:extLst>
          </p:cNvPr>
          <p:cNvCxnSpPr>
            <a:cxnSpLocks/>
          </p:cNvCxnSpPr>
          <p:nvPr/>
        </p:nvCxnSpPr>
        <p:spPr>
          <a:xfrm rot="5400000">
            <a:off x="3145379" y="4815446"/>
            <a:ext cx="2286000" cy="275108"/>
          </a:xfrm>
          <a:prstGeom prst="bentConnector3">
            <a:avLst>
              <a:gd name="adj1" fmla="val 35954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7AD4E9F-7304-46D1-9494-FE37350648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2993" y="3585763"/>
            <a:ext cx="2203791" cy="1271262"/>
          </a:xfrm>
          <a:prstGeom prst="bentConnector3">
            <a:avLst>
              <a:gd name="adj1" fmla="val 25928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787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91A39-25CC-4102-BD5C-75873D59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95" y="1748963"/>
            <a:ext cx="3621705" cy="229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176C1D-73B7-4428-8687-129B350AB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51" y="4191000"/>
            <a:ext cx="4152749" cy="25569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93736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266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Cambria Math</vt:lpstr>
      <vt:lpstr>Office Theme</vt:lpstr>
      <vt:lpstr>1_Office Theme</vt:lpstr>
      <vt:lpstr>Data Transformation III</vt:lpstr>
      <vt:lpstr>Data Transformation III Info</vt:lpstr>
      <vt:lpstr>The Pipe</vt:lpstr>
      <vt:lpstr>The Pipe</vt:lpstr>
      <vt:lpstr>The Pipe</vt:lpstr>
      <vt:lpstr>The Pipe</vt:lpstr>
      <vt:lpstr>summarize()</vt:lpstr>
      <vt:lpstr>summarize()</vt:lpstr>
      <vt:lpstr>summarize() with group_by() </vt:lpstr>
      <vt:lpstr>summarize() with group_by() </vt:lpstr>
      <vt:lpstr>summarize() with group_by() </vt:lpstr>
      <vt:lpstr>summarize() with group_by() </vt:lpstr>
      <vt:lpstr>Useful Summary Functions</vt:lpstr>
      <vt:lpstr>Useful Summary Functions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142</cp:revision>
  <dcterms:created xsi:type="dcterms:W3CDTF">2018-08-19T01:44:24Z</dcterms:created>
  <dcterms:modified xsi:type="dcterms:W3CDTF">2018-09-05T19:16:58Z</dcterms:modified>
</cp:coreProperties>
</file>