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9"/>
  </p:notesMasterIdLst>
  <p:handoutMasterIdLst>
    <p:handoutMasterId r:id="rId30"/>
  </p:handoutMasterIdLst>
  <p:sldIdLst>
    <p:sldId id="320" r:id="rId3"/>
    <p:sldId id="399" r:id="rId4"/>
    <p:sldId id="400" r:id="rId5"/>
    <p:sldId id="401" r:id="rId6"/>
    <p:sldId id="403" r:id="rId7"/>
    <p:sldId id="402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23" r:id="rId24"/>
    <p:sldId id="420" r:id="rId25"/>
    <p:sldId id="421" r:id="rId26"/>
    <p:sldId id="422" r:id="rId27"/>
    <p:sldId id="329" r:id="rId28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E5E5E5"/>
    <a:srgbClr val="00000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28" autoAdjust="0"/>
    <p:restoredTop sz="86050" autoAdjust="0"/>
  </p:normalViewPr>
  <p:slideViewPr>
    <p:cSldViewPr snapToObjects="1" showGuides="1">
      <p:cViewPr varScale="1">
        <p:scale>
          <a:sx n="70" d="100"/>
          <a:sy n="70" d="100"/>
        </p:scale>
        <p:origin x="72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15.png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VIII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07128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Problem?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DA0479-25F5-4709-854F-2EA56CE2E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625" y="1504950"/>
            <a:ext cx="5562600" cy="38481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1092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10000" y="638195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Regression for Each Predictor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Obtaining Coefficients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Obtaining P-Values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BBBC10-E913-420C-B7B3-FF5DDD728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662" y="2161689"/>
            <a:ext cx="3444738" cy="84833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E7B0EA-2CB7-4FF8-8916-A88AE7234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662" y="3641604"/>
            <a:ext cx="5502137" cy="30018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551C30-6E08-4A6D-B7A4-159029E5BD5B}"/>
              </a:ext>
            </a:extLst>
          </p:cNvPr>
          <p:cNvSpPr/>
          <p:nvPr/>
        </p:nvSpPr>
        <p:spPr>
          <a:xfrm>
            <a:off x="5420253" y="2671552"/>
            <a:ext cx="1524000" cy="338468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BA9F9C-C8B6-46D3-ACE9-79537BBA653C}"/>
              </a:ext>
            </a:extLst>
          </p:cNvPr>
          <p:cNvSpPr/>
          <p:nvPr/>
        </p:nvSpPr>
        <p:spPr>
          <a:xfrm>
            <a:off x="7315200" y="5715000"/>
            <a:ext cx="609600" cy="2319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83CF81-69D3-4EB6-AD30-FDB0A990AE21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924800" y="5465476"/>
            <a:ext cx="152400" cy="36549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4581F0-11E8-4BB7-975B-373904D21DC7}"/>
              </a:ext>
            </a:extLst>
          </p:cNvPr>
          <p:cNvSpPr txBox="1"/>
          <p:nvPr/>
        </p:nvSpPr>
        <p:spPr>
          <a:xfrm>
            <a:off x="8079219" y="5023447"/>
            <a:ext cx="660103" cy="400110"/>
          </a:xfrm>
          <a:prstGeom prst="rect">
            <a:avLst/>
          </a:prstGeom>
          <a:solidFill>
            <a:srgbClr val="D5D5D5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Save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14E1EB-B016-4B10-829F-B58CEBDFD9FD}"/>
              </a:ext>
            </a:extLst>
          </p:cNvPr>
          <p:cNvCxnSpPr>
            <a:cxnSpLocks/>
          </p:cNvCxnSpPr>
          <p:nvPr/>
        </p:nvCxnSpPr>
        <p:spPr>
          <a:xfrm flipV="1">
            <a:off x="6934665" y="2840785"/>
            <a:ext cx="456735" cy="1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DB6B87-1887-4D85-BAB0-FF37899B6AF0}"/>
              </a:ext>
            </a:extLst>
          </p:cNvPr>
          <p:cNvSpPr txBox="1"/>
          <p:nvPr/>
        </p:nvSpPr>
        <p:spPr>
          <a:xfrm>
            <a:off x="7433750" y="2609910"/>
            <a:ext cx="660103" cy="400110"/>
          </a:xfrm>
          <a:prstGeom prst="rect">
            <a:avLst/>
          </a:prstGeom>
          <a:solidFill>
            <a:srgbClr val="D5D5D5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Save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253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05963" y="643467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Plots P-Values Against Coefficients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A89F82-3756-4099-B20F-8352BB0FF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007" y="1830307"/>
            <a:ext cx="5486400" cy="384235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2888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100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We Were to Keep Only the Predictor Variables that Had P-Values&lt;0.01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Table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95% of Variables Ignored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5% of Variables Included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Errors (What is Worse?)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Will Ignore Variables that Are Important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Will Include Variables that Are Irrelevant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7210FC-417C-4A7D-BF04-22393DA45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6859"/>
              </p:ext>
            </p:extLst>
          </p:nvPr>
        </p:nvGraphicFramePr>
        <p:xfrm>
          <a:off x="4343400" y="2540168"/>
          <a:ext cx="3810001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9201">
                  <a:extLst>
                    <a:ext uri="{9D8B030D-6E8A-4147-A177-3AD203B41FA5}">
                      <a16:colId xmlns:a16="http://schemas.microsoft.com/office/drawing/2014/main" val="34377587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8036771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15277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 &gt; 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P-Val &lt;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Non-Zero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79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49597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527D3CCE-315E-4A0C-A83D-128B2335B0E5}"/>
              </a:ext>
            </a:extLst>
          </p:cNvPr>
          <p:cNvSpPr/>
          <p:nvPr/>
        </p:nvSpPr>
        <p:spPr>
          <a:xfrm>
            <a:off x="6019800" y="2905928"/>
            <a:ext cx="381000" cy="381000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22D9FF-DDE8-4908-A80A-7FE7A35018DA}"/>
              </a:ext>
            </a:extLst>
          </p:cNvPr>
          <p:cNvSpPr/>
          <p:nvPr/>
        </p:nvSpPr>
        <p:spPr>
          <a:xfrm>
            <a:off x="7315200" y="3271688"/>
            <a:ext cx="381000" cy="381000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D138A3-050A-4CEA-BD4E-6691A0A91D65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6210300" y="2905928"/>
            <a:ext cx="2476501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DA7D0E-65DA-4A6D-A9A5-D505A1C645AA}"/>
              </a:ext>
            </a:extLst>
          </p:cNvPr>
          <p:cNvCxnSpPr>
            <a:cxnSpLocks/>
          </p:cNvCxnSpPr>
          <p:nvPr/>
        </p:nvCxnSpPr>
        <p:spPr>
          <a:xfrm>
            <a:off x="8724901" y="2905928"/>
            <a:ext cx="0" cy="2199472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DD2B55-BB83-45C3-AB0A-8A1DB622A126}"/>
              </a:ext>
            </a:extLst>
          </p:cNvPr>
          <p:cNvCxnSpPr>
            <a:cxnSpLocks/>
          </p:cNvCxnSpPr>
          <p:nvPr/>
        </p:nvCxnSpPr>
        <p:spPr>
          <a:xfrm>
            <a:off x="7696200" y="3462188"/>
            <a:ext cx="1295400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764334-F9E9-48E7-A7E3-E6BD4B4A6ED7}"/>
              </a:ext>
            </a:extLst>
          </p:cNvPr>
          <p:cNvCxnSpPr>
            <a:cxnSpLocks/>
          </p:cNvCxnSpPr>
          <p:nvPr/>
        </p:nvCxnSpPr>
        <p:spPr>
          <a:xfrm>
            <a:off x="8991600" y="3473194"/>
            <a:ext cx="0" cy="2394206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064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Try to Find the Smallest Cutoff Value So That We are Not Missing Important Variables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To Ensure We are Not Missing Important Variables, Should we Increase or Decrease the Original Cutoff (0.01)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Cutoff Works?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Try Multiple Cutoffs and Observe the Table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the Code Inside the Chunk Until All 10 Important Variables are Retained for the </a:t>
            </a:r>
            <a:r>
              <a:rPr lang="en-US" dirty="0" err="1">
                <a:solidFill>
                  <a:srgbClr val="404040"/>
                </a:solidFill>
              </a:rPr>
              <a:t>Futre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314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Traditional Choice: 0.20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Output in Table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 Linear Model for Variables Kept in Consideration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552FA9-6794-4943-A4FE-05360CD30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28146"/>
              </p:ext>
            </p:extLst>
          </p:nvPr>
        </p:nvGraphicFramePr>
        <p:xfrm>
          <a:off x="4267200" y="1801505"/>
          <a:ext cx="3810001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9201">
                  <a:extLst>
                    <a:ext uri="{9D8B030D-6E8A-4147-A177-3AD203B41FA5}">
                      <a16:colId xmlns:a16="http://schemas.microsoft.com/office/drawing/2014/main" val="34377587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8036771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15277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 &gt; 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P-Val &lt;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Non-Zero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79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495977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8C002C99-08E3-49F4-AE12-E8F14F03ED10}"/>
              </a:ext>
            </a:extLst>
          </p:cNvPr>
          <p:cNvSpPr/>
          <p:nvPr/>
        </p:nvSpPr>
        <p:spPr>
          <a:xfrm>
            <a:off x="5943600" y="2209800"/>
            <a:ext cx="381000" cy="345093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FC9B2-3900-4883-AC06-021CB1602F55}"/>
              </a:ext>
            </a:extLst>
          </p:cNvPr>
          <p:cNvSpPr txBox="1"/>
          <p:nvPr/>
        </p:nvSpPr>
        <p:spPr>
          <a:xfrm>
            <a:off x="3657600" y="3122265"/>
            <a:ext cx="5334000" cy="40011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None of the Non-Zero Parameters Will Be Ignored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7535A8-BEC4-45BB-87FD-3D542209BE00}"/>
              </a:ext>
            </a:extLst>
          </p:cNvPr>
          <p:cNvCxnSpPr>
            <a:stCxn id="3" idx="3"/>
          </p:cNvCxnSpPr>
          <p:nvPr/>
        </p:nvCxnSpPr>
        <p:spPr>
          <a:xfrm flipH="1">
            <a:off x="5653280" y="2504355"/>
            <a:ext cx="346116" cy="54364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31E2B1-296B-41B1-888D-2E1F7B2ACA7B}"/>
              </a:ext>
            </a:extLst>
          </p:cNvPr>
          <p:cNvSpPr txBox="1"/>
          <p:nvPr/>
        </p:nvSpPr>
        <p:spPr>
          <a:xfrm>
            <a:off x="3851720" y="4724830"/>
            <a:ext cx="494576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lm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y~.,data</a:t>
            </a:r>
            <a:r>
              <a:rPr lang="en-US" sz="2000" dirty="0">
                <a:solidFill>
                  <a:schemeClr val="bg1"/>
                </a:solidFill>
              </a:rPr>
              <a:t>=SIM.DATA[,c(1,which(KEEP)+1)])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8685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Cutoff is 0.2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1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DAA5CE-3016-4912-9494-827E211D7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546" y="1831783"/>
            <a:ext cx="5105400" cy="46863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289530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01176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2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B4F1B0-6E08-4AC4-BD18-763BC037E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893" y="1464328"/>
            <a:ext cx="5114925" cy="4648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62518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2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E68347-7769-4669-A098-3693A989E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524000"/>
            <a:ext cx="5105400" cy="46386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21411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Recap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Before Building Complex Models We are Performing a Simple Screening Procedure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Quick and Logical Approach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Problems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May Lose Variables with Significant Interactions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May Still Have Too Many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May Retain Variables that are Highly Correlated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Other Approach: Fit Full Model and Retain Variables with Sufficiently Small P-Values  (&lt;0.2)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932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Big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Large Sample Size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Large Number of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Traditional Methods are Difficult to Implement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Depends on the Available Technology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Goal: Explore Approaches for Quick Filtering of Predictors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Tutorial 15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Download 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Install Package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Knit the Document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Read the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1CBF8-8C6A-4F4F-93EF-D88B7EC75F35}"/>
              </a:ext>
            </a:extLst>
          </p:cNvPr>
          <p:cNvSpPr txBox="1"/>
          <p:nvPr/>
        </p:nvSpPr>
        <p:spPr>
          <a:xfrm>
            <a:off x="6858000" y="5410200"/>
            <a:ext cx="1981200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library(</a:t>
            </a:r>
            <a:r>
              <a:rPr lang="en-US" sz="2000" dirty="0" err="1">
                <a:solidFill>
                  <a:schemeClr val="bg1"/>
                </a:solidFill>
              </a:rPr>
              <a:t>glmnet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733800" y="643467"/>
                <a:ext cx="5334000" cy="6196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Classic Linear Model Estimation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Minimize Sum of Squared Error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1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Optimization: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that Make SSE as Small as Possible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are Easily Found Using Matrix Representation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Regularized Estimation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Produces Biased Estimates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Shrinks Coefficients Toward 0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Favors Smaller Models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May Lead to a Better Model for Out-of-Sample Prediction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43467"/>
                <a:ext cx="5334000" cy="6196953"/>
              </a:xfrm>
              <a:prstGeom prst="rect">
                <a:avLst/>
              </a:prstGeom>
              <a:blipFill>
                <a:blip r:embed="rId3"/>
                <a:stretch>
                  <a:fillRect l="-1600" t="-689" r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763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Three Popular Methods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Download R Package 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Penalized SSE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Variations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Ridge (1970):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 &amp; 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Lasso (1996):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 &amp;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Elastic Net (2005)</a:t>
                </a:r>
              </a:p>
              <a:p>
                <a:pPr lvl="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=1  &amp;  0&lt;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&lt;1 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Notice When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     PSSE=SSE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Gets Bigger, the Coefficients Approach 0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blipFill>
                <a:blip r:embed="rId3"/>
                <a:stretch>
                  <a:fillRect l="-1600" t="-711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600A81-6FDA-41E8-B0C4-A549B8FABC60}"/>
              </a:ext>
            </a:extLst>
          </p:cNvPr>
          <p:cNvSpPr txBox="1"/>
          <p:nvPr/>
        </p:nvSpPr>
        <p:spPr>
          <a:xfrm>
            <a:off x="4648200" y="1432915"/>
            <a:ext cx="193948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library(</a:t>
            </a:r>
            <a:r>
              <a:rPr lang="en-US" sz="2000" dirty="0" err="1">
                <a:solidFill>
                  <a:schemeClr val="bg1"/>
                </a:solidFill>
              </a:rPr>
              <a:t>glmnet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304B9-6FE7-4C88-ACB7-35A443599AF2}"/>
                  </a:ext>
                </a:extLst>
              </p:cNvPr>
              <p:cNvSpPr txBox="1"/>
              <p:nvPr/>
            </p:nvSpPr>
            <p:spPr>
              <a:xfrm>
                <a:off x="2925025" y="2456086"/>
                <a:ext cx="6781800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𝑃𝑆𝑆𝐸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nary>
                        <m:naryPr>
                          <m:chr m:val="∑"/>
                          <m:limLoc m:val="subSup"/>
                          <m:ctrlPr>
                            <a:rPr lang="en-US" sz="20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304B9-6FE7-4C88-ACB7-35A443599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025" y="2456086"/>
                <a:ext cx="6781800" cy="697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7FBF2793-0258-47BB-AC06-83F51EF801DD}"/>
              </a:ext>
            </a:extLst>
          </p:cNvPr>
          <p:cNvSpPr/>
          <p:nvPr/>
        </p:nvSpPr>
        <p:spPr>
          <a:xfrm>
            <a:off x="5867400" y="5539947"/>
            <a:ext cx="304800" cy="1524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598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Irrelevant Nonsense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77C64E-A36B-4A90-B51B-370B000407D8}"/>
              </a:ext>
            </a:extLst>
          </p:cNvPr>
          <p:cNvSpPr/>
          <p:nvPr/>
        </p:nvSpPr>
        <p:spPr>
          <a:xfrm>
            <a:off x="3983955" y="970508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6600" dirty="0">
                <a:solidFill>
                  <a:srgbClr val="404040"/>
                </a:solidFill>
              </a:rPr>
              <a:t>Watch Me Whip</a:t>
            </a:r>
          </a:p>
          <a:p>
            <a:pPr algn="ctr"/>
            <a:r>
              <a:rPr lang="en-US" sz="6600" dirty="0">
                <a:solidFill>
                  <a:srgbClr val="404040"/>
                </a:solidFill>
              </a:rPr>
              <a:t>Watch Me</a:t>
            </a:r>
          </a:p>
          <a:p>
            <a:pPr algn="ctr"/>
            <a:r>
              <a:rPr lang="en-US" sz="6600" dirty="0">
                <a:solidFill>
                  <a:srgbClr val="404040"/>
                </a:solidFill>
              </a:rPr>
              <a:t>Lasso</a:t>
            </a:r>
            <a:endParaRPr lang="en-US" sz="4800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1389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Ridge Penalty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D1D3B6-1DF4-4F01-AEAE-E90538C2A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708" y="1783435"/>
            <a:ext cx="5408488" cy="914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7F1B96-20CD-435D-9DB0-224729129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708" y="3048000"/>
            <a:ext cx="5408488" cy="335889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82972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Lasso Penalty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1CD730-FD34-4D5D-8FE9-EDDDF3BEE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428" y="1783435"/>
            <a:ext cx="5403172" cy="9146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847A01-5D07-425E-BE07-9592823C0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8428" y="3048000"/>
            <a:ext cx="5403172" cy="334014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26313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Elastic Net Penalty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E3A7B9-0385-4497-B5F5-F4BF7A467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111" y="3048000"/>
            <a:ext cx="5408489" cy="329608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467911-025D-480F-9E86-3DD7CD68E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110" y="1749654"/>
            <a:ext cx="5408489" cy="9822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98262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AD3B8A-8FD9-4550-98FB-579F22250127}"/>
              </a:ext>
            </a:extLst>
          </p:cNvPr>
          <p:cNvSpPr txBox="1"/>
          <p:nvPr/>
        </p:nvSpPr>
        <p:spPr>
          <a:xfrm>
            <a:off x="3886200" y="914400"/>
            <a:ext cx="5105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404040"/>
                </a:solidFill>
              </a:rPr>
              <a:t>My Data </a:t>
            </a:r>
            <a:r>
              <a:rPr lang="en-US" sz="4000" dirty="0">
                <a:solidFill>
                  <a:srgbClr val="404040"/>
                </a:solidFill>
              </a:rPr>
              <a:t>is Bigger than </a:t>
            </a:r>
            <a:r>
              <a:rPr lang="en-US" sz="7200" dirty="0">
                <a:solidFill>
                  <a:srgbClr val="404040"/>
                </a:solidFill>
              </a:rPr>
              <a:t>Your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43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Linear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813532" y="643467"/>
                <a:ext cx="5334000" cy="5393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Consider the Following: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=1,2,3,…,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Matrix Representation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b="1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,</a:t>
                </a:r>
              </a:p>
              <a:p>
                <a:pPr lvl="2">
                  <a:defRPr/>
                </a:pPr>
                <a:r>
                  <a:rPr lang="en-US" b="0" dirty="0">
                    <a:solidFill>
                      <a:srgbClr val="40404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, </a:t>
                </a:r>
              </a:p>
              <a:p>
                <a:pPr lvl="2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,</a:t>
                </a:r>
              </a:p>
              <a:p>
                <a:pPr lvl="2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and </a:t>
                </a:r>
              </a:p>
              <a:p>
                <a:pPr lvl="2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532" y="643467"/>
                <a:ext cx="5334000" cy="5393977"/>
              </a:xfrm>
              <a:prstGeom prst="rect">
                <a:avLst/>
              </a:prstGeom>
              <a:blipFill>
                <a:blip r:embed="rId4"/>
                <a:stretch>
                  <a:fillRect l="-1600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1801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Linear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810000" y="645136"/>
                <a:ext cx="5334000" cy="531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Information About Model Matrix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Once Standardized, The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is Unnecessary in the Model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For Interpretability, the Response Vector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Can Also Be Standardized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5136"/>
                <a:ext cx="5334000" cy="5310493"/>
              </a:xfrm>
              <a:prstGeom prst="rect">
                <a:avLst/>
              </a:prstGeom>
              <a:blipFill>
                <a:blip r:embed="rId4"/>
                <a:stretch>
                  <a:fillRect l="-1486" t="-804" r="-2629" b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4BD395E-7B5A-43DD-9349-C3A17E1D40AB}"/>
              </a:ext>
            </a:extLst>
          </p:cNvPr>
          <p:cNvSpPr txBox="1"/>
          <p:nvPr/>
        </p:nvSpPr>
        <p:spPr>
          <a:xfrm>
            <a:off x="4533900" y="3429000"/>
            <a:ext cx="3886200" cy="40011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This Matrix Should Be Standardized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856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DE331-C1DC-4A5A-833C-18727F70B380}"/>
              </a:ext>
            </a:extLst>
          </p:cNvPr>
          <p:cNvSpPr/>
          <p:nvPr/>
        </p:nvSpPr>
        <p:spPr>
          <a:xfrm>
            <a:off x="4124079" y="4191000"/>
            <a:ext cx="4419600" cy="2571341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03944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Simulating Response From a Linear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All Predictor Variables in X are Standardized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n?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p?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We Know About the True Signal We Want to Detect?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A236C7-80C1-49A8-B367-86CBC9B97DB9}"/>
              </a:ext>
            </a:extLst>
          </p:cNvPr>
          <p:cNvSpPr/>
          <p:nvPr/>
        </p:nvSpPr>
        <p:spPr>
          <a:xfrm>
            <a:off x="4235618" y="4624599"/>
            <a:ext cx="4248279" cy="1631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0000" dirty="0">
                <a:solidFill>
                  <a:schemeClr val="bg1">
                    <a:lumMod val="50000"/>
                  </a:schemeClr>
                </a:solidFill>
              </a:rPr>
              <a:t>Sparse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6C34A-CA4D-4E35-A710-AA138E6653D9}"/>
              </a:ext>
            </a:extLst>
          </p:cNvPr>
          <p:cNvSpPr txBox="1"/>
          <p:nvPr/>
        </p:nvSpPr>
        <p:spPr>
          <a:xfrm>
            <a:off x="6629400" y="2129563"/>
            <a:ext cx="12192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rnorm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559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10000" y="643467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Fitting Naïve Linear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Obtaining Confidence Intervals for Parameters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Info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Show the Estimated Coefficients of Linear Model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Show Confidence Intervals for These Coefficients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the Color Aesthetic Being Used For?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35960D-850E-4AAA-A211-E2A5AFA3DF9D}"/>
              </a:ext>
            </a:extLst>
          </p:cNvPr>
          <p:cNvSpPr txBox="1"/>
          <p:nvPr/>
        </p:nvSpPr>
        <p:spPr>
          <a:xfrm>
            <a:off x="6781800" y="1755338"/>
            <a:ext cx="22860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confint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lm.model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571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10000" y="639080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Knit the Document and Observe the 3 Graphics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1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44F1D6-B128-4B74-8CE9-03B9BFBCC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561" y="2240782"/>
            <a:ext cx="5514239" cy="385062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15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10000" y="639080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Problem?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9B215E-ED2B-4352-B0A4-4B133E66B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150" y="1504950"/>
            <a:ext cx="5543550" cy="38481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77180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25969</TotalTime>
  <Words>850</Words>
  <Application>Microsoft Office PowerPoint</Application>
  <PresentationFormat>On-screen Show (4:3)</PresentationFormat>
  <Paragraphs>224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ＭＳ Ｐゴシック</vt:lpstr>
      <vt:lpstr>Arial</vt:lpstr>
      <vt:lpstr>Calibri</vt:lpstr>
      <vt:lpstr>Cambria Math</vt:lpstr>
      <vt:lpstr>Office Theme</vt:lpstr>
      <vt:lpstr>1_Office Theme</vt:lpstr>
      <vt:lpstr>Modeling VIII</vt:lpstr>
      <vt:lpstr>Introduction</vt:lpstr>
      <vt:lpstr>Introduction</vt:lpstr>
      <vt:lpstr>Linear Model</vt:lpstr>
      <vt:lpstr>Linear Model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2: Shrinkage Estimation</vt:lpstr>
      <vt:lpstr>Part 1: Simulate and Meditate</vt:lpstr>
      <vt:lpstr>Part 1: Simulate and Meditate</vt:lpstr>
      <vt:lpstr>Part 1: Simulate and Meditate</vt:lpstr>
      <vt:lpstr>Part 2: Shrinkage Estimation and More Meditation</vt:lpstr>
      <vt:lpstr>Part 2: Shrinkage Estimation and More Meditation</vt:lpstr>
      <vt:lpstr>Irrelevant Nonsense</vt:lpstr>
      <vt:lpstr>Part 2: Shrinkage Estimation and More Meditation</vt:lpstr>
      <vt:lpstr>Part 2: Shrinkage Estimation and More Meditation</vt:lpstr>
      <vt:lpstr>Part 2: Shrinkage Estimation and More Meditation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816</cp:revision>
  <dcterms:created xsi:type="dcterms:W3CDTF">2018-08-19T01:44:24Z</dcterms:created>
  <dcterms:modified xsi:type="dcterms:W3CDTF">2018-11-25T23:17:15Z</dcterms:modified>
</cp:coreProperties>
</file>