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  <p:sldMasterId id="2147483676" r:id="rId2"/>
  </p:sldMasterIdLst>
  <p:notesMasterIdLst>
    <p:notesMasterId r:id="rId22"/>
  </p:notesMasterIdLst>
  <p:handoutMasterIdLst>
    <p:handoutMasterId r:id="rId23"/>
  </p:handoutMasterIdLst>
  <p:sldIdLst>
    <p:sldId id="320" r:id="rId3"/>
    <p:sldId id="399" r:id="rId4"/>
    <p:sldId id="413" r:id="rId5"/>
    <p:sldId id="400" r:id="rId6"/>
    <p:sldId id="418" r:id="rId7"/>
    <p:sldId id="423" r:id="rId8"/>
    <p:sldId id="422" r:id="rId9"/>
    <p:sldId id="419" r:id="rId10"/>
    <p:sldId id="420" r:id="rId11"/>
    <p:sldId id="421" r:id="rId12"/>
    <p:sldId id="425" r:id="rId13"/>
    <p:sldId id="424" r:id="rId14"/>
    <p:sldId id="426" r:id="rId15"/>
    <p:sldId id="428" r:id="rId16"/>
    <p:sldId id="429" r:id="rId17"/>
    <p:sldId id="430" r:id="rId18"/>
    <p:sldId id="431" r:id="rId19"/>
    <p:sldId id="427" r:id="rId20"/>
    <p:sldId id="329" r:id="rId21"/>
  </p:sldIdLst>
  <p:sldSz cx="9144000" cy="6858000" type="screen4x3"/>
  <p:notesSz cx="6858000" cy="9144000"/>
  <p:custDataLst>
    <p:tags r:id="rId24"/>
  </p:custDataLst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per Mario" initials="SM" lastIdx="1" clrIdx="0">
    <p:extLst>
      <p:ext uri="{19B8F6BF-5375-455C-9EA6-DF929625EA0E}">
        <p15:presenceInfo xmlns:p15="http://schemas.microsoft.com/office/powerpoint/2012/main" userId="00ac6b547670034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D5D5D5"/>
    <a:srgbClr val="0D16FF"/>
    <a:srgbClr val="3AD24F"/>
    <a:srgbClr val="13C33A"/>
    <a:srgbClr val="19FF4C"/>
    <a:srgbClr val="38FF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553" autoAdjust="0"/>
    <p:restoredTop sz="86050" autoAdjust="0"/>
  </p:normalViewPr>
  <p:slideViewPr>
    <p:cSldViewPr snapToObjects="1" showGuides="1">
      <p:cViewPr varScale="1">
        <p:scale>
          <a:sx n="100" d="100"/>
          <a:sy n="100" d="100"/>
        </p:scale>
        <p:origin x="1228" y="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 showGuides="1">
      <p:cViewPr varScale="1">
        <p:scale>
          <a:sx n="92" d="100"/>
          <a:sy n="92" d="100"/>
        </p:scale>
        <p:origin x="-2816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gs" Target="tags/tag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handoutMaster" Target="handoutMasters/handoutMaster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dirty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fld id="{4DC0810E-0BCD-E64E-A6C5-A30C40CB909A}" type="datetime1">
              <a:rPr lang="en-US" smtClean="0"/>
              <a:pPr>
                <a:defRPr/>
              </a:pPr>
              <a:t>10/30/2018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dirty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fld id="{6C513ED8-42D2-F348-B32E-1E08EBA3202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12474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7809FE7-6137-DD41-9F63-40D3C06ED648}" type="datetime1">
              <a:rPr lang="en-US" smtClean="0"/>
              <a:pPr>
                <a:defRPr/>
              </a:pPr>
              <a:t>10/30/2018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AE6B6CE-84D6-AA47-BFFB-BF474964ABC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5481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ＭＳ Ｐゴシック" pitchFamily="-109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13CC5-C68A-D74B-A47D-B9037181BEC9}" type="datetime1">
              <a:rPr lang="en-US" smtClean="0"/>
              <a:pPr>
                <a:defRPr/>
              </a:pPr>
              <a:t>10/30/2018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28F3E4-3DB0-5047-AB48-1D5F1631E4A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180481-5049-3348-8BDE-6ED73D1FFD05}" type="datetime1">
              <a:rPr lang="en-US" smtClean="0"/>
              <a:pPr>
                <a:defRPr/>
              </a:pPr>
              <a:t>10/30/2018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6C3CAE-C8EC-A34C-8BA7-45B57A12C45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0CAD31-5B17-5C45-A5AD-4FD14EF5A831}" type="datetime1">
              <a:rPr lang="en-US" smtClean="0"/>
              <a:pPr>
                <a:defRPr/>
              </a:pPr>
              <a:t>10/30/2018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67433E-4536-374D-BC3B-87E876FD31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A3718B-777D-3D49-8591-E15752B30C9B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10/30/2018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4CA1D4-DED4-C24E-9239-0981CC259A37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1F0E25-14E9-3041-AABD-4AD753BE9819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10/30/2018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38FFF4-9554-9D4C-8544-C56B1E15F8B2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BD78A4-1BF3-644A-BCC9-870456753CB0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10/30/2018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CF8573-3A94-C640-82E3-0A68A10CBA5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1A90D8-37E1-7D4F-A913-5D684E3B2203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10/30/2018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FC1F8E-7437-2D45-AB94-BC4774DE8AF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88A71A-9C18-204E-89B3-A2A7BEF27092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10/30/2018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2A8E0A-5268-7945-96F0-10C72FB475C9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E34264-80C5-2347-94EB-D08868091D86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10/30/2018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5C124C-9E6E-A840-A398-0EBF678BE6E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35D21C-76EC-3143-A0E3-D217595E64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10/30/2018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6462B1-5E98-5B41-AF3E-183D007741A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094C69-3431-3744-B9F0-0C18A34C4930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10/30/2018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9BAECD-5DE2-814C-96EC-6CBF8A704F1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73E592-D73B-7343-8A1E-FE6AD8BEBEE8}" type="datetime1">
              <a:rPr lang="en-US" smtClean="0"/>
              <a:pPr>
                <a:defRPr/>
              </a:pPr>
              <a:t>10/30/2018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4AB429-E672-2348-96E1-F99DED5A2DD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833788-D06F-A240-B2CE-598172C68CF4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10/30/2018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5AE33F-BFCA-0D4F-9457-B619F7E8E59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0E7D3-3157-F44B-B819-FC74C0E64B29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10/30/2018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D0ECE4-9006-1A48-9695-EE9577348BA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0ADC43-0A38-3B40-BED0-7931431BE312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10/30/2018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8800A6-94C8-E842-9F03-F7B8ED0EE54A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45681E2-C982-6049-A6B0-EBCB7C8A41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10/30/2018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6F3244-B020-D740-BDC0-1920EF2D9A8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58C52B-75DB-C845-98D6-1D91F0432241}" type="datetime1">
              <a:rPr lang="en-US" smtClean="0"/>
              <a:pPr>
                <a:defRPr/>
              </a:pPr>
              <a:t>10/30/2018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890C78-774D-A448-9CD6-E87CE01FB94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265769-1047-F043-A732-F76CF8702E52}" type="datetime1">
              <a:rPr lang="en-US" smtClean="0"/>
              <a:pPr>
                <a:defRPr/>
              </a:pPr>
              <a:t>10/30/2018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945253-104A-8C42-841C-FEBF47550EC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61D10B-9681-184A-B930-F7E726872DAB}" type="datetime1">
              <a:rPr lang="en-US" smtClean="0"/>
              <a:pPr>
                <a:defRPr/>
              </a:pPr>
              <a:t>10/30/2018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02C4B7-EC72-474E-B2D2-30F256FED91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361159-0D6B-5A45-8904-F5BB575CC3A6}" type="datetime1">
              <a:rPr lang="en-US" smtClean="0"/>
              <a:pPr>
                <a:defRPr/>
              </a:pPr>
              <a:t>10/30/2018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0DE3E5-C929-4D45-84A9-22CC1D7D96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FED8E9-45AB-6C47-BE07-8DD95E4C162D}" type="datetime1">
              <a:rPr lang="en-US" smtClean="0"/>
              <a:pPr>
                <a:defRPr/>
              </a:pPr>
              <a:t>10/30/2018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16BF1F-8134-114A-AE10-A0DFD47C609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E0C417-6796-A846-AC3F-1F2D307BA97F}" type="datetime1">
              <a:rPr lang="en-US" smtClean="0"/>
              <a:pPr>
                <a:defRPr/>
              </a:pPr>
              <a:t>10/30/2018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2F53C2-729B-8A45-A995-71DD2B62992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904199-E0BB-4842-9AE2-F11D6338C987}" type="datetime1">
              <a:rPr lang="en-US" smtClean="0"/>
              <a:pPr>
                <a:defRPr/>
              </a:pPr>
              <a:t>10/30/2018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612F95-C4ED-2040-B605-125F58CAFDB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1843ABE-1594-B94D-B6C2-914F442E898B}" type="datetime1">
              <a:rPr lang="en-US" smtClean="0"/>
              <a:pPr>
                <a:defRPr/>
              </a:pPr>
              <a:t>10/30/2018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3A16E443-7C6A-2743-BE4A-D83FE49486E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hf sldNum="0"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09" charset="-128"/>
          <a:cs typeface="ＭＳ Ｐゴシック" pitchFamily="-109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pitchFamily="-109" charset="-128"/>
          <a:cs typeface="ＭＳ Ｐゴシック" pitchFamily="-109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45681E2-C982-6049-A6B0-EBCB7C8A41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10/30/2018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-108" charset="0"/>
              </a:defRPr>
            </a:lvl1pPr>
          </a:lstStyle>
          <a:p>
            <a:r>
              <a:rPr lang="en-US" dirty="0">
                <a:ea typeface="ＭＳ Ｐゴシック" pitchFamily="-108" charset="-128"/>
              </a:rPr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C6F3244-B020-D740-BDC0-1920EF2D9A8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09" charset="-128"/>
          <a:cs typeface="ＭＳ Ｐゴシック" pitchFamily="-109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•"/>
        <a:defRPr sz="3200" kern="1200">
          <a:solidFill>
            <a:schemeClr val="tx1"/>
          </a:solidFill>
          <a:latin typeface="+mn-lt"/>
          <a:ea typeface="ＭＳ Ｐゴシック" pitchFamily="-109" charset="-128"/>
          <a:cs typeface="ＭＳ Ｐゴシック" pitchFamily="-109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–"/>
        <a:defRPr sz="28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•"/>
        <a:defRPr sz="24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–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»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0" y="2514600"/>
            <a:ext cx="5334000" cy="1625073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6000" i="1" dirty="0">
                <a:ea typeface="+mj-ea"/>
                <a:cs typeface="+mj-cs"/>
              </a:rPr>
              <a:t>Modeling III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629586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A72BE4-3B90-4DF9-9AF7-43E0A7B66E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360" r="17759"/>
          <a:stretch/>
        </p:blipFill>
        <p:spPr>
          <a:xfrm>
            <a:off x="20" y="10"/>
            <a:ext cx="4518095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custDataLst>
      <p:tags r:id="rId1"/>
    </p:custData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Part 5: 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Evaluation by 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Visualization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060353-BDFF-427E-8ABE-861948AE3B71}"/>
              </a:ext>
            </a:extLst>
          </p:cNvPr>
          <p:cNvSpPr txBox="1"/>
          <p:nvPr/>
        </p:nvSpPr>
        <p:spPr>
          <a:xfrm>
            <a:off x="3810000" y="506762"/>
            <a:ext cx="5334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Run Chunk 3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Shows Residuals Under the 4 Models Plotted Over Time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What is the Problem?</a:t>
            </a:r>
          </a:p>
          <a:p>
            <a:pPr>
              <a:defRPr/>
            </a:pPr>
            <a:endParaRPr lang="en-US" dirty="0">
              <a:solidFill>
                <a:srgbClr val="404040"/>
              </a:solidFill>
            </a:endParaRPr>
          </a:p>
          <a:p>
            <a:pPr>
              <a:defRPr/>
            </a:pPr>
            <a:endParaRPr lang="en-US" dirty="0">
              <a:solidFill>
                <a:srgbClr val="40404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9C126B-26CF-48DA-BF81-F169B3FB01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4043" y="2743200"/>
            <a:ext cx="5334000" cy="399513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34557479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Part 5: 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Evaluation by 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Visualization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060353-BDFF-427E-8ABE-861948AE3B71}"/>
              </a:ext>
            </a:extLst>
          </p:cNvPr>
          <p:cNvSpPr txBox="1"/>
          <p:nvPr/>
        </p:nvSpPr>
        <p:spPr>
          <a:xfrm>
            <a:off x="3810000" y="506762"/>
            <a:ext cx="533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Run Chunk 4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Evaluate Models For the Three Locations Separately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CFB0ACF-3E0F-4DCD-9073-8C00CF6193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1400" y="2095472"/>
            <a:ext cx="5486400" cy="365760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13679708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Part 5: 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Evaluation 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by 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Visualization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060353-BDFF-427E-8ABE-861948AE3B71}"/>
              </a:ext>
            </a:extLst>
          </p:cNvPr>
          <p:cNvSpPr txBox="1"/>
          <p:nvPr/>
        </p:nvSpPr>
        <p:spPr>
          <a:xfrm>
            <a:off x="3810000" y="506762"/>
            <a:ext cx="533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Run Chunk 5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Evaluate Error For the Three Locations Separately (by A)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E686D6-7807-4C7C-848A-94CD0D813A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0450" y="2076422"/>
            <a:ext cx="5463902" cy="365760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31056669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Part 5: 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Evaluation by 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Visualization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060353-BDFF-427E-8ABE-861948AE3B71}"/>
              </a:ext>
            </a:extLst>
          </p:cNvPr>
          <p:cNvSpPr txBox="1"/>
          <p:nvPr/>
        </p:nvSpPr>
        <p:spPr>
          <a:xfrm>
            <a:off x="3810000" y="506762"/>
            <a:ext cx="533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Run Chunk 6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Evaluate Error For the Three Locations Separately (by Time)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9AD1DB3-7222-4FE0-BC88-CFE22C67E6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6000" y="2133600"/>
            <a:ext cx="5496110" cy="365760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5078184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Part 6: 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Evaluation by 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Numerical Summary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F060353-BDFF-427E-8ABE-861948AE3B71}"/>
                  </a:ext>
                </a:extLst>
              </p:cNvPr>
              <p:cNvSpPr txBox="1"/>
              <p:nvPr/>
            </p:nvSpPr>
            <p:spPr>
              <a:xfrm>
                <a:off x="3810000" y="506762"/>
                <a:ext cx="5334000" cy="55575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Run Chunk 1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Mean Bias</a:t>
                </a:r>
              </a:p>
              <a:p>
                <a:pPr lvl="1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M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US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i="1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ε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>
                  <a:solidFill>
                    <a:srgbClr val="404040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Mean Absolute Error</a:t>
                </a:r>
              </a:p>
              <a:p>
                <a:pPr lvl="1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MA</m:t>
                      </m:r>
                      <m:r>
                        <m:rPr>
                          <m:sty m:val="p"/>
                        </m:rPr>
                        <a:rPr lang="en-US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i="1">
                                          <a:solidFill>
                                            <a:srgbClr val="40404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l-GR" i="1">
                                          <a:solidFill>
                                            <a:srgbClr val="40404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ε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dirty="0">
                  <a:solidFill>
                    <a:srgbClr val="404040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Root Mean Squared Error</a:t>
                </a:r>
              </a:p>
              <a:p>
                <a:pPr lvl="1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dirty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R</m:t>
                      </m:r>
                      <m:r>
                        <m:rPr>
                          <m:sty m:val="p"/>
                        </m:rPr>
                        <a:rPr lang="en-US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MSE</m:t>
                      </m:r>
                      <m:r>
                        <a:rPr lang="en-US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Sup>
                                <m:sSubSupPr>
                                  <m:ctrlPr>
                                    <a:rPr lang="en-US" i="1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i="1">
                                          <a:solidFill>
                                            <a:srgbClr val="40404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l-GR" i="1">
                                          <a:solidFill>
                                            <a:srgbClr val="40404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ε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i="1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</m:e>
                      </m:rad>
                    </m:oMath>
                  </m:oMathPara>
                </a14:m>
                <a:endParaRPr lang="en-US" dirty="0">
                  <a:solidFill>
                    <a:srgbClr val="404040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MB, MAE, and RMSE are in Degrees Celsius</a:t>
                </a: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F060353-BDFF-427E-8ABE-861948AE3B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0" y="506762"/>
                <a:ext cx="5334000" cy="5557547"/>
              </a:xfrm>
              <a:prstGeom prst="rect">
                <a:avLst/>
              </a:prstGeom>
              <a:blipFill>
                <a:blip r:embed="rId4"/>
                <a:stretch>
                  <a:fillRect l="-1486" t="-768" b="-15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4453143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Part 6: 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Evaluation by 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Numerical Summary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060353-BDFF-427E-8ABE-861948AE3B71}"/>
              </a:ext>
            </a:extLst>
          </p:cNvPr>
          <p:cNvSpPr txBox="1"/>
          <p:nvPr/>
        </p:nvSpPr>
        <p:spPr>
          <a:xfrm>
            <a:off x="3810000" y="506762"/>
            <a:ext cx="53340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Summarizing Table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Evaluate MB, MAE, and RMSE on Test Data to Choose Best Model Going Forward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Sketch of Table We Want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lvl="1"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Before Writing Code, Have a Plan for the Output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6296BFA-8D27-42FF-A57E-FE8A1C557B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0459367"/>
              </p:ext>
            </p:extLst>
          </p:nvPr>
        </p:nvGraphicFramePr>
        <p:xfrm>
          <a:off x="3708400" y="3124200"/>
          <a:ext cx="5191884" cy="2368800"/>
        </p:xfrm>
        <a:graphic>
          <a:graphicData uri="http://schemas.openxmlformats.org/drawingml/2006/table">
            <a:tbl>
              <a:tblPr firstRow="1" bandRow="1">
                <a:tableStyleId>{37CE84F3-28C3-443E-9E96-99CF82512B78}</a:tableStyleId>
              </a:tblPr>
              <a:tblGrid>
                <a:gridCol w="1297971">
                  <a:extLst>
                    <a:ext uri="{9D8B030D-6E8A-4147-A177-3AD203B41FA5}">
                      <a16:colId xmlns:a16="http://schemas.microsoft.com/office/drawing/2014/main" val="3347843076"/>
                    </a:ext>
                  </a:extLst>
                </a:gridCol>
                <a:gridCol w="1297971">
                  <a:extLst>
                    <a:ext uri="{9D8B030D-6E8A-4147-A177-3AD203B41FA5}">
                      <a16:colId xmlns:a16="http://schemas.microsoft.com/office/drawing/2014/main" val="2640657503"/>
                    </a:ext>
                  </a:extLst>
                </a:gridCol>
                <a:gridCol w="1297971">
                  <a:extLst>
                    <a:ext uri="{9D8B030D-6E8A-4147-A177-3AD203B41FA5}">
                      <a16:colId xmlns:a16="http://schemas.microsoft.com/office/drawing/2014/main" val="2561996382"/>
                    </a:ext>
                  </a:extLst>
                </a:gridCol>
                <a:gridCol w="1297971">
                  <a:extLst>
                    <a:ext uri="{9D8B030D-6E8A-4147-A177-3AD203B41FA5}">
                      <a16:colId xmlns:a16="http://schemas.microsoft.com/office/drawing/2014/main" val="2529168463"/>
                    </a:ext>
                  </a:extLst>
                </a:gridCol>
              </a:tblGrid>
              <a:tr h="394800">
                <a:tc>
                  <a:txBody>
                    <a:bodyPr/>
                    <a:lstStyle/>
                    <a:p>
                      <a:r>
                        <a:rPr lang="en-US" sz="1900" dirty="0"/>
                        <a:t>Model</a:t>
                      </a:r>
                    </a:p>
                  </a:txBody>
                  <a:tcPr marL="97349" marR="97349" marT="48673" marB="48673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MB</a:t>
                      </a:r>
                    </a:p>
                  </a:txBody>
                  <a:tcPr marL="97349" marR="97349" marT="48673" marB="48673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MAE</a:t>
                      </a:r>
                    </a:p>
                  </a:txBody>
                  <a:tcPr marL="97349" marR="97349" marT="48673" marB="48673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RMSE</a:t>
                      </a:r>
                    </a:p>
                  </a:txBody>
                  <a:tcPr marL="97349" marR="97349" marT="48673" marB="48673"/>
                </a:tc>
                <a:extLst>
                  <a:ext uri="{0D108BD9-81ED-4DB2-BD59-A6C34878D82A}">
                    <a16:rowId xmlns:a16="http://schemas.microsoft.com/office/drawing/2014/main" val="832117637"/>
                  </a:ext>
                </a:extLst>
              </a:tr>
              <a:tr h="394800">
                <a:tc>
                  <a:txBody>
                    <a:bodyPr/>
                    <a:lstStyle/>
                    <a:p>
                      <a:r>
                        <a:rPr lang="en-US" sz="1900" dirty="0"/>
                        <a:t>Linear</a:t>
                      </a:r>
                    </a:p>
                  </a:txBody>
                  <a:tcPr marL="97349" marR="97349" marT="48673" marB="48673"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97349" marR="97349" marT="48673" marB="48673"/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97349" marR="97349" marT="48673" marB="48673"/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97349" marR="97349" marT="48673" marB="48673"/>
                </a:tc>
                <a:extLst>
                  <a:ext uri="{0D108BD9-81ED-4DB2-BD59-A6C34878D82A}">
                    <a16:rowId xmlns:a16="http://schemas.microsoft.com/office/drawing/2014/main" val="103233703"/>
                  </a:ext>
                </a:extLst>
              </a:tr>
              <a:tr h="394800">
                <a:tc>
                  <a:txBody>
                    <a:bodyPr/>
                    <a:lstStyle/>
                    <a:p>
                      <a:r>
                        <a:rPr lang="en-US" sz="1900" dirty="0"/>
                        <a:t>Poly(2)</a:t>
                      </a:r>
                    </a:p>
                  </a:txBody>
                  <a:tcPr marL="97349" marR="97349" marT="48673" marB="48673"/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97349" marR="97349" marT="48673" marB="48673"/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97349" marR="97349" marT="48673" marB="48673"/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97349" marR="97349" marT="48673" marB="48673"/>
                </a:tc>
                <a:extLst>
                  <a:ext uri="{0D108BD9-81ED-4DB2-BD59-A6C34878D82A}">
                    <a16:rowId xmlns:a16="http://schemas.microsoft.com/office/drawing/2014/main" val="1424126479"/>
                  </a:ext>
                </a:extLst>
              </a:tr>
              <a:tr h="394800">
                <a:tc>
                  <a:txBody>
                    <a:bodyPr/>
                    <a:lstStyle/>
                    <a:p>
                      <a:r>
                        <a:rPr lang="en-US" sz="1900" dirty="0"/>
                        <a:t>Poly(3)</a:t>
                      </a:r>
                    </a:p>
                  </a:txBody>
                  <a:tcPr marL="97349" marR="97349" marT="48673" marB="48673"/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97349" marR="97349" marT="48673" marB="48673"/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97349" marR="97349" marT="48673" marB="48673"/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97349" marR="97349" marT="48673" marB="48673"/>
                </a:tc>
                <a:extLst>
                  <a:ext uri="{0D108BD9-81ED-4DB2-BD59-A6C34878D82A}">
                    <a16:rowId xmlns:a16="http://schemas.microsoft.com/office/drawing/2014/main" val="2371145435"/>
                  </a:ext>
                </a:extLst>
              </a:tr>
              <a:tr h="394800">
                <a:tc>
                  <a:txBody>
                    <a:bodyPr/>
                    <a:lstStyle/>
                    <a:p>
                      <a:r>
                        <a:rPr lang="en-US" sz="1900" dirty="0"/>
                        <a:t>Poly(4)</a:t>
                      </a:r>
                    </a:p>
                  </a:txBody>
                  <a:tcPr marL="97349" marR="97349" marT="48673" marB="48673"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97349" marR="97349" marT="48673" marB="48673"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97349" marR="97349" marT="48673" marB="48673"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97349" marR="97349" marT="48673" marB="48673"/>
                </a:tc>
                <a:extLst>
                  <a:ext uri="{0D108BD9-81ED-4DB2-BD59-A6C34878D82A}">
                    <a16:rowId xmlns:a16="http://schemas.microsoft.com/office/drawing/2014/main" val="2228928253"/>
                  </a:ext>
                </a:extLst>
              </a:tr>
              <a:tr h="394800">
                <a:tc>
                  <a:txBody>
                    <a:bodyPr/>
                    <a:lstStyle/>
                    <a:p>
                      <a:r>
                        <a:rPr lang="en-US" sz="1900" dirty="0"/>
                        <a:t>Logistic</a:t>
                      </a:r>
                    </a:p>
                  </a:txBody>
                  <a:tcPr marL="97349" marR="97349" marT="48673" marB="48673"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97349" marR="97349" marT="48673" marB="48673"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97349" marR="97349" marT="48673" marB="48673"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97349" marR="97349" marT="48673" marB="48673"/>
                </a:tc>
                <a:extLst>
                  <a:ext uri="{0D108BD9-81ED-4DB2-BD59-A6C34878D82A}">
                    <a16:rowId xmlns:a16="http://schemas.microsoft.com/office/drawing/2014/main" val="3969670882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2393188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Part 6: 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Evaluation by 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Numerical Summary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060353-BDFF-427E-8ABE-861948AE3B71}"/>
              </a:ext>
            </a:extLst>
          </p:cNvPr>
          <p:cNvSpPr txBox="1"/>
          <p:nvPr/>
        </p:nvSpPr>
        <p:spPr>
          <a:xfrm>
            <a:off x="3810000" y="506762"/>
            <a:ext cx="5334000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Chunk 2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Run Line-By-Line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Think About Ways to Quickly Apply All 3 Functions to All Residuals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Run Chunk 3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Combine rename(), gather(), </a:t>
            </a:r>
            <a:r>
              <a:rPr lang="en-US" dirty="0" err="1">
                <a:solidFill>
                  <a:srgbClr val="404040"/>
                </a:solidFill>
              </a:rPr>
              <a:t>group_by</a:t>
            </a:r>
            <a:r>
              <a:rPr lang="en-US" dirty="0">
                <a:solidFill>
                  <a:srgbClr val="404040"/>
                </a:solidFill>
              </a:rPr>
              <a:t>(), and summarize()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Chunk 4</a:t>
            </a:r>
          </a:p>
          <a:p>
            <a:pPr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Change eval=F to eval=T and Knit the File (What is Seen?)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027929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Part 6: 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Evaluation by 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Numerical Summary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060353-BDFF-427E-8ABE-861948AE3B71}"/>
              </a:ext>
            </a:extLst>
          </p:cNvPr>
          <p:cNvSpPr txBox="1"/>
          <p:nvPr/>
        </p:nvSpPr>
        <p:spPr>
          <a:xfrm>
            <a:off x="3810000" y="506762"/>
            <a:ext cx="53340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My Results Based on My Seed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When Results Are This Close, Always Consider the Most Simple Model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39BF807-DEA8-4DEE-86F2-9431AE876B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7583" y="1066800"/>
            <a:ext cx="5350661" cy="2558376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BAEB75F-E3DE-4A62-BABC-014070B06E27}"/>
              </a:ext>
            </a:extLst>
          </p:cNvPr>
          <p:cNvSpPr/>
          <p:nvPr/>
        </p:nvSpPr>
        <p:spPr>
          <a:xfrm>
            <a:off x="5445662" y="1752600"/>
            <a:ext cx="1183737" cy="381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F0D71AC-A32C-423D-909E-32DA28E079C7}"/>
              </a:ext>
            </a:extLst>
          </p:cNvPr>
          <p:cNvSpPr/>
          <p:nvPr/>
        </p:nvSpPr>
        <p:spPr>
          <a:xfrm>
            <a:off x="6934200" y="2857500"/>
            <a:ext cx="838200" cy="381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16DDC81-DB23-4921-9086-0D210937DC06}"/>
              </a:ext>
            </a:extLst>
          </p:cNvPr>
          <p:cNvSpPr/>
          <p:nvPr/>
        </p:nvSpPr>
        <p:spPr>
          <a:xfrm>
            <a:off x="8077200" y="2514600"/>
            <a:ext cx="838200" cy="3429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695622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Discussion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060353-BDFF-427E-8ABE-861948AE3B71}"/>
              </a:ext>
            </a:extLst>
          </p:cNvPr>
          <p:cNvSpPr txBox="1"/>
          <p:nvPr/>
        </p:nvSpPr>
        <p:spPr>
          <a:xfrm>
            <a:off x="3810000" y="506762"/>
            <a:ext cx="53340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Problems With The Approach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Same Model For All Locations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Not All Locations Used in Train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Not All Locations Used in Test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Residuals Indicate that Model Can Be Improved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All Models Have the Same Issue if Used for Predicting the Maximum Water Temperature Given the Maximum Air Temperature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100229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Closing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FE51533-15BE-453E-90FE-08298901BC34}"/>
              </a:ext>
            </a:extLst>
          </p:cNvPr>
          <p:cNvSpPr txBox="1">
            <a:spLocks/>
          </p:cNvSpPr>
          <p:nvPr/>
        </p:nvSpPr>
        <p:spPr bwMode="auto">
          <a:xfrm>
            <a:off x="3810000" y="643466"/>
            <a:ext cx="4851400" cy="5833533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0754C74-871F-42E2-A79F-10B9CCA16CD5}"/>
              </a:ext>
            </a:extLst>
          </p:cNvPr>
          <p:cNvSpPr txBox="1">
            <a:spLocks/>
          </p:cNvSpPr>
          <p:nvPr/>
        </p:nvSpPr>
        <p:spPr bwMode="auto">
          <a:xfrm>
            <a:off x="3973322" y="643466"/>
            <a:ext cx="4851400" cy="5953916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defTabSz="914400" eaLnBrk="1" hangingPunct="1">
              <a:lnSpc>
                <a:spcPct val="90000"/>
              </a:lnSpc>
              <a:buNone/>
            </a:pPr>
            <a:r>
              <a:rPr lang="en-US" sz="7200" dirty="0">
                <a:solidFill>
                  <a:srgbClr val="404040"/>
                </a:solidFill>
                <a:ea typeface="+mn-ea"/>
                <a:cs typeface="+mn-cs"/>
              </a:rPr>
              <a:t>Disperse and Make Reasonable Decisions</a:t>
            </a: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47066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Introduction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060353-BDFF-427E-8ABE-861948AE3B71}"/>
              </a:ext>
            </a:extLst>
          </p:cNvPr>
          <p:cNvSpPr txBox="1"/>
          <p:nvPr/>
        </p:nvSpPr>
        <p:spPr>
          <a:xfrm>
            <a:off x="3810000" y="643467"/>
            <a:ext cx="53340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Instructions</a:t>
            </a:r>
          </a:p>
          <a:p>
            <a:pPr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Download Tutorial 12 Zip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Unzip Folder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Required Packages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 </a:t>
            </a:r>
          </a:p>
          <a:p>
            <a:pPr lvl="2"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 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Open .</a:t>
            </a:r>
            <a:r>
              <a:rPr lang="en-US" dirty="0" err="1">
                <a:solidFill>
                  <a:srgbClr val="404040"/>
                </a:solidFill>
              </a:rPr>
              <a:t>Rmd</a:t>
            </a:r>
            <a:r>
              <a:rPr lang="en-US" dirty="0">
                <a:solidFill>
                  <a:srgbClr val="404040"/>
                </a:solidFill>
              </a:rPr>
              <a:t> File and Knit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Within R, Run all Code Chunks for Parts 1,2, and 3 (This was Covered in Tutorial 11)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249506-538F-4D06-A28A-D8F3DE7114AE}"/>
              </a:ext>
            </a:extLst>
          </p:cNvPr>
          <p:cNvSpPr txBox="1"/>
          <p:nvPr/>
        </p:nvSpPr>
        <p:spPr>
          <a:xfrm>
            <a:off x="5029200" y="2590800"/>
            <a:ext cx="1924050" cy="369332"/>
          </a:xfrm>
          <a:prstGeom prst="rect">
            <a:avLst/>
          </a:prstGeom>
          <a:solidFill>
            <a:srgbClr val="404040"/>
          </a:solidFill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library(</a:t>
            </a:r>
            <a:r>
              <a:rPr lang="en-US" sz="1800" dirty="0" err="1">
                <a:solidFill>
                  <a:schemeClr val="bg1"/>
                </a:solidFill>
              </a:rPr>
              <a:t>tidyverse</a:t>
            </a:r>
            <a:r>
              <a:rPr lang="en-US" sz="18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389C11-EAAF-4941-BFF5-B583EAEB6C28}"/>
              </a:ext>
            </a:extLst>
          </p:cNvPr>
          <p:cNvSpPr txBox="1"/>
          <p:nvPr/>
        </p:nvSpPr>
        <p:spPr>
          <a:xfrm>
            <a:off x="5029200" y="3244334"/>
            <a:ext cx="1924050" cy="369332"/>
          </a:xfrm>
          <a:prstGeom prst="rect">
            <a:avLst/>
          </a:prstGeom>
          <a:solidFill>
            <a:srgbClr val="404040"/>
          </a:solidFill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library(</a:t>
            </a:r>
            <a:r>
              <a:rPr lang="en-US" sz="1800" dirty="0" err="1">
                <a:solidFill>
                  <a:schemeClr val="bg1"/>
                </a:solidFill>
              </a:rPr>
              <a:t>modelr</a:t>
            </a:r>
            <a:r>
              <a:rPr lang="en-US" sz="18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CF73EA1-D416-41FA-9CB2-03023BB51D5E}"/>
              </a:ext>
            </a:extLst>
          </p:cNvPr>
          <p:cNvSpPr txBox="1"/>
          <p:nvPr/>
        </p:nvSpPr>
        <p:spPr>
          <a:xfrm>
            <a:off x="5029200" y="3921856"/>
            <a:ext cx="1924050" cy="369332"/>
          </a:xfrm>
          <a:prstGeom prst="rect">
            <a:avLst/>
          </a:prstGeom>
          <a:solidFill>
            <a:srgbClr val="404040"/>
          </a:solidFill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library(</a:t>
            </a:r>
            <a:r>
              <a:rPr lang="en-US" sz="1800" dirty="0" err="1">
                <a:solidFill>
                  <a:schemeClr val="bg1"/>
                </a:solidFill>
              </a:rPr>
              <a:t>xtable</a:t>
            </a:r>
            <a:r>
              <a:rPr lang="en-US" sz="1800" dirty="0">
                <a:solidFill>
                  <a:schemeClr val="bg1"/>
                </a:solidFill>
              </a:rPr>
              <a:t>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56469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Part 4: </a:t>
            </a:r>
            <a:b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</a:b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Logistic Model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B3FF754-7015-4F20-8186-8B784B2C623B}"/>
                  </a:ext>
                </a:extLst>
              </p:cNvPr>
              <p:cNvSpPr txBox="1"/>
              <p:nvPr/>
            </p:nvSpPr>
            <p:spPr>
              <a:xfrm>
                <a:off x="3810000" y="609600"/>
                <a:ext cx="5334000" cy="60016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Logistic Model</a:t>
                </a:r>
              </a:p>
              <a:p>
                <a:pPr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“Smart” Model Based On Physical Relationship Between A and W</a:t>
                </a:r>
              </a:p>
              <a:p>
                <a:pPr lvl="1"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Four Parameters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Controls the Shape of the Relationship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  <a:defRPr/>
                </a:pPr>
                <a14:m>
                  <m:oMath xmlns:m="http://schemas.openxmlformats.org/officeDocument/2006/math"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dirty="0">
                    <a:solidFill>
                      <a:srgbClr val="404040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endParaRPr lang="en-US" dirty="0">
                  <a:solidFill>
                    <a:srgbClr val="404040"/>
                  </a:solidFill>
                </a:endParaRPr>
              </a:p>
              <a:p>
                <a:pPr marL="1257300" lvl="2" indent="-342900">
                  <a:buFont typeface="Arial" panose="020B0604020202020204" pitchFamily="34" charset="0"/>
                  <a:buChar char="•"/>
                  <a:defRPr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>
                    <a:solidFill>
                      <a:srgbClr val="404040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dirty="0">
                  <a:solidFill>
                    <a:srgbClr val="404040"/>
                  </a:solidFill>
                </a:endParaRPr>
              </a:p>
              <a:p>
                <a:pPr lvl="1"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What Shape Do You Think This Function Makes?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Idea: Precalculus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B3FF754-7015-4F20-8186-8B784B2C62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0" y="609600"/>
                <a:ext cx="5334000" cy="6001643"/>
              </a:xfrm>
              <a:prstGeom prst="rect">
                <a:avLst/>
              </a:prstGeom>
              <a:blipFill>
                <a:blip r:embed="rId4"/>
                <a:stretch>
                  <a:fillRect l="-1486" t="-711" r="-914" b="-1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8F62ADF-4462-4B5D-A418-9F8154C6AB55}"/>
                  </a:ext>
                </a:extLst>
              </p:cNvPr>
              <p:cNvSpPr txBox="1"/>
              <p:nvPr/>
            </p:nvSpPr>
            <p:spPr>
              <a:xfrm>
                <a:off x="4648200" y="1066800"/>
                <a:ext cx="2960878" cy="6242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defRPr/>
                </a:pP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num>
                      <m:den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>
                    <a:solidFill>
                      <a:srgbClr val="40404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 </m:t>
                    </m:r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endParaRPr lang="en-US" dirty="0">
                  <a:solidFill>
                    <a:srgbClr val="40404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8F62ADF-4462-4B5D-A418-9F8154C6AB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8200" y="1066800"/>
                <a:ext cx="2960878" cy="62427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41207201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Part 4: 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Logistic Model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060353-BDFF-427E-8ABE-861948AE3B71}"/>
              </a:ext>
            </a:extLst>
          </p:cNvPr>
          <p:cNvSpPr txBox="1"/>
          <p:nvPr/>
        </p:nvSpPr>
        <p:spPr>
          <a:xfrm>
            <a:off x="3810000" y="506762"/>
            <a:ext cx="53340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Run Chunk 1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Plant that Seed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Example Model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Parameter Investigation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What Does 7 Represent?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What Does 12 Represent?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What Does 4 Represent?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What Does 1 Represent?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C97FE89-303B-4945-BF2F-FDBA004BE6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4400" y="2133600"/>
            <a:ext cx="3056425" cy="2023904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1142942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Part 4: 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Logistic Model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060353-BDFF-427E-8ABE-861948AE3B71}"/>
              </a:ext>
            </a:extLst>
          </p:cNvPr>
          <p:cNvSpPr txBox="1"/>
          <p:nvPr/>
        </p:nvSpPr>
        <p:spPr>
          <a:xfrm>
            <a:off x="3810000" y="506762"/>
            <a:ext cx="53340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Run Chunk 2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Creation of Modeling Function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Creation of MSE Function Specific to this Model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Run Chunk 3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Use </a:t>
            </a:r>
            <a:r>
              <a:rPr lang="en-US" dirty="0" err="1">
                <a:solidFill>
                  <a:srgbClr val="404040"/>
                </a:solidFill>
              </a:rPr>
              <a:t>optim</a:t>
            </a:r>
            <a:r>
              <a:rPr lang="en-US" dirty="0">
                <a:solidFill>
                  <a:srgbClr val="404040"/>
                </a:solidFill>
              </a:rPr>
              <a:t>() Function With Smart Starting Values Based on Understanding of The Model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Finds Estimates Based on Minimization of MSE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248185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Part 4: 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Logistic Model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060353-BDFF-427E-8ABE-861948AE3B71}"/>
              </a:ext>
            </a:extLst>
          </p:cNvPr>
          <p:cNvSpPr txBox="1"/>
          <p:nvPr/>
        </p:nvSpPr>
        <p:spPr>
          <a:xfrm>
            <a:off x="3810000" y="506762"/>
            <a:ext cx="5334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Run Chunk 4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Use Logistic Model Function and Estimated Parameters from </a:t>
            </a:r>
            <a:r>
              <a:rPr lang="en-US" dirty="0" err="1">
                <a:solidFill>
                  <a:srgbClr val="404040"/>
                </a:solidFill>
              </a:rPr>
              <a:t>optim</a:t>
            </a:r>
            <a:r>
              <a:rPr lang="en-US" dirty="0">
                <a:solidFill>
                  <a:srgbClr val="404040"/>
                </a:solidFill>
              </a:rPr>
              <a:t>() to Obtain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Predictions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Residuals</a:t>
            </a:r>
          </a:p>
          <a:p>
            <a:pPr lvl="1">
              <a:defRPr/>
            </a:pPr>
            <a:endParaRPr lang="en-US" dirty="0">
              <a:solidFill>
                <a:srgbClr val="40404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648610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Intermission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060353-BDFF-427E-8ABE-861948AE3B71}"/>
              </a:ext>
            </a:extLst>
          </p:cNvPr>
          <p:cNvSpPr txBox="1"/>
          <p:nvPr/>
        </p:nvSpPr>
        <p:spPr>
          <a:xfrm>
            <a:off x="3810000" y="506762"/>
            <a:ext cx="533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Run Code Chunk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 err="1">
                <a:solidFill>
                  <a:srgbClr val="404040"/>
                </a:solidFill>
              </a:rPr>
              <a:t>save.image</a:t>
            </a:r>
            <a:r>
              <a:rPr lang="en-US" dirty="0">
                <a:solidFill>
                  <a:srgbClr val="404040"/>
                </a:solidFill>
              </a:rPr>
              <a:t>() = Used to Save Workspace into .</a:t>
            </a:r>
            <a:r>
              <a:rPr lang="en-US" dirty="0" err="1">
                <a:solidFill>
                  <a:srgbClr val="404040"/>
                </a:solidFill>
              </a:rPr>
              <a:t>Rdata</a:t>
            </a:r>
            <a:r>
              <a:rPr lang="en-US" dirty="0">
                <a:solidFill>
                  <a:srgbClr val="404040"/>
                </a:solidFill>
              </a:rPr>
              <a:t> File</a:t>
            </a:r>
          </a:p>
          <a:p>
            <a:pPr lvl="1"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load() = Used to Load Workspace from .</a:t>
            </a:r>
            <a:r>
              <a:rPr lang="en-US" dirty="0" err="1">
                <a:solidFill>
                  <a:srgbClr val="404040"/>
                </a:solidFill>
              </a:rPr>
              <a:t>Rdata</a:t>
            </a:r>
            <a:r>
              <a:rPr lang="en-US" dirty="0">
                <a:solidFill>
                  <a:srgbClr val="404040"/>
                </a:solidFill>
              </a:rPr>
              <a:t> File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.</a:t>
            </a:r>
            <a:r>
              <a:rPr lang="en-US" dirty="0" err="1">
                <a:solidFill>
                  <a:srgbClr val="404040"/>
                </a:solidFill>
              </a:rPr>
              <a:t>Rdata</a:t>
            </a:r>
            <a:r>
              <a:rPr lang="en-US" dirty="0">
                <a:solidFill>
                  <a:srgbClr val="404040"/>
                </a:solidFill>
              </a:rPr>
              <a:t> = File Extension of R Workspace File (All Objects in Global Environment)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693414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Part 5: 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Evaluation by 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Visualization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060353-BDFF-427E-8ABE-861948AE3B71}"/>
              </a:ext>
            </a:extLst>
          </p:cNvPr>
          <p:cNvSpPr txBox="1"/>
          <p:nvPr/>
        </p:nvSpPr>
        <p:spPr>
          <a:xfrm>
            <a:off x="3810000" y="506762"/>
            <a:ext cx="53340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Run Chunk 1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Plots of Different Models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What Can We Say About the Different Models?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Which Model Would You Use?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20D3CD-785A-4E05-87D5-01B50183B3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0825" y="2438400"/>
            <a:ext cx="4473615" cy="3305538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24870473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Part 5: 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Evaluation by 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Visualization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060353-BDFF-427E-8ABE-861948AE3B71}"/>
              </a:ext>
            </a:extLst>
          </p:cNvPr>
          <p:cNvSpPr txBox="1"/>
          <p:nvPr/>
        </p:nvSpPr>
        <p:spPr>
          <a:xfrm>
            <a:off x="3810000" y="506762"/>
            <a:ext cx="5334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Run Chunk 2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Comparing Predictions vs Actual Maximum Water Temperatures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Models Give Similar Predictions</a:t>
            </a:r>
          </a:p>
          <a:p>
            <a:pPr>
              <a:defRPr/>
            </a:pPr>
            <a:endParaRPr lang="en-US" dirty="0">
              <a:solidFill>
                <a:srgbClr val="404040"/>
              </a:solidFill>
            </a:endParaRPr>
          </a:p>
          <a:p>
            <a:pPr>
              <a:defRPr/>
            </a:pPr>
            <a:endParaRPr lang="en-US" dirty="0">
              <a:solidFill>
                <a:srgbClr val="40404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87E12EC-14ED-44AB-B91A-4E4B85DE7A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1951" y="3200400"/>
            <a:ext cx="4750097" cy="3604185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30503631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XPANDSHOWBAR" val="True"/>
  <p:tag name="BULLETTYPE" val="3"/>
  <p:tag name="RESPCOUNTERSTYLE" val="-1"/>
  <p:tag name="INPUTSOURCE" val="1"/>
  <p:tag name="BACKUPMAINTENANCE" val="7"/>
  <p:tag name="ROTATIONINTERVAL" val="2"/>
  <p:tag name="RACERSMAXDISPLAYED" val="5"/>
  <p:tag name="TEAMSINLEADERBOARD" val="5"/>
  <p:tag name="BUBBLEVALUEFORMAT" val="0.0"/>
  <p:tag name="CUSTOMCELLFORECOLOR" val="-16777216"/>
  <p:tag name="CUSTOMCELLBACKCOLOR4" val="-8355712"/>
  <p:tag name="DISPLAYDEVICEID" val="True"/>
  <p:tag name="GRIDSIZE" val="{Width=800, Height=600}"/>
  <p:tag name="CHARTLABELS" val="1"/>
  <p:tag name="PARTLISTDEFAULT" val="1"/>
  <p:tag name="INCORRECTPOINTVALUE" val="0"/>
  <p:tag name="AUTOADJUSTPARTRANGE" val="True"/>
  <p:tag name="FIBNUMRESULTS" val="5"/>
  <p:tag name="PRRESPONSE2" val="9"/>
  <p:tag name="PRRESPONSE6" val="5"/>
  <p:tag name="PRRESPONSE10" val="1"/>
  <p:tag name="POWERPOINTVERSION" val="12.0"/>
  <p:tag name="CSVFORMAT" val="0"/>
  <p:tag name="RESPCOUNTERFORMAT" val="0"/>
  <p:tag name="ALLOWDUPLICATES" val="False"/>
  <p:tag name="REVIEWONLY" val="False"/>
  <p:tag name="RACEANIMATIONSPEED" val="3"/>
  <p:tag name="BUBBLENAMEVISIBLE" val="True"/>
  <p:tag name="CUSTOMGRIDBACKCOLOR" val="-722948"/>
  <p:tag name="USESCHEMECOLORS" val="True"/>
  <p:tag name="GRIDROTATIONINTERVAL" val="2"/>
  <p:tag name="CHARTCOLORS" val="0"/>
  <p:tag name="INCLUDEPPT" val="True"/>
  <p:tag name="REALTIMEBACKUPPATH" val="(None)"/>
  <p:tag name="FIBDISPLAYRESULTS" val="True"/>
  <p:tag name="PRRESPONSE3" val="8"/>
  <p:tag name="PRRESPONSE8" val="3"/>
  <p:tag name="TPVERSION" val="2008"/>
  <p:tag name="ANSWERNOWSTYLE" val="-1"/>
  <p:tag name="COUNTDOWNSECONDS" val="10"/>
  <p:tag name="AUTOADVANCE" val="False"/>
  <p:tag name="SKIPREMAININGRACESLIDES" val="True"/>
  <p:tag name="BUBBLEGROUPING" val="3"/>
  <p:tag name="CUSTOMCELLBACKCOLOR3" val="-268652"/>
  <p:tag name="AUTOSIZEGRID" val="True"/>
  <p:tag name="INCLUDENONRESPONDERS" val="False"/>
  <p:tag name="REALTIMEBACKUP" val="False"/>
  <p:tag name="FIBINCLUDEOTHER" val="True"/>
  <p:tag name="PRRESPONSE5" val="6"/>
  <p:tag name="ALWAYSOPENPOLL" val="False"/>
  <p:tag name="ANSWERNOWTEXT" val="Answer Now"/>
  <p:tag name="BACKUPSESSIONS" val="True"/>
  <p:tag name="RACEENDPOINTS" val="100"/>
  <p:tag name="DEFAULTNUMTEAMS" val="5"/>
  <p:tag name="DISPLAYDEVICENUMBER" val="True"/>
  <p:tag name="RESETCHARTS" val="True"/>
  <p:tag name="ZEROBASED" val="False"/>
  <p:tag name="PRRESPONSE1" val="10"/>
  <p:tag name="SHOWFLASHWARNING" val="True"/>
  <p:tag name="COUNTDOWNSTYLE" val="-1"/>
  <p:tag name="AUTOUPDATEALIASES" val="True"/>
  <p:tag name="BUBBLESIZEVISIBLE" val="True"/>
  <p:tag name="GRIDOPACITY" val="90"/>
  <p:tag name="ALLOWUSERFEEDBACK" val="True"/>
  <p:tag name="FIBDISPLAYKEYWORDS" val="True"/>
  <p:tag name="SHOWBARVISIBLE" val="True"/>
  <p:tag name="NUMRESPONSES" val="1"/>
  <p:tag name="MAXRESPONDERS" val="5"/>
  <p:tag name="GRIDPOSITION" val="1"/>
  <p:tag name="CHARTSCALE" val="True"/>
  <p:tag name="PRRESPONSE9" val="2"/>
  <p:tag name="CHARTVALUEFORMAT" val="0%"/>
  <p:tag name="CUSTOMCELLBACKCOLOR2" val="-13395457"/>
  <p:tag name="CORRECTPOINTVALUE" val="1"/>
  <p:tag name="USESECONDARYMONITOR" val="True"/>
  <p:tag name="PARTICIPANTSINLEADERBOARD" val="5"/>
  <p:tag name="MULTIRESPDIVISOR" val="1"/>
  <p:tag name="SAVECSVWITHSESSION" val="False"/>
  <p:tag name="DISPLAYNAME" val="True"/>
  <p:tag name="PRRESPONSE7" val="4"/>
  <p:tag name="POLLINGCYCLE" val="2"/>
  <p:tag name="STDCHART" val="1"/>
  <p:tag name="RESPTABLESTYLE" val="-1"/>
  <p:tag name="CUSTOMCELLBACKCOLOR1" val="-657956"/>
  <p:tag name="PRRESPONSE4" val="7"/>
  <p:tag name="ADVANCEDSETTINGSVIEW" val="True"/>
  <p:tag name="DELIMITERS" val="3.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18341</TotalTime>
  <Words>570</Words>
  <Application>Microsoft Office PowerPoint</Application>
  <PresentationFormat>On-screen Show (4:3)</PresentationFormat>
  <Paragraphs>187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ＭＳ Ｐゴシック</vt:lpstr>
      <vt:lpstr>Arial</vt:lpstr>
      <vt:lpstr>Calibri</vt:lpstr>
      <vt:lpstr>Cambria Math</vt:lpstr>
      <vt:lpstr>Office Theme</vt:lpstr>
      <vt:lpstr>1_Office Theme</vt:lpstr>
      <vt:lpstr>Modeling III</vt:lpstr>
      <vt:lpstr>Introduction</vt:lpstr>
      <vt:lpstr>Part 4:  Logistic Model</vt:lpstr>
      <vt:lpstr>Part 4:  Logistic Model</vt:lpstr>
      <vt:lpstr>Part 4:  Logistic Model</vt:lpstr>
      <vt:lpstr>Part 4:  Logistic Model</vt:lpstr>
      <vt:lpstr>Intermission</vt:lpstr>
      <vt:lpstr>Part 5:  Evaluation by  Visualization</vt:lpstr>
      <vt:lpstr>Part 5:  Evaluation by  Visualization</vt:lpstr>
      <vt:lpstr>Part 5:  Evaluation by  Visualization</vt:lpstr>
      <vt:lpstr>Part 5:  Evaluation by  Visualization</vt:lpstr>
      <vt:lpstr>Part 5:  Evaluation  by  Visualization</vt:lpstr>
      <vt:lpstr>Part 5:  Evaluation by  Visualization</vt:lpstr>
      <vt:lpstr>Part 6:  Evaluation by  Numerical Summary</vt:lpstr>
      <vt:lpstr>Part 6:  Evaluation by  Numerical Summary</vt:lpstr>
      <vt:lpstr>Part 6:  Evaluation by  Numerical Summary</vt:lpstr>
      <vt:lpstr>Part 6:  Evaluation by  Numerical Summary</vt:lpstr>
      <vt:lpstr>Discussion</vt:lpstr>
      <vt:lpstr>Closing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the Show</dc:title>
  <dc:creator>Super Mario</dc:creator>
  <cp:lastModifiedBy>Giacomazzo, Mario</cp:lastModifiedBy>
  <cp:revision>593</cp:revision>
  <dcterms:created xsi:type="dcterms:W3CDTF">2018-08-19T01:44:24Z</dcterms:created>
  <dcterms:modified xsi:type="dcterms:W3CDTF">2018-10-30T20:24:32Z</dcterms:modified>
</cp:coreProperties>
</file>