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33"/>
  </p:notesMasterIdLst>
  <p:handoutMasterIdLst>
    <p:handoutMasterId r:id="rId34"/>
  </p:handoutMasterIdLst>
  <p:sldIdLst>
    <p:sldId id="320" r:id="rId3"/>
    <p:sldId id="399" r:id="rId4"/>
    <p:sldId id="404" r:id="rId5"/>
    <p:sldId id="402" r:id="rId6"/>
    <p:sldId id="403" r:id="rId7"/>
    <p:sldId id="401" r:id="rId8"/>
    <p:sldId id="405" r:id="rId9"/>
    <p:sldId id="406" r:id="rId10"/>
    <p:sldId id="408" r:id="rId11"/>
    <p:sldId id="407" r:id="rId12"/>
    <p:sldId id="410" r:id="rId13"/>
    <p:sldId id="411" r:id="rId14"/>
    <p:sldId id="414" r:id="rId15"/>
    <p:sldId id="412" r:id="rId16"/>
    <p:sldId id="416" r:id="rId17"/>
    <p:sldId id="415" r:id="rId18"/>
    <p:sldId id="417" r:id="rId19"/>
    <p:sldId id="413" r:id="rId20"/>
    <p:sldId id="400" r:id="rId21"/>
    <p:sldId id="418" r:id="rId22"/>
    <p:sldId id="423" r:id="rId23"/>
    <p:sldId id="422" r:id="rId24"/>
    <p:sldId id="419" r:id="rId25"/>
    <p:sldId id="420" r:id="rId26"/>
    <p:sldId id="421" r:id="rId27"/>
    <p:sldId id="425" r:id="rId28"/>
    <p:sldId id="424" r:id="rId29"/>
    <p:sldId id="426" r:id="rId30"/>
    <p:sldId id="427" r:id="rId31"/>
    <p:sldId id="329" r:id="rId32"/>
  </p:sldIdLst>
  <p:sldSz cx="9144000" cy="6858000" type="screen4x3"/>
  <p:notesSz cx="6858000" cy="9144000"/>
  <p:custDataLst>
    <p:tags r:id="rId35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53" autoAdjust="0"/>
    <p:restoredTop sz="86050" autoAdjust="0"/>
  </p:normalViewPr>
  <p:slideViewPr>
    <p:cSldViewPr snapToObjects="1" showGuides="1">
      <p:cViewPr varScale="1">
        <p:scale>
          <a:sx n="100" d="100"/>
          <a:sy n="100" d="100"/>
        </p:scale>
        <p:origin x="122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10/28/2018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10/28/2018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10/28/2018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10/28/2018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10/28/2018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10/28/2018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10/28/2018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10/28/2018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14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Modeling 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Examining the Relationship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FF754-7015-4F20-8186-8B784B2C623B}"/>
              </a:ext>
            </a:extLst>
          </p:cNvPr>
          <p:cNvSpPr txBox="1"/>
          <p:nvPr/>
        </p:nvSpPr>
        <p:spPr>
          <a:xfrm>
            <a:off x="3810000" y="643467"/>
            <a:ext cx="533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3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Randomly Samples 3 Locations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Plant Your Seed and Run Code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Usage: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anti_join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semi_join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Why Don’t We Handpick the Three Locations?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4747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Examining the Relationship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FF754-7015-4F20-8186-8B784B2C623B}"/>
              </a:ext>
            </a:extLst>
          </p:cNvPr>
          <p:cNvSpPr txBox="1"/>
          <p:nvPr/>
        </p:nvSpPr>
        <p:spPr>
          <a:xfrm>
            <a:off x="3810000" y="609600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4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Train Plot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Test Plot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07A1D8-3573-4B59-82BF-36D8C820C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1442124"/>
            <a:ext cx="2722756" cy="224573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512F39-06B5-4FDD-A496-C644149DAA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4002668"/>
            <a:ext cx="2722756" cy="22860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831460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Linear Model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FF754-7015-4F20-8186-8B784B2C623B}"/>
              </a:ext>
            </a:extLst>
          </p:cNvPr>
          <p:cNvSpPr txBox="1"/>
          <p:nvPr/>
        </p:nvSpPr>
        <p:spPr>
          <a:xfrm>
            <a:off x="3810000" y="609600"/>
            <a:ext cx="5334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Linear Model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Simplest Relationship that is Easily Explained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For every 1 Degree Change in A, W changes by </a:t>
            </a:r>
            <a:r>
              <a:rPr lang="en-US" i="1" dirty="0">
                <a:solidFill>
                  <a:srgbClr val="404040"/>
                </a:solidFill>
              </a:rPr>
              <a:t>b</a:t>
            </a:r>
            <a:r>
              <a:rPr lang="en-US" dirty="0">
                <a:solidFill>
                  <a:srgbClr val="404040"/>
                </a:solidFill>
              </a:rPr>
              <a:t> Degrees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When A=0 Degrees, the Expected Water Temperature is </a:t>
            </a:r>
            <a:r>
              <a:rPr lang="en-US" i="1" dirty="0">
                <a:solidFill>
                  <a:srgbClr val="404040"/>
                </a:solidFill>
              </a:rPr>
              <a:t>a </a:t>
            </a:r>
            <a:r>
              <a:rPr lang="en-US" dirty="0">
                <a:solidFill>
                  <a:srgbClr val="404040"/>
                </a:solidFill>
              </a:rPr>
              <a:t>Degrees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F62ADF-4462-4B5D-A418-9F8154C6AB55}"/>
                  </a:ext>
                </a:extLst>
              </p:cNvPr>
              <p:cNvSpPr txBox="1"/>
              <p:nvPr/>
            </p:nvSpPr>
            <p:spPr>
              <a:xfrm>
                <a:off x="3469130" y="1143000"/>
                <a:ext cx="533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𝑏𝐴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F62ADF-4462-4B5D-A418-9F8154C6A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130" y="1143000"/>
                <a:ext cx="533400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1421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Linear Model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FF754-7015-4F20-8186-8B784B2C623B}"/>
              </a:ext>
            </a:extLst>
          </p:cNvPr>
          <p:cNvSpPr txBox="1"/>
          <p:nvPr/>
        </p:nvSpPr>
        <p:spPr>
          <a:xfrm>
            <a:off x="3810000" y="609600"/>
            <a:ext cx="5334000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Fits Linear Model to Train Data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Your Intercept?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Your Slope?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Saves Predictions to Train/Test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Saves Residuals to Train/Test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9B5959-ECA1-4F47-89DD-CC18FC5FD889}"/>
              </a:ext>
            </a:extLst>
          </p:cNvPr>
          <p:cNvSpPr txBox="1"/>
          <p:nvPr/>
        </p:nvSpPr>
        <p:spPr>
          <a:xfrm>
            <a:off x="4724400" y="3991001"/>
            <a:ext cx="411480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add_predictions</a:t>
            </a:r>
            <a:r>
              <a:rPr lang="en-US" sz="1800" dirty="0">
                <a:solidFill>
                  <a:schemeClr val="bg1"/>
                </a:solidFill>
              </a:rPr>
              <a:t>(</a:t>
            </a:r>
            <a:r>
              <a:rPr lang="en-US" sz="1800" dirty="0" err="1">
                <a:solidFill>
                  <a:schemeClr val="bg1"/>
                </a:solidFill>
              </a:rPr>
              <a:t>MODEL,var</a:t>
            </a:r>
            <a:r>
              <a:rPr lang="en-US" sz="1800" dirty="0">
                <a:solidFill>
                  <a:schemeClr val="bg1"/>
                </a:solidFill>
              </a:rPr>
              <a:t>=“NAME”)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93418E-EF02-421C-A55F-306B80E171B5}"/>
              </a:ext>
            </a:extLst>
          </p:cNvPr>
          <p:cNvSpPr txBox="1"/>
          <p:nvPr/>
        </p:nvSpPr>
        <p:spPr>
          <a:xfrm>
            <a:off x="4724400" y="5852636"/>
            <a:ext cx="411480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add_residuals</a:t>
            </a:r>
            <a:r>
              <a:rPr lang="en-US" sz="1800" dirty="0">
                <a:solidFill>
                  <a:schemeClr val="bg1"/>
                </a:solidFill>
              </a:rPr>
              <a:t>(</a:t>
            </a:r>
            <a:r>
              <a:rPr lang="en-US" sz="1800" dirty="0" err="1">
                <a:solidFill>
                  <a:schemeClr val="bg1"/>
                </a:solidFill>
              </a:rPr>
              <a:t>MODEL,var</a:t>
            </a:r>
            <a:r>
              <a:rPr lang="en-US" sz="1800" dirty="0">
                <a:solidFill>
                  <a:schemeClr val="bg1"/>
                </a:solidFill>
              </a:rPr>
              <a:t>=“NAME”)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1217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Polynomial Model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FF754-7015-4F20-8186-8B784B2C623B}"/>
              </a:ext>
            </a:extLst>
          </p:cNvPr>
          <p:cNvSpPr txBox="1"/>
          <p:nvPr/>
        </p:nvSpPr>
        <p:spPr>
          <a:xfrm>
            <a:off x="3810000" y="609600"/>
            <a:ext cx="5334000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Polynomial Model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“Feature Engineering”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Generalized Additive Model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Geom_smooth</a:t>
            </a:r>
            <a:r>
              <a:rPr lang="en-US" dirty="0">
                <a:solidFill>
                  <a:srgbClr val="404040"/>
                </a:solidFill>
              </a:rPr>
              <a:t>() Fits a GAM when Fitting a Curve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Useful for Approximating Nonlinear Relationships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Dependent on Degree “k”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Goal: Choose Best “k”</a:t>
            </a:r>
            <a:br>
              <a:rPr lang="en-US" dirty="0">
                <a:solidFill>
                  <a:srgbClr val="404040"/>
                </a:solidFill>
              </a:rPr>
            </a:b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F62ADF-4462-4B5D-A418-9F8154C6AB55}"/>
                  </a:ext>
                </a:extLst>
              </p:cNvPr>
              <p:cNvSpPr txBox="1"/>
              <p:nvPr/>
            </p:nvSpPr>
            <p:spPr>
              <a:xfrm>
                <a:off x="3733800" y="1143000"/>
                <a:ext cx="5334000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F62ADF-4462-4B5D-A418-9F8154C6A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1143000"/>
                <a:ext cx="5334000" cy="468205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10749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Polynomial Model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FF754-7015-4F20-8186-8B784B2C623B}"/>
              </a:ext>
            </a:extLst>
          </p:cNvPr>
          <p:cNvSpPr txBox="1"/>
          <p:nvPr/>
        </p:nvSpPr>
        <p:spPr>
          <a:xfrm>
            <a:off x="3810000" y="609600"/>
            <a:ext cx="53340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Formula Object in R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Special Notation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Helpful Table: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We will Use the I() Function to Create New Variables Based Off Variables We Have</a:t>
            </a:r>
            <a:br>
              <a:rPr lang="en-US" dirty="0">
                <a:solidFill>
                  <a:srgbClr val="404040"/>
                </a:solidFill>
              </a:rPr>
            </a:b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371F75-252E-48D2-8023-C69C3DF98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3933" y="2209800"/>
            <a:ext cx="5394795" cy="149885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200038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Polynomial Model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FF754-7015-4F20-8186-8B784B2C623B}"/>
              </a:ext>
            </a:extLst>
          </p:cNvPr>
          <p:cNvSpPr txBox="1"/>
          <p:nvPr/>
        </p:nvSpPr>
        <p:spPr>
          <a:xfrm>
            <a:off x="3810000" y="609600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Fits 1</a:t>
            </a:r>
            <a:r>
              <a:rPr lang="en-US" baseline="30000" dirty="0">
                <a:solidFill>
                  <a:srgbClr val="404040"/>
                </a:solidFill>
              </a:rPr>
              <a:t>st</a:t>
            </a:r>
            <a:r>
              <a:rPr lang="en-US" dirty="0">
                <a:solidFill>
                  <a:srgbClr val="404040"/>
                </a:solidFill>
              </a:rPr>
              <a:t> Degree Polynomial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Fits 2</a:t>
            </a:r>
            <a:r>
              <a:rPr lang="en-US" baseline="30000" dirty="0">
                <a:solidFill>
                  <a:srgbClr val="404040"/>
                </a:solidFill>
              </a:rPr>
              <a:t>nd</a:t>
            </a:r>
            <a:r>
              <a:rPr lang="en-US" dirty="0">
                <a:solidFill>
                  <a:srgbClr val="404040"/>
                </a:solidFill>
              </a:rPr>
              <a:t> Degree Polynomial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Fits 3</a:t>
            </a:r>
            <a:r>
              <a:rPr lang="en-US" baseline="30000" dirty="0">
                <a:solidFill>
                  <a:srgbClr val="404040"/>
                </a:solidFill>
              </a:rPr>
              <a:t>rd</a:t>
            </a:r>
            <a:r>
              <a:rPr lang="en-US" dirty="0">
                <a:solidFill>
                  <a:srgbClr val="404040"/>
                </a:solidFill>
              </a:rPr>
              <a:t> Degree Polynomial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Fits 4</a:t>
            </a:r>
            <a:r>
              <a:rPr lang="en-US" baseline="30000" dirty="0">
                <a:solidFill>
                  <a:srgbClr val="404040"/>
                </a:solidFill>
              </a:rPr>
              <a:t>th</a:t>
            </a:r>
            <a:r>
              <a:rPr lang="en-US" dirty="0">
                <a:solidFill>
                  <a:srgbClr val="404040"/>
                </a:solidFill>
              </a:rPr>
              <a:t> Degree Polynomial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Obtains Predictions Under the Different Polynomial Models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2596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Polynomial Model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FF754-7015-4F20-8186-8B784B2C623B}"/>
              </a:ext>
            </a:extLst>
          </p:cNvPr>
          <p:cNvSpPr txBox="1"/>
          <p:nvPr/>
        </p:nvSpPr>
        <p:spPr>
          <a:xfrm>
            <a:off x="3810000" y="609600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3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Code Needs Modification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Highlight Code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TRAIN3 -&gt; TRAIN4 and etc.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</a:t>
            </a:r>
            <a:r>
              <a:rPr lang="en-US" dirty="0" err="1">
                <a:solidFill>
                  <a:srgbClr val="404040"/>
                </a:solidFill>
              </a:rPr>
              <a:t>Ctrl+F</a:t>
            </a:r>
            <a:r>
              <a:rPr lang="en-US" dirty="0">
                <a:solidFill>
                  <a:srgbClr val="404040"/>
                </a:solidFill>
              </a:rPr>
              <a:t> (Find and Replace)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‘predictions’ -&gt; ‘residuals’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‘</a:t>
            </a:r>
            <a:r>
              <a:rPr lang="en-US" dirty="0" err="1">
                <a:solidFill>
                  <a:srgbClr val="404040"/>
                </a:solidFill>
              </a:rPr>
              <a:t>pred</a:t>
            </a:r>
            <a:r>
              <a:rPr lang="en-US" dirty="0">
                <a:solidFill>
                  <a:srgbClr val="404040"/>
                </a:solidFill>
              </a:rPr>
              <a:t>”’ -&gt; ‘res”’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 After Modifying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D9921D-479C-49C4-AB64-2288DD415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00" y="2204660"/>
            <a:ext cx="5391150" cy="162025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DB94D4-C5C2-4F35-9544-8D36130BD8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0710" y="5462944"/>
            <a:ext cx="5357240" cy="58661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084004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4: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Logistic Model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3FF754-7015-4F20-8186-8B784B2C623B}"/>
                  </a:ext>
                </a:extLst>
              </p:cNvPr>
              <p:cNvSpPr txBox="1"/>
              <p:nvPr/>
            </p:nvSpPr>
            <p:spPr>
              <a:xfrm>
                <a:off x="3810000" y="609600"/>
                <a:ext cx="53340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Logistic Model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“Smart” Model Based On Physical Relationship Between A and W</a:t>
                </a: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Four Parameters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Controls the Shape of the Relationship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What Shape Do You Think This Function Makes?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Idea: Precalculus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3FF754-7015-4F20-8186-8B784B2C6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09600"/>
                <a:ext cx="5334000" cy="6001643"/>
              </a:xfrm>
              <a:prstGeom prst="rect">
                <a:avLst/>
              </a:prstGeom>
              <a:blipFill>
                <a:blip r:embed="rId4"/>
                <a:stretch>
                  <a:fillRect l="-1486" t="-711" r="-914" b="-1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F62ADF-4462-4B5D-A418-9F8154C6AB55}"/>
                  </a:ext>
                </a:extLst>
              </p:cNvPr>
              <p:cNvSpPr txBox="1"/>
              <p:nvPr/>
            </p:nvSpPr>
            <p:spPr>
              <a:xfrm>
                <a:off x="4648200" y="1066800"/>
                <a:ext cx="2960878" cy="62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F62ADF-4462-4B5D-A418-9F8154C6A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1066800"/>
                <a:ext cx="2960878" cy="6242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20720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4: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Logistic Model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Plant that Seed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Example Model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Parameter Investigation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Does 7 Represent?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Does 12 Represent?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Does 4 Represent?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Does 1 Represent?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97FE89-303B-4945-BF2F-FDBA004BE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133600"/>
            <a:ext cx="3056425" cy="202390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14294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Instructions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Download Tutorial 11 Zip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Unzip Folder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Required Packages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Open .</a:t>
            </a:r>
            <a:r>
              <a:rPr lang="en-US" dirty="0" err="1">
                <a:solidFill>
                  <a:srgbClr val="404040"/>
                </a:solidFill>
              </a:rPr>
              <a:t>Rmd</a:t>
            </a:r>
            <a:r>
              <a:rPr lang="en-US" dirty="0">
                <a:solidFill>
                  <a:srgbClr val="404040"/>
                </a:solidFill>
              </a:rPr>
              <a:t> File and Knit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Daily Spanish River Data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 = Max Water Temperature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 = Max Air Temperature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 = River Identifier (31 Rivers)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249506-538F-4D06-A28A-D8F3DE7114AE}"/>
              </a:ext>
            </a:extLst>
          </p:cNvPr>
          <p:cNvSpPr txBox="1"/>
          <p:nvPr/>
        </p:nvSpPr>
        <p:spPr>
          <a:xfrm>
            <a:off x="5029200" y="2590800"/>
            <a:ext cx="192405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library(</a:t>
            </a:r>
            <a:r>
              <a:rPr lang="en-US" sz="1800" dirty="0" err="1">
                <a:solidFill>
                  <a:schemeClr val="bg1"/>
                </a:solidFill>
              </a:rPr>
              <a:t>tidyverse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389C11-EAAF-4941-BFF5-B583EAEB6C28}"/>
              </a:ext>
            </a:extLst>
          </p:cNvPr>
          <p:cNvSpPr txBox="1"/>
          <p:nvPr/>
        </p:nvSpPr>
        <p:spPr>
          <a:xfrm>
            <a:off x="5029200" y="3244334"/>
            <a:ext cx="192405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library(</a:t>
            </a:r>
            <a:r>
              <a:rPr lang="en-US" sz="1800" dirty="0" err="1">
                <a:solidFill>
                  <a:schemeClr val="bg1"/>
                </a:solidFill>
              </a:rPr>
              <a:t>modelr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6469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4: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Logistic Model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Creation of Modeling Function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Creation of MSE Function Specific to this Model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</a:t>
            </a:r>
            <a:r>
              <a:rPr lang="en-US" dirty="0" err="1">
                <a:solidFill>
                  <a:srgbClr val="404040"/>
                </a:solidFill>
              </a:rPr>
              <a:t>optim</a:t>
            </a:r>
            <a:r>
              <a:rPr lang="en-US" dirty="0">
                <a:solidFill>
                  <a:srgbClr val="404040"/>
                </a:solidFill>
              </a:rPr>
              <a:t>() Function With Smart Starting Values Based on Understanding of The Model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Finds Estimates Based on Minimization of MSE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4818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4: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Logistic Model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4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Logistic Model Function and Estimated Parameters from </a:t>
            </a:r>
            <a:r>
              <a:rPr lang="en-US" dirty="0" err="1">
                <a:solidFill>
                  <a:srgbClr val="404040"/>
                </a:solidFill>
              </a:rPr>
              <a:t>optim</a:t>
            </a:r>
            <a:r>
              <a:rPr lang="en-US" dirty="0">
                <a:solidFill>
                  <a:srgbClr val="404040"/>
                </a:solidFill>
              </a:rPr>
              <a:t>() to Obtain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Predictions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Residuals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4861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Intermission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Code Chunk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save.image</a:t>
            </a:r>
            <a:r>
              <a:rPr lang="en-US" dirty="0">
                <a:solidFill>
                  <a:srgbClr val="404040"/>
                </a:solidFill>
              </a:rPr>
              <a:t>() = Used to Save Workspace into .</a:t>
            </a:r>
            <a:r>
              <a:rPr lang="en-US" dirty="0" err="1">
                <a:solidFill>
                  <a:srgbClr val="404040"/>
                </a:solidFill>
              </a:rPr>
              <a:t>Rdata</a:t>
            </a:r>
            <a:r>
              <a:rPr lang="en-US" dirty="0">
                <a:solidFill>
                  <a:srgbClr val="404040"/>
                </a:solidFill>
              </a:rPr>
              <a:t> File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load() = Used to Load Workspace from .</a:t>
            </a:r>
            <a:r>
              <a:rPr lang="en-US" dirty="0" err="1">
                <a:solidFill>
                  <a:srgbClr val="404040"/>
                </a:solidFill>
              </a:rPr>
              <a:t>Rdata</a:t>
            </a:r>
            <a:r>
              <a:rPr lang="en-US" dirty="0">
                <a:solidFill>
                  <a:srgbClr val="404040"/>
                </a:solidFill>
              </a:rPr>
              <a:t> File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.</a:t>
            </a:r>
            <a:r>
              <a:rPr lang="en-US" dirty="0" err="1">
                <a:solidFill>
                  <a:srgbClr val="404040"/>
                </a:solidFill>
              </a:rPr>
              <a:t>Rdata</a:t>
            </a:r>
            <a:r>
              <a:rPr lang="en-US" dirty="0">
                <a:solidFill>
                  <a:srgbClr val="404040"/>
                </a:solidFill>
              </a:rPr>
              <a:t> = File Extension of R Workspace File (All Objects in Global Environment)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9341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5: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Evaluation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by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Visualization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Plots of Different Models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Can We Say About the Different Models?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Which Model Would You Use?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20D3CD-785A-4E05-87D5-01B50183B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0825" y="2438400"/>
            <a:ext cx="4473615" cy="330553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487047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5: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Evaluation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by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Visualization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Comparing Predictions vs Actual Maximum Water Temperatures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Models Give Similar Predictions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7E12EC-14ED-44AB-B91A-4E4B85DE7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1951" y="3200400"/>
            <a:ext cx="4750097" cy="360418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05036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5: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Evaluation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by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Visualization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Shows Residuals Under the 4 Models Plotted Over Time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the Problem?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9C126B-26CF-48DA-BF81-F169B3FB0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4043" y="2743200"/>
            <a:ext cx="5334000" cy="399513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455747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5: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Evaluation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by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Visualization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4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Evaluate Models For the Three Locations Separately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FB0ACF-3E0F-4DCD-9073-8C00CF619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2095472"/>
            <a:ext cx="5486400" cy="36576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367970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5: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Evaluation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by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Visualization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5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Evaluate Error For the Three Locations Separately (by 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686D6-7807-4C7C-848A-94CD0D813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450" y="2076422"/>
            <a:ext cx="5463902" cy="36576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105666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5: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Evaluation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by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Visualization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6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Evaluate Error For the Three Locations Separately (by Time)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AD1DB3-7222-4FE0-BC88-CFE22C67E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000" y="2133600"/>
            <a:ext cx="5496110" cy="36576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507818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Discussion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Problems With The Approach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Same Model For All Locations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Not All Locations Used in Train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Not All Locations Used in Test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Residuals Indicate that Model Can Be Improved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All Models Have the Same Issue if Used for Predicting the Maximum Water Temperature Given the Maximum Air Temperature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0022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Questions About </a:t>
            </a:r>
            <a:r>
              <a:rPr lang="en-US" dirty="0" err="1">
                <a:solidFill>
                  <a:srgbClr val="404040"/>
                </a:solidFill>
              </a:rPr>
              <a:t>RMarkdown</a:t>
            </a: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Does the Following Code Do When Knitted?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Does the following Code Chunk Option Do When Knitted?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FBC3C3-90CC-41DC-941A-4D012E8195B4}"/>
              </a:ext>
            </a:extLst>
          </p:cNvPr>
          <p:cNvSpPr txBox="1"/>
          <p:nvPr/>
        </p:nvSpPr>
        <p:spPr>
          <a:xfrm>
            <a:off x="4724400" y="2240782"/>
            <a:ext cx="297180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`r length(unique(DATA$L))`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4FB3E6-607B-48A0-9F53-5C187D2691E4}"/>
              </a:ext>
            </a:extLst>
          </p:cNvPr>
          <p:cNvSpPr txBox="1"/>
          <p:nvPr/>
        </p:nvSpPr>
        <p:spPr>
          <a:xfrm>
            <a:off x="4724400" y="4429119"/>
            <a:ext cx="992619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echo=F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13674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Goal: Build a Model to Predict Max Water Temp Given Max Air Temp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 You Know About the Relationship of These Variables?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Who Would Care About this Relationship?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Why Would Someone Want to Predict the Max Water Temp?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Why Would this Model Be Useful?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0347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 You Know About the Relationship of These Variables?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Who Would Care About this Relationship?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Why Would Someone Want to Predict the Max Water Temp?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Why Would this Model Be Useful?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0217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Examining the Relationship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FF754-7015-4F20-8186-8B784B2C623B}"/>
              </a:ext>
            </a:extLst>
          </p:cNvPr>
          <p:cNvSpPr txBox="1"/>
          <p:nvPr/>
        </p:nvSpPr>
        <p:spPr>
          <a:xfrm>
            <a:off x="3810000" y="506762"/>
            <a:ext cx="5334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 You Notice About the Overall Relationship?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Do You Think This Relationship is the Same for All Locations?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Why?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8D98DB-5F46-4F4C-8E08-65E39721F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987" y="2076422"/>
            <a:ext cx="4212026" cy="30575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E7FA81-FB53-4E1F-8FA0-7334B05B4196}"/>
              </a:ext>
            </a:extLst>
          </p:cNvPr>
          <p:cNvSpPr txBox="1"/>
          <p:nvPr/>
        </p:nvSpPr>
        <p:spPr>
          <a:xfrm>
            <a:off x="5638800" y="6400800"/>
            <a:ext cx="152400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message=F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723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Examining the Relationship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FF754-7015-4F20-8186-8B784B2C623B}"/>
              </a:ext>
            </a:extLst>
          </p:cNvPr>
          <p:cNvSpPr txBox="1"/>
          <p:nvPr/>
        </p:nvSpPr>
        <p:spPr>
          <a:xfrm>
            <a:off x="38100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Location is a Numeric Variable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 You Notice About the Relationship for L==103?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 You Notice Now?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7BA02-849A-448A-A373-3FC1DF16B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2624666"/>
            <a:ext cx="4303059" cy="30480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484352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Examining the Relationship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FF754-7015-4F20-8186-8B784B2C623B}"/>
              </a:ext>
            </a:extLst>
          </p:cNvPr>
          <p:cNvSpPr txBox="1"/>
          <p:nvPr/>
        </p:nvSpPr>
        <p:spPr>
          <a:xfrm>
            <a:off x="3810000" y="642229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2 Modified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Modify Chunk 2 to Create a Function Called </a:t>
            </a:r>
            <a:r>
              <a:rPr lang="en-US" dirty="0" err="1">
                <a:solidFill>
                  <a:srgbClr val="404040"/>
                </a:solidFill>
              </a:rPr>
              <a:t>WAPlot.func</a:t>
            </a:r>
            <a:r>
              <a:rPr lang="en-US" dirty="0">
                <a:solidFill>
                  <a:srgbClr val="404040"/>
                </a:solidFill>
              </a:rPr>
              <a:t> With 1 Argument Location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 Usage: You Specify the Location as an Integer and the Function Outputs a Figure of the Relationship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Your Function For Three Different Locations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Knit the Document to Observe and Compare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5207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Examining the Relationship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FF754-7015-4F20-8186-8B784B2C623B}"/>
              </a:ext>
            </a:extLst>
          </p:cNvPr>
          <p:cNvSpPr txBox="1"/>
          <p:nvPr/>
        </p:nvSpPr>
        <p:spPr>
          <a:xfrm>
            <a:off x="3803650" y="643467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2 Discussion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are the Differences in the Relationship Between W and A for the Various Locations?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Why do You Think These Differences Exist?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How do You Suggest We Handle the Differences?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60980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16827</TotalTime>
  <Words>1005</Words>
  <Application>Microsoft Office PowerPoint</Application>
  <PresentationFormat>On-screen Show (4:3)</PresentationFormat>
  <Paragraphs>333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ＭＳ Ｐゴシック</vt:lpstr>
      <vt:lpstr>Arial</vt:lpstr>
      <vt:lpstr>Calibri</vt:lpstr>
      <vt:lpstr>Cambria Math</vt:lpstr>
      <vt:lpstr>Office Theme</vt:lpstr>
      <vt:lpstr>1_Office Theme</vt:lpstr>
      <vt:lpstr>Modeling II</vt:lpstr>
      <vt:lpstr>Introduction</vt:lpstr>
      <vt:lpstr>Introduction</vt:lpstr>
      <vt:lpstr>Introduction</vt:lpstr>
      <vt:lpstr>Introduction</vt:lpstr>
      <vt:lpstr>Part 1: Examining the Relationship</vt:lpstr>
      <vt:lpstr>Part 1: Examining the Relationship</vt:lpstr>
      <vt:lpstr>Part 1: Examining the Relationship</vt:lpstr>
      <vt:lpstr>Part 1: Examining the Relationship</vt:lpstr>
      <vt:lpstr>Part 1: Examining the Relationship</vt:lpstr>
      <vt:lpstr>Part 1: Examining the Relationship</vt:lpstr>
      <vt:lpstr>Part 2:  Linear Model</vt:lpstr>
      <vt:lpstr>Part 2:  Linear Model</vt:lpstr>
      <vt:lpstr>Part 3:  Polynomial Model</vt:lpstr>
      <vt:lpstr>Part 3:  Polynomial Model</vt:lpstr>
      <vt:lpstr>Part 3:  Polynomial Model</vt:lpstr>
      <vt:lpstr>Part 3:  Polynomial Model</vt:lpstr>
      <vt:lpstr>Part 4:  Logistic Model</vt:lpstr>
      <vt:lpstr>Part 4:  Logistic Model</vt:lpstr>
      <vt:lpstr>Part 4:  Logistic Model</vt:lpstr>
      <vt:lpstr>Part 4:  Logistic Model</vt:lpstr>
      <vt:lpstr>Intermission</vt:lpstr>
      <vt:lpstr>Part 5:  Evaluation  by  Visualization</vt:lpstr>
      <vt:lpstr>Part 5:  Evaluation  by  Visualization</vt:lpstr>
      <vt:lpstr>Part 5:  Evaluation  by  Visualization</vt:lpstr>
      <vt:lpstr>Part 5:  Evaluation  by  Visualization</vt:lpstr>
      <vt:lpstr>Part 5:  Evaluation  by  Visualization</vt:lpstr>
      <vt:lpstr>Part 5:  Evaluation  by  Visualization</vt:lpstr>
      <vt:lpstr>Discussion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581</cp:revision>
  <dcterms:created xsi:type="dcterms:W3CDTF">2018-08-19T01:44:24Z</dcterms:created>
  <dcterms:modified xsi:type="dcterms:W3CDTF">2018-10-29T03:08:52Z</dcterms:modified>
</cp:coreProperties>
</file>