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3"/>
  </p:notesMasterIdLst>
  <p:handoutMasterIdLst>
    <p:handoutMasterId r:id="rId24"/>
  </p:handoutMasterIdLst>
  <p:sldIdLst>
    <p:sldId id="320" r:id="rId3"/>
    <p:sldId id="324" r:id="rId4"/>
    <p:sldId id="330" r:id="rId5"/>
    <p:sldId id="331" r:id="rId6"/>
    <p:sldId id="333" r:id="rId7"/>
    <p:sldId id="332" r:id="rId8"/>
    <p:sldId id="334" r:id="rId9"/>
    <p:sldId id="335" r:id="rId10"/>
    <p:sldId id="336" r:id="rId11"/>
    <p:sldId id="337" r:id="rId12"/>
    <p:sldId id="338" r:id="rId13"/>
    <p:sldId id="339" r:id="rId14"/>
    <p:sldId id="345" r:id="rId15"/>
    <p:sldId id="346" r:id="rId16"/>
    <p:sldId id="340" r:id="rId17"/>
    <p:sldId id="342" r:id="rId18"/>
    <p:sldId id="341" r:id="rId19"/>
    <p:sldId id="343" r:id="rId20"/>
    <p:sldId id="344" r:id="rId21"/>
    <p:sldId id="329" r:id="rId22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1" autoAdjust="0"/>
    <p:restoredTop sz="86050" autoAdjust="0"/>
  </p:normalViewPr>
  <p:slideViewPr>
    <p:cSldViewPr snapToObjects="1" showGuides="1">
      <p:cViewPr varScale="1">
        <p:scale>
          <a:sx n="91" d="100"/>
          <a:sy n="91" d="100"/>
        </p:scale>
        <p:origin x="16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9/1/2018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hyperlink" Target="https://cran.r-project.org/web/packages/kableExtra/vignettes/awesome_table_in_html.html#overview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3352800"/>
            <a:ext cx="5410200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Data by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Tables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8C313-1263-47C7-AE30-08BA9CF26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735" y="1748963"/>
            <a:ext cx="3769374" cy="358503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3ACC01-F921-40E8-B705-9ACB162F6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1809477"/>
            <a:ext cx="1412951" cy="161952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FA6F9D-1473-44A5-BBCB-9B2CC5BB0305}"/>
              </a:ext>
            </a:extLst>
          </p:cNvPr>
          <p:cNvCxnSpPr>
            <a:cxnSpLocks/>
          </p:cNvCxnSpPr>
          <p:nvPr/>
        </p:nvCxnSpPr>
        <p:spPr>
          <a:xfrm>
            <a:off x="7162800" y="2240782"/>
            <a:ext cx="533400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7B34B70-455A-4870-8BAA-DD99841FBC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738" y="5551258"/>
            <a:ext cx="5538978" cy="118354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B8622E-B494-461F-A5FE-B0EACE0E9BA0}"/>
              </a:ext>
            </a:extLst>
          </p:cNvPr>
          <p:cNvCxnSpPr>
            <a:cxnSpLocks/>
          </p:cNvCxnSpPr>
          <p:nvPr/>
        </p:nvCxnSpPr>
        <p:spPr>
          <a:xfrm>
            <a:off x="5334000" y="4953000"/>
            <a:ext cx="0" cy="719666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9420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Groups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Graphics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0128DC-007E-42CE-801D-7EB69B06F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320" y="1843796"/>
            <a:ext cx="5437568" cy="39004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2080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FD309A-C650-4236-9D1D-7178A4398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790" y="1748963"/>
            <a:ext cx="4682714" cy="494164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32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Useful Summary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Center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median()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mode()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Spread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sd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IQR()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mad()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Rank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min()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max()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quantile()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2177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Useful Summary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first() = x[1]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last() = x[length(x)]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nth(,k)  = x[k]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Counts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n_distinct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Counts/Proportions for Logical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sum(x&gt;10)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mean(x&gt;10)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9706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Case Study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28729A-F29C-423D-B49F-097B379344C5}"/>
                  </a:ext>
                </a:extLst>
              </p:cNvPr>
              <p:cNvSpPr txBox="1"/>
              <p:nvPr/>
            </p:nvSpPr>
            <p:spPr>
              <a:xfrm>
                <a:off x="4129278" y="548634"/>
                <a:ext cx="4953000" cy="575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04040"/>
                    </a:solidFill>
                  </a:rPr>
                  <a:t>Flight Accuracy</a:t>
                </a:r>
              </a:p>
              <a:p>
                <a:pPr lvl="1"/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04040"/>
                    </a:solidFill>
                  </a:rPr>
                  <a:t>Accurate Flight Means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04040"/>
                    </a:solidFill>
                  </a:rPr>
                  <a:t>Departure Delay = 0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04040"/>
                    </a:solidFill>
                  </a:rPr>
                  <a:t>Arrival Delay = 0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04040"/>
                    </a:solidFill>
                  </a:rPr>
                  <a:t>Bad Metric</a:t>
                </a:r>
              </a:p>
              <a:p>
                <a:pPr lvl="1"/>
                <a:r>
                  <a:rPr lang="en-US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1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𝑑𝑒𝑙𝑎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𝑑𝑒𝑝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𝑑𝑒𝑙𝑎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𝑎𝑟𝑟</m:t>
                        </m:r>
                      </m:sub>
                    </m:sSub>
                  </m:oMath>
                </a14:m>
                <a:endParaRPr lang="en-US" sz="1800" dirty="0">
                  <a:solidFill>
                    <a:srgbClr val="404040"/>
                  </a:solidFill>
                </a:endParaRPr>
              </a:p>
              <a:p>
                <a:pPr lvl="1"/>
                <a:r>
                  <a:rPr lang="en-US" sz="180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18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𝑑𝑒𝑙𝑎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𝑑𝑒𝑝</m:t>
                        </m:r>
                      </m:sub>
                    </m:sSub>
                    <m:r>
                      <a:rPr lang="en-US" sz="18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𝑑𝑒𝑙𝑎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𝑎𝑟𝑟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endParaRPr lang="en-US" sz="1800" dirty="0">
                  <a:solidFill>
                    <a:srgbClr val="40404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0" dirty="0">
                  <a:solidFill>
                    <a:srgbClr val="40404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04040"/>
                    </a:solidFill>
                  </a:rPr>
                  <a:t>Good Metrics</a:t>
                </a:r>
                <a:endParaRPr lang="en-US" b="0" dirty="0">
                  <a:solidFill>
                    <a:srgbClr val="404040"/>
                  </a:solidFill>
                </a:endParaRPr>
              </a:p>
              <a:p>
                <a:pPr lvl="1"/>
                <a:r>
                  <a:rPr lang="en-US" b="0" dirty="0">
                    <a:solidFill>
                      <a:srgbClr val="404040"/>
                    </a:solidFill>
                  </a:rPr>
                  <a:t>	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18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18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𝑑𝑒𝑙𝑎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𝑑𝑒𝑝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𝑑𝑒𝑙𝑎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𝑎𝑟𝑟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800" b="0" dirty="0">
                  <a:solidFill>
                    <a:srgbClr val="404040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rgbClr val="404040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18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𝑑𝑒𝑙𝑎</m:t>
                        </m:r>
                        <m:sSubSup>
                          <m:sSubSupPr>
                            <m:ctrlPr>
                              <a:rPr lang="en-US" sz="18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𝑑𝑒𝑝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𝑑𝑒𝑙𝑎</m:t>
                        </m:r>
                        <m:sSubSup>
                          <m:sSubSupPr>
                            <m:ctrlPr>
                              <a:rPr lang="en-US" sz="18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𝑎𝑟𝑟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sz="1800" b="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04040"/>
                    </a:solidFill>
                  </a:rPr>
                  <a:t>Table First, Graphics Second</a:t>
                </a:r>
                <a:endParaRPr lang="en-US" b="0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28729A-F29C-423D-B49F-097B37934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278" y="548634"/>
                <a:ext cx="4953000" cy="5755743"/>
              </a:xfrm>
              <a:prstGeom prst="rect">
                <a:avLst/>
              </a:prstGeom>
              <a:blipFill>
                <a:blip r:embed="rId4"/>
                <a:stretch>
                  <a:fillRect l="-1599" t="-742" r="-738" b="-1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Case Study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Summary Table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Accuracy Variable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Grouping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Summarize Info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Standard Error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Lower Bound (95% CI)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Upper Bound (95% CI)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24FF2-B943-447C-A4E4-EF56A025C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399" y="4020226"/>
            <a:ext cx="5492965" cy="253297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18091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Case Study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Sorted by Average Accuracy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Best Carriers/Origin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Worst Carriers/Origin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6A9CC-723F-4603-BE65-98EB1E7DD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081" y="1411877"/>
            <a:ext cx="5314171" cy="2133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D2C5DB-1497-40B7-AAFC-6EFD31301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581" y="4349281"/>
            <a:ext cx="5369169" cy="2133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48025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Case Study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95% Confidence Intervals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2C5C2-B7F0-4DAC-9D84-AB1FF10DD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953" y="1105132"/>
            <a:ext cx="5510233" cy="342995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D67B8A-03E8-4203-9CE1-643EA9B6F762}"/>
              </a:ext>
            </a:extLst>
          </p:cNvPr>
          <p:cNvSpPr/>
          <p:nvPr/>
        </p:nvSpPr>
        <p:spPr>
          <a:xfrm>
            <a:off x="6934200" y="1010299"/>
            <a:ext cx="457200" cy="3714101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3CD36C5-14CC-4EA1-A94E-E307366E75B3}"/>
              </a:ext>
            </a:extLst>
          </p:cNvPr>
          <p:cNvCxnSpPr>
            <a:cxnSpLocks/>
          </p:cNvCxnSpPr>
          <p:nvPr/>
        </p:nvCxnSpPr>
        <p:spPr>
          <a:xfrm rot="5400000">
            <a:off x="6781800" y="4710232"/>
            <a:ext cx="381000" cy="381000"/>
          </a:xfrm>
          <a:prstGeom prst="bentConnector3">
            <a:avLst>
              <a:gd name="adj1" fmla="val 48168"/>
            </a:avLst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B9DD0F-373B-4FC5-955C-AB32BE8D0894}"/>
              </a:ext>
            </a:extLst>
          </p:cNvPr>
          <p:cNvSpPr txBox="1"/>
          <p:nvPr/>
        </p:nvSpPr>
        <p:spPr>
          <a:xfrm>
            <a:off x="5431076" y="5072501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Carrier “OO” Creates a Visual Problem Due to Small Sample Size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6651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Case Study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95% Confidence Intervals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3A398-3E8B-4392-8BD1-9B7287AD2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571" y="3200400"/>
            <a:ext cx="5503786" cy="339335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08CCB2-36E5-47F0-8338-D556F3E48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571" y="1371600"/>
            <a:ext cx="5503786" cy="10264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48E12E9A-7107-4B1E-9495-B7AC0A900007}"/>
              </a:ext>
            </a:extLst>
          </p:cNvPr>
          <p:cNvSpPr/>
          <p:nvPr/>
        </p:nvSpPr>
        <p:spPr>
          <a:xfrm>
            <a:off x="6096000" y="2550277"/>
            <a:ext cx="381000" cy="457200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611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Transformation III Info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Finish Reading Chapter 3 and Practice the Code in R4DS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Covers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Pipe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Statistical Summaries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Grouped Summaries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Helpful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Builds Off Tutorial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Useful for Combining Multiple Steps of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Represented by %&gt;%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Reads as “Then”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Works Like a Composite Function From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E13B7-AB49-4445-8316-F63C90EFED61}"/>
                  </a:ext>
                </a:extLst>
              </p:cNvPr>
              <p:cNvSpPr txBox="1"/>
              <p:nvPr/>
            </p:nvSpPr>
            <p:spPr>
              <a:xfrm>
                <a:off x="3796509" y="4648200"/>
                <a:ext cx="2595006" cy="12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+4=10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E13B7-AB49-4445-8316-F63C90EFE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9" y="4648200"/>
                <a:ext cx="2595006" cy="1262846"/>
              </a:xfrm>
              <a:prstGeom prst="rect">
                <a:avLst/>
              </a:prstGeom>
              <a:blipFill>
                <a:blip r:embed="rId4"/>
                <a:stretch>
                  <a:fillRect l="-3765" b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B23B9A36-FFB4-4620-AC42-CC1F408C7025}"/>
              </a:ext>
            </a:extLst>
          </p:cNvPr>
          <p:cNvSpPr/>
          <p:nvPr/>
        </p:nvSpPr>
        <p:spPr>
          <a:xfrm>
            <a:off x="5486400" y="5029200"/>
            <a:ext cx="1219200" cy="3810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435DD-1E6D-4C15-B78F-37262445870D}"/>
              </a:ext>
            </a:extLst>
          </p:cNvPr>
          <p:cNvSpPr txBox="1"/>
          <p:nvPr/>
        </p:nvSpPr>
        <p:spPr>
          <a:xfrm>
            <a:off x="6697303" y="4617903"/>
            <a:ext cx="2065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 = h %&gt;%</a:t>
            </a:r>
          </a:p>
          <a:p>
            <a:r>
              <a:rPr lang="en-US" sz="1600" dirty="0"/>
              <a:t>		g() %&gt;%</a:t>
            </a:r>
          </a:p>
          <a:p>
            <a:r>
              <a:rPr lang="en-US" sz="1600" dirty="0"/>
              <a:t>			f() </a:t>
            </a:r>
          </a:p>
          <a:p>
            <a:endParaRPr lang="en-US" sz="1600" dirty="0"/>
          </a:p>
          <a:p>
            <a:r>
              <a:rPr lang="en-US" sz="1600" dirty="0"/>
              <a:t>OUT = 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599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83BD8-F8AD-461B-8F20-92AAAC9664A4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Chaining with the Pipe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D3B9AD-3202-415B-93B6-47F3F0B28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423" y="1133634"/>
            <a:ext cx="5488377" cy="319464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93A3EC-F7B5-415D-9D27-429CD47DF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422" y="4468751"/>
            <a:ext cx="5488377" cy="153538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Arrow: Left-Up 11">
            <a:extLst>
              <a:ext uri="{FF2B5EF4-FFF2-40B4-BE49-F238E27FC236}">
                <a16:creationId xmlns:a16="http://schemas.microsoft.com/office/drawing/2014/main" id="{48628856-F361-49B5-BCF0-CF9EF4C4C482}"/>
              </a:ext>
            </a:extLst>
          </p:cNvPr>
          <p:cNvSpPr/>
          <p:nvPr/>
        </p:nvSpPr>
        <p:spPr>
          <a:xfrm rot="5400000">
            <a:off x="4111726" y="5995284"/>
            <a:ext cx="539548" cy="838200"/>
          </a:xfrm>
          <a:prstGeom prst="lef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C5B644-ABF2-4F9E-8306-53C1C862ECAE}"/>
              </a:ext>
            </a:extLst>
          </p:cNvPr>
          <p:cNvSpPr txBox="1"/>
          <p:nvPr/>
        </p:nvSpPr>
        <p:spPr>
          <a:xfrm>
            <a:off x="4844226" y="6325309"/>
            <a:ext cx="4037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HTML Table: </a:t>
            </a:r>
            <a:r>
              <a:rPr lang="en-US" sz="2000" dirty="0" err="1">
                <a:hlinkClick r:id="rId6"/>
              </a:rPr>
              <a:t>knitr</a:t>
            </a:r>
            <a:r>
              <a:rPr lang="en-US" sz="2000" dirty="0">
                <a:hlinkClick r:id="rId6"/>
              </a:rPr>
              <a:t> and </a:t>
            </a:r>
            <a:r>
              <a:rPr lang="en-US" sz="2000" dirty="0" err="1">
                <a:hlinkClick r:id="rId6"/>
              </a:rPr>
              <a:t>kableExtra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42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83BD8-F8AD-461B-8F20-92AAAC9664A4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Chaining with the Pipe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6A935-94FF-4D3E-B08C-FE0A52296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160" y="1132346"/>
            <a:ext cx="5499545" cy="366825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88CCAA-0BE7-4648-9B33-E8693C105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159" y="4942487"/>
            <a:ext cx="5499546" cy="156633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4242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3962400" y="7958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Chaining with the Pipe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BEC1AB-FC09-48CE-BEB6-255999345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211" y="1451457"/>
            <a:ext cx="4845192" cy="299396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344C0D-B769-4713-911B-63668C982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311" y="4639345"/>
            <a:ext cx="5476995" cy="1447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7E4B2DA-75AB-438E-93B4-CC749B506054}"/>
              </a:ext>
            </a:extLst>
          </p:cNvPr>
          <p:cNvSpPr/>
          <p:nvPr/>
        </p:nvSpPr>
        <p:spPr>
          <a:xfrm>
            <a:off x="4181654" y="3605879"/>
            <a:ext cx="609600" cy="609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06714-700B-4164-83F0-6550386F36DE}"/>
              </a:ext>
            </a:extLst>
          </p:cNvPr>
          <p:cNvSpPr/>
          <p:nvPr/>
        </p:nvSpPr>
        <p:spPr>
          <a:xfrm>
            <a:off x="8077200" y="3605879"/>
            <a:ext cx="609600" cy="609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E005C6-CCDC-4CAF-8DD0-473142B0904E}"/>
              </a:ext>
            </a:extLst>
          </p:cNvPr>
          <p:cNvSpPr txBox="1"/>
          <p:nvPr/>
        </p:nvSpPr>
        <p:spPr>
          <a:xfrm>
            <a:off x="4822083" y="2017528"/>
            <a:ext cx="1304746" cy="400110"/>
          </a:xfrm>
          <a:prstGeom prst="rect">
            <a:avLst/>
          </a:prstGeom>
          <a:solidFill>
            <a:srgbClr val="D5D5D5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Outliers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54A0AE-5E42-437A-BA01-9AA7F6BE1BCB}"/>
              </a:ext>
            </a:extLst>
          </p:cNvPr>
          <p:cNvCxnSpPr/>
          <p:nvPr/>
        </p:nvCxnSpPr>
        <p:spPr>
          <a:xfrm flipH="1">
            <a:off x="4648200" y="2514600"/>
            <a:ext cx="533400" cy="10668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DB6B46-5F04-4462-8A65-BAB33EA8C0FA}"/>
              </a:ext>
            </a:extLst>
          </p:cNvPr>
          <p:cNvCxnSpPr>
            <a:cxnSpLocks/>
          </p:cNvCxnSpPr>
          <p:nvPr/>
        </p:nvCxnSpPr>
        <p:spPr>
          <a:xfrm>
            <a:off x="5791200" y="2514600"/>
            <a:ext cx="2286000" cy="109127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4576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3962400" y="795867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All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Graphics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7AACBA-9940-4C76-9A8C-638EC665C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898" y="1996196"/>
            <a:ext cx="3352800" cy="2258133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6377BA-554B-48E8-923F-3D310A715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362200"/>
            <a:ext cx="3075357" cy="249960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D6CD7B-61F5-4949-A1DD-4FB50D5FADB4}"/>
              </a:ext>
            </a:extLst>
          </p:cNvPr>
          <p:cNvSpPr txBox="1"/>
          <p:nvPr/>
        </p:nvSpPr>
        <p:spPr>
          <a:xfrm>
            <a:off x="4419601" y="5105400"/>
            <a:ext cx="4644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Both the histogram and the boxplot are made from summary statistics.</a:t>
            </a:r>
          </a:p>
          <a:p>
            <a:pPr algn="r"/>
            <a:endParaRPr lang="en-US" sz="2000" dirty="0"/>
          </a:p>
          <a:p>
            <a:pPr algn="r"/>
            <a:r>
              <a:rPr lang="en-US" sz="2000" dirty="0"/>
              <a:t>(</a:t>
            </a:r>
            <a:r>
              <a:rPr lang="en-US" sz="2000" b="1" dirty="0"/>
              <a:t>Statistical Transformations </a:t>
            </a:r>
            <a:r>
              <a:rPr lang="en-US" sz="2000" dirty="0"/>
              <a:t>in Ch. 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71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All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A687C5-E039-462B-ABDF-C6CAB7DC9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211" y="1989216"/>
            <a:ext cx="4616044" cy="29581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5A125C-E4CE-48B8-84CC-6C09559AC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669" y="5131926"/>
            <a:ext cx="3383661" cy="6995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0947B-2D9D-4CD9-93FF-3FDCFAA2F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6670" y="5971071"/>
            <a:ext cx="4876800" cy="6765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1537B7E-AED2-4CCD-B5D5-EA8C4D4E8513}"/>
              </a:ext>
            </a:extLst>
          </p:cNvPr>
          <p:cNvCxnSpPr>
            <a:cxnSpLocks/>
          </p:cNvCxnSpPr>
          <p:nvPr/>
        </p:nvCxnSpPr>
        <p:spPr>
          <a:xfrm rot="5400000">
            <a:off x="3145379" y="4815446"/>
            <a:ext cx="2286000" cy="275108"/>
          </a:xfrm>
          <a:prstGeom prst="bentConnector3">
            <a:avLst>
              <a:gd name="adj1" fmla="val 35954"/>
            </a:avLst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7AD4E9F-7304-46D1-9494-FE37350648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62993" y="3585763"/>
            <a:ext cx="2203791" cy="1271262"/>
          </a:xfrm>
          <a:prstGeom prst="bentConnector3">
            <a:avLst>
              <a:gd name="adj1" fmla="val 25928"/>
            </a:avLst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7878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Data by Groups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Graphics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091A39-25CC-4102-BD5C-75873D597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295" y="1748963"/>
            <a:ext cx="3621705" cy="22916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176C1D-73B7-4428-8687-129B350AB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251" y="4191000"/>
            <a:ext cx="4152749" cy="255693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937360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On-screen Show (4:3)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Calibri</vt:lpstr>
      <vt:lpstr>Cambria Math</vt:lpstr>
      <vt:lpstr>Office Theme</vt:lpstr>
      <vt:lpstr>1_Office Theme</vt:lpstr>
      <vt:lpstr>Data Transformation III</vt:lpstr>
      <vt:lpstr>Data Transformation III Info</vt:lpstr>
      <vt:lpstr>The Pipe</vt:lpstr>
      <vt:lpstr>The Pipe</vt:lpstr>
      <vt:lpstr>The Pipe</vt:lpstr>
      <vt:lpstr>The Pipe</vt:lpstr>
      <vt:lpstr>summarize()</vt:lpstr>
      <vt:lpstr>summarize()</vt:lpstr>
      <vt:lpstr>summarize() with group_by() </vt:lpstr>
      <vt:lpstr>summarize() with group_by() </vt:lpstr>
      <vt:lpstr>summarize() with group_by() </vt:lpstr>
      <vt:lpstr>summarize() with group_by() </vt:lpstr>
      <vt:lpstr>Useful Summary Functions</vt:lpstr>
      <vt:lpstr>Useful Summary Functions</vt:lpstr>
      <vt:lpstr>Case Study</vt:lpstr>
      <vt:lpstr>Case Study</vt:lpstr>
      <vt:lpstr>Case Study</vt:lpstr>
      <vt:lpstr>Case Study</vt:lpstr>
      <vt:lpstr>Case Study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140</cp:revision>
  <dcterms:created xsi:type="dcterms:W3CDTF">2018-08-19T01:44:24Z</dcterms:created>
  <dcterms:modified xsi:type="dcterms:W3CDTF">2018-09-02T02:48:33Z</dcterms:modified>
</cp:coreProperties>
</file>