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1"/>
  </p:notesMasterIdLst>
  <p:handoutMasterIdLst>
    <p:handoutMasterId r:id="rId32"/>
  </p:handoutMasterIdLst>
  <p:sldIdLst>
    <p:sldId id="320" r:id="rId3"/>
    <p:sldId id="390" r:id="rId4"/>
    <p:sldId id="391" r:id="rId5"/>
    <p:sldId id="392" r:id="rId6"/>
    <p:sldId id="393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329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106" d="100"/>
          <a:sy n="106" d="100"/>
        </p:scale>
        <p:origin x="106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2133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>
                <a:ea typeface="+mj-ea"/>
                <a:cs typeface="+mj-cs"/>
              </a:rPr>
              <a:t>Joins II</a:t>
            </a:r>
            <a:endParaRPr lang="en-US" sz="6000" i="1" dirty="0"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Matches Observations When Their Keys are Equal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Equivalent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D00FA-EECA-43B4-BC92-FA50BCFB433D}"/>
              </a:ext>
            </a:extLst>
          </p:cNvPr>
          <p:cNvSpPr txBox="1"/>
          <p:nvPr/>
        </p:nvSpPr>
        <p:spPr>
          <a:xfrm>
            <a:off x="6553200" y="2452533"/>
            <a:ext cx="1966722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merge(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BDD14-5E89-408E-8545-E124F47A9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662" y="3810000"/>
            <a:ext cx="5431085" cy="2590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5916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Inner Joins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4AFC0-1873-4C4D-927E-59462D2B3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822245"/>
            <a:ext cx="4164371" cy="47529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8216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Inner Joins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C0EE1-3BC1-4842-B10E-B8C2FC523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921041"/>
            <a:ext cx="5486400" cy="31974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6968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Left-Join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Keeps All Observations in Left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Equivalent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524A6-1A4A-4889-BACF-DE4855BA5F43}"/>
              </a:ext>
            </a:extLst>
          </p:cNvPr>
          <p:cNvSpPr txBox="1"/>
          <p:nvPr/>
        </p:nvSpPr>
        <p:spPr>
          <a:xfrm>
            <a:off x="5181600" y="3657600"/>
            <a:ext cx="3719322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merge(</a:t>
            </a:r>
            <a:r>
              <a:rPr lang="en-US" dirty="0" err="1">
                <a:solidFill>
                  <a:schemeClr val="bg1"/>
                </a:solidFill>
              </a:rPr>
              <a:t>x,y,all.x</a:t>
            </a:r>
            <a:r>
              <a:rPr lang="en-US" dirty="0">
                <a:solidFill>
                  <a:schemeClr val="bg1"/>
                </a:solidFill>
              </a:rPr>
              <a:t>=TRUE)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28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Left-Join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032B1-77EA-419F-A185-34B153FC0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530" y="2598943"/>
            <a:ext cx="5479270" cy="3396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2856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Right-Join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Keeps All Observations in Right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Equivalent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524A6-1A4A-4889-BACF-DE4855BA5F43}"/>
              </a:ext>
            </a:extLst>
          </p:cNvPr>
          <p:cNvSpPr txBox="1"/>
          <p:nvPr/>
        </p:nvSpPr>
        <p:spPr>
          <a:xfrm>
            <a:off x="5181600" y="3657600"/>
            <a:ext cx="3719322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merge(</a:t>
            </a:r>
            <a:r>
              <a:rPr lang="en-US" dirty="0" err="1">
                <a:solidFill>
                  <a:schemeClr val="bg1"/>
                </a:solidFill>
              </a:rPr>
              <a:t>x,y,all.y</a:t>
            </a:r>
            <a:r>
              <a:rPr lang="en-US" dirty="0">
                <a:solidFill>
                  <a:schemeClr val="bg1"/>
                </a:solidFill>
              </a:rPr>
              <a:t>=TRUE)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258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Right-Join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ADD3A-9A67-4C9E-8AAA-4C9B80F3A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694511"/>
            <a:ext cx="5486400" cy="33963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3132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Full-Join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Keeps All Observations in Both Datasets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Equivalent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524A6-1A4A-4889-BACF-DE4855BA5F43}"/>
              </a:ext>
            </a:extLst>
          </p:cNvPr>
          <p:cNvSpPr txBox="1"/>
          <p:nvPr/>
        </p:nvSpPr>
        <p:spPr>
          <a:xfrm>
            <a:off x="3647133" y="3733800"/>
            <a:ext cx="52578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merge(</a:t>
            </a:r>
            <a:r>
              <a:rPr lang="en-US" dirty="0" err="1">
                <a:solidFill>
                  <a:schemeClr val="bg1"/>
                </a:solidFill>
              </a:rPr>
              <a:t>x,y,all.x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err="1">
                <a:solidFill>
                  <a:schemeClr val="bg1"/>
                </a:solidFill>
              </a:rPr>
              <a:t>TRUE,all.y</a:t>
            </a:r>
            <a:r>
              <a:rPr lang="en-US" dirty="0">
                <a:solidFill>
                  <a:schemeClr val="bg1"/>
                </a:solidFill>
              </a:rPr>
              <a:t>=TRUE)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768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Full-Join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86633-71E4-480B-8714-84DBF887B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195" y="2667001"/>
            <a:ext cx="5503605" cy="35794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45808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Duplicate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Examples Illustrate the Scenario When Keys Repeat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One to Many Relationship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“Usually” Indicates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Identify Your Most Important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then Merge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08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 to Joins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Usually, Multiple Tables of Data are Used in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Must Be Merged Prior to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Attention to Detail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Fundamental Concept in Data Science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Duplicate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832D5-8A65-4D53-A1A8-FB9ED650B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330" y="1905000"/>
            <a:ext cx="5524517" cy="264123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78451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Defining the Key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Default: Uses All Variables that Appear in Both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F27F1-8C3E-4777-87BC-3DCB2CC8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201586"/>
            <a:ext cx="4671399" cy="45706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38AF26-BBC6-495B-9ED4-5001F405C883}"/>
              </a:ext>
            </a:extLst>
          </p:cNvPr>
          <p:cNvSpPr/>
          <p:nvPr/>
        </p:nvSpPr>
        <p:spPr>
          <a:xfrm>
            <a:off x="4343400" y="2819400"/>
            <a:ext cx="2819400" cy="30480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5FB7EF99-6965-4C3C-85AE-2F6FBF2B11E0}"/>
              </a:ext>
            </a:extLst>
          </p:cNvPr>
          <p:cNvSpPr/>
          <p:nvPr/>
        </p:nvSpPr>
        <p:spPr>
          <a:xfrm>
            <a:off x="7239000" y="1905000"/>
            <a:ext cx="1066800" cy="1154855"/>
          </a:xfrm>
          <a:prstGeom prst="bentUpArrow">
            <a:avLst>
              <a:gd name="adj1" fmla="val 13722"/>
              <a:gd name="adj2" fmla="val 24342"/>
              <a:gd name="adj3" fmla="val 36184"/>
            </a:avLst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150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Defining the Key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Keys Based on Multiple Variables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Key Names Can Be Different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607ACB-673E-4B86-AEA9-D95495E80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347" y="3169256"/>
            <a:ext cx="5486400" cy="260007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83366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Defining the Key Columns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5306A-98AA-4894-AF7A-2244134D1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683" y="1219200"/>
            <a:ext cx="5253182" cy="4267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85243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Semi-Join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Keeps All Observations in Left Dataset That Have a Match in Right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Primary Data =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Scenario: Want All Order Data Only For Select Customers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0FFBA-D390-448D-B0C0-9D7ACF6ABECA}"/>
              </a:ext>
            </a:extLst>
          </p:cNvPr>
          <p:cNvSpPr txBox="1"/>
          <p:nvPr/>
        </p:nvSpPr>
        <p:spPr>
          <a:xfrm>
            <a:off x="4661748" y="1295400"/>
            <a:ext cx="2411304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semi_join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138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Semi-Join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C9045-6C52-4E2C-AD9B-D4884AEDB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85" y="1083581"/>
            <a:ext cx="5485684" cy="50209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60257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Anti-Join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Drops All Observations in Left Dataset That Have a Match in Right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Primary Data =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Scenario: Want All Order Data Except For Select Customers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0FFBA-D390-448D-B0C0-9D7ACF6ABECA}"/>
              </a:ext>
            </a:extLst>
          </p:cNvPr>
          <p:cNvSpPr txBox="1"/>
          <p:nvPr/>
        </p:nvSpPr>
        <p:spPr>
          <a:xfrm>
            <a:off x="4661748" y="1295400"/>
            <a:ext cx="2411304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anti_join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530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Anti-Join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A2D4B-BBBA-4AFD-9E5D-237CBFD13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19676"/>
            <a:ext cx="5486400" cy="556768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965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C0D66-7964-4225-8C79-22268E7FE93F}"/>
              </a:ext>
            </a:extLst>
          </p:cNvPr>
          <p:cNvSpPr txBox="1"/>
          <p:nvPr/>
        </p:nvSpPr>
        <p:spPr>
          <a:xfrm>
            <a:off x="3810000" y="621916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Transaction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Sales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1C5AB0-103B-4365-918F-34B42A0CA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390" y="5105400"/>
            <a:ext cx="5425899" cy="161251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7298B5-B632-4936-BB38-5EC4FF36C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389" y="1084846"/>
            <a:ext cx="5425899" cy="35197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9336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C0D66-7964-4225-8C79-22268E7FE93F}"/>
              </a:ext>
            </a:extLst>
          </p:cNvPr>
          <p:cNvSpPr txBox="1"/>
          <p:nvPr/>
        </p:nvSpPr>
        <p:spPr>
          <a:xfrm>
            <a:off x="3810000" y="621916"/>
            <a:ext cx="502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Survey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Data (Preview)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5C26D-7058-4FEA-9B10-6D2997E2E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293333"/>
            <a:ext cx="5410200" cy="343591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BB0730-E1D6-4122-B757-F7DCD718D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1" y="1143000"/>
            <a:ext cx="4538824" cy="1676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509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Scenario: Restaurant Owner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Connect the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Questions Can We Answer?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Insights Might We Learn?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362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18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Variable(s) That Uniquely Identify an Observation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Two Types: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Primary = Uniquely Identifies an Observation in Its Own Table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Foreign = Uniquely Identifies an Observation in Another 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44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Identifying the Primary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 is a Primary Key for Both Transaction and Order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Day + Month is a Primary Key for Sales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Name is a Primary Key for Survey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805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Verifying the Primary Keys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7417A-82DC-4BA0-A823-71F9564F3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1066801"/>
            <a:ext cx="4191000" cy="156414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30698E-BB4D-42C6-8DB3-30CA671D7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5384" y="2743200"/>
            <a:ext cx="4197017" cy="23802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8A024-F9CD-4F73-8545-8A87BDEDB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606" y="4820224"/>
            <a:ext cx="3910457" cy="170488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1766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Verifying the Primary Keys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BDE9EE-F755-44E6-81DE-42EAFBE8E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43000"/>
            <a:ext cx="4572000" cy="566009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825317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5490</TotalTime>
  <Words>473</Words>
  <Application>Microsoft Office PowerPoint</Application>
  <PresentationFormat>On-screen Show (4:3)</PresentationFormat>
  <Paragraphs>180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ＭＳ Ｐゴシック</vt:lpstr>
      <vt:lpstr>Arial</vt:lpstr>
      <vt:lpstr>Calibri</vt:lpstr>
      <vt:lpstr>Office Theme</vt:lpstr>
      <vt:lpstr>1_Office Theme</vt:lpstr>
      <vt:lpstr>Joins II</vt:lpstr>
      <vt:lpstr>Intro to Joins</vt:lpstr>
      <vt:lpstr>Sample Data</vt:lpstr>
      <vt:lpstr>Sample Data</vt:lpstr>
      <vt:lpstr>Sample Data</vt:lpstr>
      <vt:lpstr>Keys</vt:lpstr>
      <vt:lpstr>Keys</vt:lpstr>
      <vt:lpstr>Keys</vt:lpstr>
      <vt:lpstr>Keys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Filtering Joins</vt:lpstr>
      <vt:lpstr>Filtering Joins</vt:lpstr>
      <vt:lpstr>Filtering Joins</vt:lpstr>
      <vt:lpstr>Filtering Joins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296</cp:revision>
  <dcterms:created xsi:type="dcterms:W3CDTF">2018-08-19T01:44:24Z</dcterms:created>
  <dcterms:modified xsi:type="dcterms:W3CDTF">2018-10-02T02:42:00Z</dcterms:modified>
</cp:coreProperties>
</file>