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99" r:id="rId4"/>
    <p:sldId id="400" r:id="rId5"/>
    <p:sldId id="401" r:id="rId6"/>
    <p:sldId id="409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3" r:id="rId15"/>
    <p:sldId id="410" r:id="rId16"/>
    <p:sldId id="412" r:id="rId17"/>
    <p:sldId id="411" r:id="rId18"/>
    <p:sldId id="415" r:id="rId19"/>
    <p:sldId id="414" r:id="rId20"/>
    <p:sldId id="416" r:id="rId21"/>
    <p:sldId id="417" r:id="rId22"/>
    <p:sldId id="418" r:id="rId23"/>
    <p:sldId id="420" r:id="rId24"/>
    <p:sldId id="422" r:id="rId25"/>
    <p:sldId id="421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A545-323E-4B4B-AE8D-9432A008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647" y="1120843"/>
            <a:ext cx="5378504" cy="2038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023E9-4885-4886-BD12-B04F3ADE4A26}"/>
              </a:ext>
            </a:extLst>
          </p:cNvPr>
          <p:cNvSpPr/>
          <p:nvPr/>
        </p:nvSpPr>
        <p:spPr>
          <a:xfrm>
            <a:off x="8001000" y="2590800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DEA52C-FD61-4CFE-8C57-75BC689B1029}"/>
              </a:ext>
            </a:extLst>
          </p:cNvPr>
          <p:cNvSpPr/>
          <p:nvPr/>
        </p:nvSpPr>
        <p:spPr>
          <a:xfrm>
            <a:off x="8001000" y="2831184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3E6CE-6D0F-4875-B8E3-4DFAEFE470F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86400" y="2705100"/>
            <a:ext cx="2514600" cy="109311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9F80DF-4B35-45D9-9107-3F2D86382BAA}"/>
              </a:ext>
            </a:extLst>
          </p:cNvPr>
          <p:cNvSpPr txBox="1"/>
          <p:nvPr/>
        </p:nvSpPr>
        <p:spPr>
          <a:xfrm>
            <a:off x="3600647" y="3953134"/>
            <a:ext cx="340975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Significant: P-value &lt; 0.05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9CD4D-B77A-44FF-9392-6F65D096C58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10400" y="3059784"/>
            <a:ext cx="1447800" cy="189321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2F491E-E0BD-4F46-A982-39392E129A5F}"/>
              </a:ext>
            </a:extLst>
          </p:cNvPr>
          <p:cNvSpPr txBox="1"/>
          <p:nvPr/>
        </p:nvSpPr>
        <p:spPr>
          <a:xfrm>
            <a:off x="4201102" y="5044374"/>
            <a:ext cx="39711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 Significant: P-value &gt; 0.05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4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C +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−3.73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79.3 Represent?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blipFill>
                <a:blip r:embed="rId4"/>
                <a:stretch>
                  <a:fillRect l="-1486" t="-690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DD61A-FDCE-41F9-BE45-74CC518A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29" y="1094694"/>
            <a:ext cx="5527671" cy="22921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072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Predicted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023D-DDD6-41E8-A6A1-BC0A5A3D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33" y="1158895"/>
            <a:ext cx="2825734" cy="270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E45AE-E088-4B29-B318-516B826B3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53" y="4114800"/>
            <a:ext cx="5402972" cy="230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49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AB94-E7E7-4C99-9AA3-970E52DD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38130"/>
            <a:ext cx="5471327" cy="38148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C20F946E-119A-40DC-94BB-6A31CFD5BB34}"/>
              </a:ext>
            </a:extLst>
          </p:cNvPr>
          <p:cNvSpPr/>
          <p:nvPr/>
        </p:nvSpPr>
        <p:spPr>
          <a:xfrm flipH="1">
            <a:off x="3886200" y="5181600"/>
            <a:ext cx="1371600" cy="914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14729-E1B8-4518-84A4-3D5F62AE786B}"/>
              </a:ext>
            </a:extLst>
          </p:cNvPr>
          <p:cNvSpPr txBox="1"/>
          <p:nvPr/>
        </p:nvSpPr>
        <p:spPr>
          <a:xfrm>
            <a:off x="5334000" y="5741393"/>
            <a:ext cx="2590800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Notice the Overlap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65424-7F40-427F-9BE2-C9EDB8C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43" y="1083641"/>
            <a:ext cx="5512457" cy="23461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36ED8-68BE-4DED-ADAA-699A68D5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43" y="3548591"/>
            <a:ext cx="2314575" cy="21240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5F8B6-488C-4F27-838E-3A63E21B5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4648200"/>
            <a:ext cx="2800350" cy="20955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EA59F52C-B83C-40DA-9ADC-08A60FDC15B7}"/>
              </a:ext>
            </a:extLst>
          </p:cNvPr>
          <p:cNvSpPr/>
          <p:nvPr/>
        </p:nvSpPr>
        <p:spPr>
          <a:xfrm rot="5400000">
            <a:off x="6621533" y="3430009"/>
            <a:ext cx="474954" cy="1826781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Full Model: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65.32+27.73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+24.29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−56.03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&amp;&amp;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Each Parameter Estimate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65.32?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27.73?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24.29?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-56.03?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blipFill>
                <a:blip r:embed="rId4"/>
                <a:stretch>
                  <a:fillRect l="-1486" t="-7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88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Different?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2867F-5D66-4CCD-8F29-86731F5E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60" y="1874074"/>
            <a:ext cx="5449527" cy="3857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682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Variance (ANOVA)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t-test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Difference in Means Between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Experimental Designs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6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 Built-in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Sepal.Width</a:t>
            </a:r>
            <a:r>
              <a:rPr lang="en-US" dirty="0">
                <a:solidFill>
                  <a:srgbClr val="404040"/>
                </a:solidFill>
              </a:rPr>
              <a:t> (W)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Sepal.Length</a:t>
            </a:r>
            <a:r>
              <a:rPr lang="en-US" dirty="0">
                <a:solidFill>
                  <a:srgbClr val="404040"/>
                </a:solidFill>
              </a:rPr>
              <a:t> (L)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Species (S)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150 Observations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C6BCD-3363-411E-8AD9-C8BD34299EAB}"/>
              </a:ext>
            </a:extLst>
          </p:cNvPr>
          <p:cNvSpPr txBox="1"/>
          <p:nvPr/>
        </p:nvSpPr>
        <p:spPr>
          <a:xfrm>
            <a:off x="7696200" y="980459"/>
            <a:ext cx="9144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iris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12438-6A1F-4EAC-8068-0EC15D9C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626" y="2971800"/>
            <a:ext cx="4209858" cy="38048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7893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 of Relationship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BCBC0-1B53-4D98-B980-61318D0B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18" y="3296367"/>
            <a:ext cx="5044287" cy="34589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50BC0-046F-4E73-8096-DAFAB5DD0A46}"/>
              </a:ext>
            </a:extLst>
          </p:cNvPr>
          <p:cNvSpPr txBox="1"/>
          <p:nvPr/>
        </p:nvSpPr>
        <p:spPr>
          <a:xfrm>
            <a:off x="3734809" y="1058966"/>
            <a:ext cx="527742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Explain the Variation in Sepal Width Using Information Regarding the Sepal Length and the Species (</a:t>
            </a:r>
            <a:r>
              <a:rPr lang="en-US" i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setosa,versicolor,virginica</a:t>
            </a:r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Fiercely Read Chapter 18 (R4DS)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Previously: Numeric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Focus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Predictor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Different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Principled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Arbitrary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Using Multiple Datasets and Visualizations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C096-7708-442B-AD1F-CF6AEC72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6" y="1117768"/>
            <a:ext cx="3763134" cy="56640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5584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Gathering Predictions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Named “model”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Allows Us To Quickly Create Graphics That Compare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8ACC9-00DA-4F10-8354-6353F629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86" y="1124813"/>
            <a:ext cx="5468939" cy="2118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758FFE-6FE5-4F34-8BAF-BEB4D7369BFB}"/>
              </a:ext>
            </a:extLst>
          </p:cNvPr>
          <p:cNvSpPr/>
          <p:nvPr/>
        </p:nvSpPr>
        <p:spPr>
          <a:xfrm>
            <a:off x="4724400" y="1935982"/>
            <a:ext cx="4572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76C5A-4EF0-433E-86A1-2D7F0C9CD9EB}"/>
              </a:ext>
            </a:extLst>
          </p:cNvPr>
          <p:cNvCxnSpPr>
            <a:cxnSpLocks/>
          </p:cNvCxnSpPr>
          <p:nvPr/>
        </p:nvCxnSpPr>
        <p:spPr>
          <a:xfrm>
            <a:off x="5004064" y="2234433"/>
            <a:ext cx="1091936" cy="12707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CABB02-8006-4568-B191-FBFCA2A7AE8A}"/>
              </a:ext>
            </a:extLst>
          </p:cNvPr>
          <p:cNvSpPr txBox="1"/>
          <p:nvPr/>
        </p:nvSpPr>
        <p:spPr>
          <a:xfrm>
            <a:off x="5315025" y="3572818"/>
            <a:ext cx="37338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150 Predictions for 3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0983-651E-4519-9F67-421F59CE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8066"/>
            <a:ext cx="5487486" cy="39311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3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Matrix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Estimated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5F688-9ECD-4342-A76D-AECC0303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05132"/>
            <a:ext cx="5486400" cy="18307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9A05F-A572-4EBA-87E3-F981A69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643869"/>
            <a:ext cx="5505450" cy="2114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C43963-0578-4343-AA6E-A37F341840EF}"/>
              </a:ext>
            </a:extLst>
          </p:cNvPr>
          <p:cNvSpPr/>
          <p:nvPr/>
        </p:nvSpPr>
        <p:spPr>
          <a:xfrm>
            <a:off x="5562600" y="52603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03CC-B749-4997-9EDF-68600A197ECF}"/>
              </a:ext>
            </a:extLst>
          </p:cNvPr>
          <p:cNvSpPr/>
          <p:nvPr/>
        </p:nvSpPr>
        <p:spPr>
          <a:xfrm>
            <a:off x="5562600" y="48031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71646-1DF8-481C-978B-B447D6C2CA2F}"/>
              </a:ext>
            </a:extLst>
          </p:cNvPr>
          <p:cNvCxnSpPr>
            <a:stCxn id="11" idx="1"/>
          </p:cNvCxnSpPr>
          <p:nvPr/>
        </p:nvCxnSpPr>
        <p:spPr>
          <a:xfrm flipH="1">
            <a:off x="4419600" y="5031723"/>
            <a:ext cx="1143000" cy="91187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4C710-B4E3-432F-A43A-31BD67D7FE01}"/>
              </a:ext>
            </a:extLst>
          </p:cNvPr>
          <p:cNvSpPr txBox="1"/>
          <p:nvPr/>
        </p:nvSpPr>
        <p:spPr>
          <a:xfrm>
            <a:off x="3581400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ADDF3-5F20-44E7-B9A1-2DC019E47E08}"/>
              </a:ext>
            </a:extLst>
          </p:cNvPr>
          <p:cNvSpPr txBox="1"/>
          <p:nvPr/>
        </p:nvSpPr>
        <p:spPr>
          <a:xfrm>
            <a:off x="7416127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4E585-46D3-437F-8AEB-2930BFA3D9BD}"/>
              </a:ext>
            </a:extLst>
          </p:cNvPr>
          <p:cNvCxnSpPr>
            <a:cxnSpLocks/>
          </p:cNvCxnSpPr>
          <p:nvPr/>
        </p:nvCxnSpPr>
        <p:spPr>
          <a:xfrm>
            <a:off x="6248400" y="5508110"/>
            <a:ext cx="1118147" cy="86108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840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Covariance (ANCOVA)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&amp; Numerical Explanatory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39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(E)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(F)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(C)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 Observations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Visualized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E3FE-F041-4635-B9FF-5CB0C7DD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16667"/>
            <a:ext cx="4826297" cy="3461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2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Visualized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Visualized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A48F-F0C6-441F-BEBC-88AED8E8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053548"/>
            <a:ext cx="3621286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55649-DF5C-4469-9FCA-62DC08CD9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4059787"/>
            <a:ext cx="3622838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12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0A2E-55FF-4130-BD46-5A7E35C134AF}"/>
              </a:ext>
            </a:extLst>
          </p:cNvPr>
          <p:cNvSpPr txBox="1"/>
          <p:nvPr/>
        </p:nvSpPr>
        <p:spPr>
          <a:xfrm>
            <a:off x="3657600" y="1420128"/>
            <a:ext cx="5334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a Person’s Culinary Enjoyment if We Serve Them a Particular Item (Hot Dog or Ice Cream) and Supply Them with a Particular Condiment (Mustard or Chocolate Sauce)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6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27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Questions: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77.5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-0.283 Represent?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272854"/>
              </a:xfrm>
              <a:prstGeom prst="rect">
                <a:avLst/>
              </a:prstGeom>
              <a:blipFill>
                <a:blip r:embed="rId4"/>
                <a:stretch>
                  <a:fillRect l="-1486" t="-809" r="-914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50BC14-5D2E-4FCB-807A-558A640D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41" y="1163403"/>
            <a:ext cx="5475740" cy="19383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890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R Doing?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97DF-35F8-4CF9-8804-63368A08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6" y="1143000"/>
            <a:ext cx="5405696" cy="4724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202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1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a Hot Dog,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Ice Cream,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217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P-value = 0.934 for the Parameter Estimated by 0.283 (Not Significantly Different       from 0)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16418"/>
              </a:xfrm>
              <a:prstGeom prst="rect">
                <a:avLst/>
              </a:prstGeom>
              <a:blipFill>
                <a:blip r:embed="rId4"/>
                <a:stretch>
                  <a:fillRect l="-1486" t="-698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21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B657-D2A2-4D12-8FEB-C52C0726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73" y="1261620"/>
            <a:ext cx="5538458" cy="41485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A41A5-E9BF-47E6-9C75-DF9CDD360FB4}"/>
              </a:ext>
            </a:extLst>
          </p:cNvPr>
          <p:cNvCxnSpPr>
            <a:cxnSpLocks/>
          </p:cNvCxnSpPr>
          <p:nvPr/>
        </p:nvCxnSpPr>
        <p:spPr>
          <a:xfrm>
            <a:off x="5486400" y="3310293"/>
            <a:ext cx="709422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66181-0C69-4F78-87EB-1D7C557FAA44}"/>
              </a:ext>
            </a:extLst>
          </p:cNvPr>
          <p:cNvCxnSpPr>
            <a:cxnSpLocks/>
          </p:cNvCxnSpPr>
          <p:nvPr/>
        </p:nvCxnSpPr>
        <p:spPr>
          <a:xfrm flipH="1">
            <a:off x="6934200" y="3310293"/>
            <a:ext cx="928878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59113-6B93-41CB-85AE-D011A06D0481}"/>
              </a:ext>
            </a:extLst>
          </p:cNvPr>
          <p:cNvSpPr txBox="1"/>
          <p:nvPr/>
        </p:nvSpPr>
        <p:spPr>
          <a:xfrm>
            <a:off x="4457700" y="5939135"/>
            <a:ext cx="4076700" cy="461665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Predicted Values Under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66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21102</TotalTime>
  <Words>426</Words>
  <Application>Microsoft Office PowerPoint</Application>
  <PresentationFormat>On-screen Show (4:3)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</vt:lpstr>
      <vt:lpstr>Introduction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674</cp:revision>
  <dcterms:created xsi:type="dcterms:W3CDTF">2018-08-19T01:44:24Z</dcterms:created>
  <dcterms:modified xsi:type="dcterms:W3CDTF">2018-11-11T17:42:38Z</dcterms:modified>
</cp:coreProperties>
</file>