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  <p:sldMasterId id="2147483676" r:id="rId2"/>
  </p:sldMasterIdLst>
  <p:notesMasterIdLst>
    <p:notesMasterId r:id="rId39"/>
  </p:notesMasterIdLst>
  <p:handoutMasterIdLst>
    <p:handoutMasterId r:id="rId40"/>
  </p:handoutMasterIdLst>
  <p:sldIdLst>
    <p:sldId id="320" r:id="rId3"/>
    <p:sldId id="400" r:id="rId4"/>
    <p:sldId id="399" r:id="rId5"/>
    <p:sldId id="401" r:id="rId6"/>
    <p:sldId id="402" r:id="rId7"/>
    <p:sldId id="404" r:id="rId8"/>
    <p:sldId id="405" r:id="rId9"/>
    <p:sldId id="403" r:id="rId10"/>
    <p:sldId id="406" r:id="rId11"/>
    <p:sldId id="408" r:id="rId12"/>
    <p:sldId id="409" r:id="rId13"/>
    <p:sldId id="410" r:id="rId14"/>
    <p:sldId id="416" r:id="rId15"/>
    <p:sldId id="411" r:id="rId16"/>
    <p:sldId id="415" r:id="rId17"/>
    <p:sldId id="417" r:id="rId18"/>
    <p:sldId id="418" r:id="rId19"/>
    <p:sldId id="419" r:id="rId20"/>
    <p:sldId id="412" r:id="rId21"/>
    <p:sldId id="420" r:id="rId22"/>
    <p:sldId id="421" r:id="rId23"/>
    <p:sldId id="422" r:id="rId24"/>
    <p:sldId id="423" r:id="rId25"/>
    <p:sldId id="424" r:id="rId26"/>
    <p:sldId id="425" r:id="rId27"/>
    <p:sldId id="426" r:id="rId28"/>
    <p:sldId id="427" r:id="rId29"/>
    <p:sldId id="428" r:id="rId30"/>
    <p:sldId id="429" r:id="rId31"/>
    <p:sldId id="413" r:id="rId32"/>
    <p:sldId id="432" r:id="rId33"/>
    <p:sldId id="430" r:id="rId34"/>
    <p:sldId id="431" r:id="rId35"/>
    <p:sldId id="414" r:id="rId36"/>
    <p:sldId id="433" r:id="rId37"/>
    <p:sldId id="329" r:id="rId38"/>
  </p:sldIdLst>
  <p:sldSz cx="9144000" cy="6858000" type="screen4x3"/>
  <p:notesSz cx="6858000" cy="9144000"/>
  <p:custDataLst>
    <p:tags r:id="rId41"/>
  </p:custDataLst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per Mario" initials="SM" lastIdx="1" clrIdx="0">
    <p:extLst>
      <p:ext uri="{19B8F6BF-5375-455C-9EA6-DF929625EA0E}">
        <p15:presenceInfo xmlns:p15="http://schemas.microsoft.com/office/powerpoint/2012/main" userId="00ac6b547670034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D5D5D5"/>
    <a:srgbClr val="0D16FF"/>
    <a:srgbClr val="3AD24F"/>
    <a:srgbClr val="13C33A"/>
    <a:srgbClr val="19FF4C"/>
    <a:srgbClr val="38FF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553" autoAdjust="0"/>
    <p:restoredTop sz="86050" autoAdjust="0"/>
  </p:normalViewPr>
  <p:slideViewPr>
    <p:cSldViewPr snapToObjects="1" showGuides="1">
      <p:cViewPr varScale="1">
        <p:scale>
          <a:sx n="100" d="100"/>
          <a:sy n="100" d="100"/>
        </p:scale>
        <p:origin x="122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 showGuides="1">
      <p:cViewPr varScale="1">
        <p:scale>
          <a:sx n="92" d="100"/>
          <a:sy n="92" d="100"/>
        </p:scale>
        <p:origin x="-2816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commentAuthors" Target="commentAuthor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handoutMaster" Target="handoutMasters/handoutMaster1.xml"/><Relationship Id="rId45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dirty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fld id="{4DC0810E-0BCD-E64E-A6C5-A30C40CB909A}" type="datetime1">
              <a:rPr lang="en-US" smtClean="0"/>
              <a:pPr>
                <a:defRPr/>
              </a:pPr>
              <a:t>10/21/2019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dirty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fld id="{6C513ED8-42D2-F348-B32E-1E08EBA3202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12474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7809FE7-6137-DD41-9F63-40D3C06ED648}" type="datetime1">
              <a:rPr lang="en-US" smtClean="0"/>
              <a:pPr>
                <a:defRPr/>
              </a:pPr>
              <a:t>10/21/2019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AE6B6CE-84D6-AA47-BFFB-BF474964ABC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5481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ＭＳ Ｐゴシック" pitchFamily="-109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13CC5-C68A-D74B-A47D-B9037181BEC9}" type="datetime1">
              <a:rPr lang="en-US" smtClean="0"/>
              <a:pPr>
                <a:defRPr/>
              </a:pPr>
              <a:t>10/21/2019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28F3E4-3DB0-5047-AB48-1D5F1631E4A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180481-5049-3348-8BDE-6ED73D1FFD05}" type="datetime1">
              <a:rPr lang="en-US" smtClean="0"/>
              <a:pPr>
                <a:defRPr/>
              </a:pPr>
              <a:t>10/21/2019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6C3CAE-C8EC-A34C-8BA7-45B57A12C45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0CAD31-5B17-5C45-A5AD-4FD14EF5A831}" type="datetime1">
              <a:rPr lang="en-US" smtClean="0"/>
              <a:pPr>
                <a:defRPr/>
              </a:pPr>
              <a:t>10/21/2019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67433E-4536-374D-BC3B-87E876FD31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A3718B-777D-3D49-8591-E15752B30C9B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10/21/2019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4CA1D4-DED4-C24E-9239-0981CC259A37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1F0E25-14E9-3041-AABD-4AD753BE9819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10/21/2019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38FFF4-9554-9D4C-8544-C56B1E15F8B2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BD78A4-1BF3-644A-BCC9-870456753CB0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10/21/2019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CF8573-3A94-C640-82E3-0A68A10CBA5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1A90D8-37E1-7D4F-A913-5D684E3B2203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10/21/2019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FC1F8E-7437-2D45-AB94-BC4774DE8AF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88A71A-9C18-204E-89B3-A2A7BEF27092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10/21/2019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2A8E0A-5268-7945-96F0-10C72FB475C9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E34264-80C5-2347-94EB-D08868091D86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10/21/2019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5C124C-9E6E-A840-A398-0EBF678BE6E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35D21C-76EC-3143-A0E3-D217595E64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10/21/2019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6462B1-5E98-5B41-AF3E-183D007741A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094C69-3431-3744-B9F0-0C18A34C4930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10/21/2019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9BAECD-5DE2-814C-96EC-6CBF8A704F1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73E592-D73B-7343-8A1E-FE6AD8BEBEE8}" type="datetime1">
              <a:rPr lang="en-US" smtClean="0"/>
              <a:pPr>
                <a:defRPr/>
              </a:pPr>
              <a:t>10/21/2019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4AB429-E672-2348-96E1-F99DED5A2DD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833788-D06F-A240-B2CE-598172C68CF4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10/21/2019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5AE33F-BFCA-0D4F-9457-B619F7E8E59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0E7D3-3157-F44B-B819-FC74C0E64B29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10/21/2019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D0ECE4-9006-1A48-9695-EE9577348BA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0ADC43-0A38-3B40-BED0-7931431BE312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10/21/2019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8800A6-94C8-E842-9F03-F7B8ED0EE54A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45681E2-C982-6049-A6B0-EBCB7C8A41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10/21/2019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6F3244-B020-D740-BDC0-1920EF2D9A8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58C52B-75DB-C845-98D6-1D91F0432241}" type="datetime1">
              <a:rPr lang="en-US" smtClean="0"/>
              <a:pPr>
                <a:defRPr/>
              </a:pPr>
              <a:t>10/21/2019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890C78-774D-A448-9CD6-E87CE01FB94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265769-1047-F043-A732-F76CF8702E52}" type="datetime1">
              <a:rPr lang="en-US" smtClean="0"/>
              <a:pPr>
                <a:defRPr/>
              </a:pPr>
              <a:t>10/21/2019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945253-104A-8C42-841C-FEBF47550EC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61D10B-9681-184A-B930-F7E726872DAB}" type="datetime1">
              <a:rPr lang="en-US" smtClean="0"/>
              <a:pPr>
                <a:defRPr/>
              </a:pPr>
              <a:t>10/21/2019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02C4B7-EC72-474E-B2D2-30F256FED91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361159-0D6B-5A45-8904-F5BB575CC3A6}" type="datetime1">
              <a:rPr lang="en-US" smtClean="0"/>
              <a:pPr>
                <a:defRPr/>
              </a:pPr>
              <a:t>10/21/2019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0DE3E5-C929-4D45-84A9-22CC1D7D96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FED8E9-45AB-6C47-BE07-8DD95E4C162D}" type="datetime1">
              <a:rPr lang="en-US" smtClean="0"/>
              <a:pPr>
                <a:defRPr/>
              </a:pPr>
              <a:t>10/21/2019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16BF1F-8134-114A-AE10-A0DFD47C609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E0C417-6796-A846-AC3F-1F2D307BA97F}" type="datetime1">
              <a:rPr lang="en-US" smtClean="0"/>
              <a:pPr>
                <a:defRPr/>
              </a:pPr>
              <a:t>10/21/2019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2F53C2-729B-8A45-A995-71DD2B62992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904199-E0BB-4842-9AE2-F11D6338C987}" type="datetime1">
              <a:rPr lang="en-US" smtClean="0"/>
              <a:pPr>
                <a:defRPr/>
              </a:pPr>
              <a:t>10/21/2019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612F95-C4ED-2040-B605-125F58CAFDB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1843ABE-1594-B94D-B6C2-914F442E898B}" type="datetime1">
              <a:rPr lang="en-US" smtClean="0"/>
              <a:pPr>
                <a:defRPr/>
              </a:pPr>
              <a:t>10/21/2019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3A16E443-7C6A-2743-BE4A-D83FE49486E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hf sldNum="0"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09" charset="-128"/>
          <a:cs typeface="ＭＳ Ｐゴシック" pitchFamily="-109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pitchFamily="-109" charset="-128"/>
          <a:cs typeface="ＭＳ Ｐゴシック" pitchFamily="-109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45681E2-C982-6049-A6B0-EBCB7C8A41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10/21/2019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-108" charset="0"/>
              </a:defRPr>
            </a:lvl1pPr>
          </a:lstStyle>
          <a:p>
            <a:r>
              <a:rPr lang="en-US" dirty="0">
                <a:ea typeface="ＭＳ Ｐゴシック" pitchFamily="-108" charset="-128"/>
              </a:rPr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C6F3244-B020-D740-BDC0-1920EF2D9A8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09" charset="-128"/>
          <a:cs typeface="ＭＳ Ｐゴシック" pitchFamily="-109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•"/>
        <a:defRPr sz="3200" kern="1200">
          <a:solidFill>
            <a:schemeClr val="tx1"/>
          </a:solidFill>
          <a:latin typeface="+mn-lt"/>
          <a:ea typeface="ＭＳ Ｐゴシック" pitchFamily="-109" charset="-128"/>
          <a:cs typeface="ＭＳ Ｐゴシック" pitchFamily="-109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–"/>
        <a:defRPr sz="28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•"/>
        <a:defRPr sz="24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–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»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Relationship Id="rId4" Type="http://schemas.openxmlformats.org/officeDocument/2006/relationships/image" Target="../media/image3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8.xml"/><Relationship Id="rId4" Type="http://schemas.openxmlformats.org/officeDocument/2006/relationships/image" Target="../media/image4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9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0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1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2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3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4.xml"/><Relationship Id="rId4" Type="http://schemas.openxmlformats.org/officeDocument/2006/relationships/image" Target="../media/image5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5.xml"/><Relationship Id="rId4" Type="http://schemas.openxmlformats.org/officeDocument/2006/relationships/image" Target="../media/image5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6.xml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0" y="2514600"/>
            <a:ext cx="5334000" cy="1625073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6000" i="1" dirty="0">
                <a:ea typeface="+mj-ea"/>
                <a:cs typeface="+mj-cs"/>
              </a:rPr>
              <a:t>Modeling I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629586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A72BE4-3B90-4DF9-9AF7-43E0A7B66E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360" r="17759"/>
          <a:stretch/>
        </p:blipFill>
        <p:spPr>
          <a:xfrm>
            <a:off x="20" y="10"/>
            <a:ext cx="4518095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custDataLst>
      <p:tags r:id="rId1"/>
    </p:custData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Motivation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5EFB09F-0A4A-448C-80EE-B18DECD608FB}"/>
              </a:ext>
            </a:extLst>
          </p:cNvPr>
          <p:cNvSpPr txBox="1"/>
          <p:nvPr/>
        </p:nvSpPr>
        <p:spPr>
          <a:xfrm>
            <a:off x="3810000" y="643972"/>
            <a:ext cx="533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Modeling Real Experimental Data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Question: What Factors Improve Vertical Jump?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Hypothesis 1: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Hypothesis 2: </a:t>
            </a:r>
          </a:p>
        </p:txBody>
      </p:sp>
      <p:pic>
        <p:nvPicPr>
          <p:cNvPr id="1026" name="Picture 2" descr="Image result for super mario  with and without shroom">
            <a:extLst>
              <a:ext uri="{FF2B5EF4-FFF2-40B4-BE49-F238E27FC236}">
                <a16:creationId xmlns:a16="http://schemas.microsoft.com/office/drawing/2014/main" id="{F4A03952-B63B-4827-95F4-8BC9A8D9BD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2483213"/>
            <a:ext cx="1619250" cy="1619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dumbbell vector graphic">
            <a:extLst>
              <a:ext uri="{FF2B5EF4-FFF2-40B4-BE49-F238E27FC236}">
                <a16:creationId xmlns:a16="http://schemas.microsoft.com/office/drawing/2014/main" id="{DB310A20-9A01-4E00-8609-7588177C51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4779780"/>
            <a:ext cx="2154804" cy="1506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2436294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Motivation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5EFB09F-0A4A-448C-80EE-B18DECD608FB}"/>
                  </a:ext>
                </a:extLst>
              </p:cNvPr>
              <p:cNvSpPr txBox="1"/>
              <p:nvPr/>
            </p:nvSpPr>
            <p:spPr>
              <a:xfrm>
                <a:off x="3810000" y="643972"/>
                <a:ext cx="5334000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Modeling Real Experimental Data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Data From 10,000 Individuals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404040"/>
                    </a:solidFill>
                  </a:rPr>
                  <a:t>= Shrooms (#/Week)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404040"/>
                    </a:solidFill>
                  </a:rPr>
                  <a:t>= Exercise (Hrs./Week)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  <a:defRPr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>
                    <a:solidFill>
                      <a:srgbClr val="404040"/>
                    </a:solidFill>
                  </a:rPr>
                  <a:t>= Vertical Jump (in.)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Preview of Data: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5EFB09F-0A4A-448C-80EE-B18DECD608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0" y="643972"/>
                <a:ext cx="5334000" cy="2677656"/>
              </a:xfrm>
              <a:prstGeom prst="rect">
                <a:avLst/>
              </a:prstGeom>
              <a:blipFill>
                <a:blip r:embed="rId4"/>
                <a:stretch>
                  <a:fillRect l="-1486" t="-1595" b="-4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01FE04FE-A26B-44B8-912D-85DE0362A1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06127" y="3429000"/>
            <a:ext cx="5403272" cy="2926772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19390943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Motivation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5EFB09F-0A4A-448C-80EE-B18DECD608FB}"/>
              </a:ext>
            </a:extLst>
          </p:cNvPr>
          <p:cNvSpPr txBox="1"/>
          <p:nvPr/>
        </p:nvSpPr>
        <p:spPr>
          <a:xfrm>
            <a:off x="3810000" y="643972"/>
            <a:ext cx="533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Modeling Real Experimental Data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Randomly Split Data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247C2EF-9830-4BB9-96DB-679A925DC7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6200" y="1844300"/>
            <a:ext cx="4910333" cy="4918449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40079903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Empty Model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(</a:t>
            </a:r>
            <a:r>
              <a:rPr lang="en-US" sz="2400" dirty="0">
                <a:solidFill>
                  <a:schemeClr val="bg1"/>
                </a:solidFill>
              </a:rPr>
              <a:t>MODEL 0)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5EFB09F-0A4A-448C-80EE-B18DECD608FB}"/>
              </a:ext>
            </a:extLst>
          </p:cNvPr>
          <p:cNvSpPr txBox="1"/>
          <p:nvPr/>
        </p:nvSpPr>
        <p:spPr>
          <a:xfrm>
            <a:off x="3810000" y="643972"/>
            <a:ext cx="533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A8A6964-8261-4B79-9D84-54380BD01DF5}"/>
                  </a:ext>
                </a:extLst>
              </p:cNvPr>
              <p:cNvSpPr txBox="1"/>
              <p:nvPr/>
            </p:nvSpPr>
            <p:spPr>
              <a:xfrm>
                <a:off x="3810000" y="643972"/>
                <a:ext cx="5334000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MODEL 0</a:t>
                </a:r>
              </a:p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l-GR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ε</m:t>
                      </m:r>
                    </m:oMath>
                  </m:oMathPara>
                </a14:m>
                <a:endParaRPr lang="en-US" dirty="0">
                  <a:solidFill>
                    <a:srgbClr val="404040"/>
                  </a:solidFill>
                  <a:ea typeface="Cambria Math" panose="02040503050406030204" pitchFamily="18" charset="0"/>
                </a:endParaRPr>
              </a:p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404040"/>
                  </a:solidFill>
                  <a:ea typeface="Cambria Math" panose="02040503050406030204" pitchFamily="18" charset="0"/>
                </a:endParaRPr>
              </a:p>
              <a:p>
                <a:pPr>
                  <a:defRPr/>
                </a:pPr>
                <a:endParaRPr lang="en-US" dirty="0">
                  <a:solidFill>
                    <a:srgbClr val="404040"/>
                  </a:solidFill>
                  <a:ea typeface="Cambria Math" panose="020405030504060302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  <a:ea typeface="Cambria Math" panose="02040503050406030204" pitchFamily="18" charset="0"/>
                  </a:rPr>
                  <a:t>Summary of Vertical Jump</a:t>
                </a:r>
                <a:endParaRPr lang="en-US" dirty="0">
                  <a:solidFill>
                    <a:srgbClr val="40404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A8A6964-8261-4B79-9D84-54380BD01D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0" y="643972"/>
                <a:ext cx="5334000" cy="1938992"/>
              </a:xfrm>
              <a:prstGeom prst="rect">
                <a:avLst/>
              </a:prstGeom>
              <a:blipFill>
                <a:blip r:embed="rId4"/>
                <a:stretch>
                  <a:fillRect l="-1486" t="-2201" b="-6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08691011-FC15-4143-9B45-BBCDF2218D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50925" y="2582964"/>
            <a:ext cx="2743200" cy="1018478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A0AE6C9-5DC8-49F3-AAA6-E8BBA13B1BB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50825" y="3733799"/>
            <a:ext cx="4290821" cy="3043031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35620203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Empty Model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(</a:t>
            </a:r>
            <a:r>
              <a:rPr lang="en-US" sz="2400" dirty="0">
                <a:solidFill>
                  <a:schemeClr val="bg1"/>
                </a:solidFill>
              </a:rPr>
              <a:t>MODEL 0)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5EFB09F-0A4A-448C-80EE-B18DECD608FB}"/>
              </a:ext>
            </a:extLst>
          </p:cNvPr>
          <p:cNvSpPr txBox="1"/>
          <p:nvPr/>
        </p:nvSpPr>
        <p:spPr>
          <a:xfrm>
            <a:off x="3810000" y="643972"/>
            <a:ext cx="5334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Function to Get Fitted Values: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Functions to Evaluate Model: </a:t>
            </a:r>
            <a:endParaRPr lang="en-US" i="1" dirty="0">
              <a:solidFill>
                <a:srgbClr val="404040"/>
              </a:solidFill>
              <a:latin typeface="Cambria Math" panose="020405030504060302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E379C41-9AC5-4C39-BE86-B5B952BF40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7200" y="1140962"/>
            <a:ext cx="4227838" cy="971721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FE9377D-882E-4503-972E-286AC86075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681" y="2952296"/>
            <a:ext cx="4714875" cy="291465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38515050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Empty Model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(</a:t>
            </a:r>
            <a:r>
              <a:rPr lang="en-US" sz="2400" dirty="0">
                <a:solidFill>
                  <a:schemeClr val="bg1"/>
                </a:solidFill>
              </a:rPr>
              <a:t>MODEL 0)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5EFB09F-0A4A-448C-80EE-B18DECD608FB}"/>
              </a:ext>
            </a:extLst>
          </p:cNvPr>
          <p:cNvSpPr txBox="1"/>
          <p:nvPr/>
        </p:nvSpPr>
        <p:spPr>
          <a:xfrm>
            <a:off x="3810000" y="643972"/>
            <a:ext cx="533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A8A6964-8261-4B79-9D84-54380BD01DF5}"/>
                  </a:ext>
                </a:extLst>
              </p:cNvPr>
              <p:cNvSpPr txBox="1"/>
              <p:nvPr/>
            </p:nvSpPr>
            <p:spPr>
              <a:xfrm>
                <a:off x="3810000" y="643972"/>
                <a:ext cx="5334000" cy="3436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Optimization</a:t>
                </a:r>
              </a:p>
              <a:p>
                <a:pPr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Specify Possible Values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>
                  <a:solidFill>
                    <a:srgbClr val="404040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lvl="1"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All Possible Models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A8A6964-8261-4B79-9D84-54380BD01D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0" y="643972"/>
                <a:ext cx="5334000" cy="3436325"/>
              </a:xfrm>
              <a:prstGeom prst="rect">
                <a:avLst/>
              </a:prstGeom>
              <a:blipFill>
                <a:blip r:embed="rId4"/>
                <a:stretch>
                  <a:fillRect l="-1486" t="-12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3A0322F8-DC91-44AE-965D-D35FB34FEB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72239" y="1886318"/>
            <a:ext cx="4133850" cy="106680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35DD80D-6915-421E-9EE3-ADB8F4D0A19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25018" y="3728018"/>
            <a:ext cx="5410200" cy="3061034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28878960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Empty Model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(</a:t>
            </a:r>
            <a:r>
              <a:rPr lang="en-US" sz="2400" dirty="0">
                <a:solidFill>
                  <a:schemeClr val="bg1"/>
                </a:solidFill>
              </a:rPr>
              <a:t>MODEL 0)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5EFB09F-0A4A-448C-80EE-B18DECD608FB}"/>
              </a:ext>
            </a:extLst>
          </p:cNvPr>
          <p:cNvSpPr txBox="1"/>
          <p:nvPr/>
        </p:nvSpPr>
        <p:spPr>
          <a:xfrm>
            <a:off x="3810000" y="643972"/>
            <a:ext cx="533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A8A6964-8261-4B79-9D84-54380BD01DF5}"/>
                  </a:ext>
                </a:extLst>
              </p:cNvPr>
              <p:cNvSpPr txBox="1"/>
              <p:nvPr/>
            </p:nvSpPr>
            <p:spPr>
              <a:xfrm>
                <a:off x="3810000" y="643972"/>
                <a:ext cx="5334000" cy="45443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Optimization</a:t>
                </a:r>
              </a:p>
              <a:p>
                <a:pPr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We Desire to Find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404040"/>
                    </a:solidFill>
                  </a:rPr>
                  <a:t> that Minimizes MSE and MAE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map(): purr Package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1257300" lvl="2" indent="-342900">
                  <a:buFont typeface="Arial" panose="020B0604020202020204" pitchFamily="34" charset="0"/>
                  <a:buChar char="•"/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1257300" lvl="2" indent="-342900">
                  <a:buFont typeface="Arial" panose="020B0604020202020204" pitchFamily="34" charset="0"/>
                  <a:buChar char="•"/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1257300" lvl="2" indent="-342900">
                  <a:buFont typeface="Arial" panose="020B0604020202020204" pitchFamily="34" charset="0"/>
                  <a:buChar char="•"/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lvl="2"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lvl="2"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A8A6964-8261-4B79-9D84-54380BD01D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0" y="643972"/>
                <a:ext cx="5334000" cy="4544321"/>
              </a:xfrm>
              <a:prstGeom prst="rect">
                <a:avLst/>
              </a:prstGeom>
              <a:blipFill>
                <a:blip r:embed="rId4"/>
                <a:stretch>
                  <a:fillRect l="-1486" t="-9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7E5F3424-4E88-41CF-9DA0-94EC560843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81400" y="2966127"/>
            <a:ext cx="5486400" cy="3274142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C5F819C6-44A8-4AC8-9DD2-91D504DE08D6}"/>
              </a:ext>
            </a:extLst>
          </p:cNvPr>
          <p:cNvSpPr/>
          <p:nvPr/>
        </p:nvSpPr>
        <p:spPr>
          <a:xfrm>
            <a:off x="4150825" y="5620005"/>
            <a:ext cx="3392975" cy="2286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321197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Empty Model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(</a:t>
            </a:r>
            <a:r>
              <a:rPr lang="en-US" sz="2400" dirty="0">
                <a:solidFill>
                  <a:schemeClr val="bg1"/>
                </a:solidFill>
              </a:rPr>
              <a:t>MODEL 0)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5EFB09F-0A4A-448C-80EE-B18DECD608FB}"/>
              </a:ext>
            </a:extLst>
          </p:cNvPr>
          <p:cNvSpPr txBox="1"/>
          <p:nvPr/>
        </p:nvSpPr>
        <p:spPr>
          <a:xfrm>
            <a:off x="3810000" y="643972"/>
            <a:ext cx="533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8A6964-8261-4B79-9D84-54380BD01DF5}"/>
              </a:ext>
            </a:extLst>
          </p:cNvPr>
          <p:cNvSpPr txBox="1"/>
          <p:nvPr/>
        </p:nvSpPr>
        <p:spPr>
          <a:xfrm>
            <a:off x="3810000" y="643972"/>
            <a:ext cx="533400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Optimization</a:t>
            </a:r>
          </a:p>
          <a:p>
            <a:pPr lvl="1"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 err="1">
                <a:solidFill>
                  <a:srgbClr val="404040"/>
                </a:solidFill>
              </a:rPr>
              <a:t>optim</a:t>
            </a:r>
            <a:r>
              <a:rPr lang="en-US" dirty="0">
                <a:solidFill>
                  <a:srgbClr val="404040"/>
                </a:solidFill>
              </a:rPr>
              <a:t>(): Base R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lvl="1"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 err="1">
                <a:solidFill>
                  <a:srgbClr val="404040"/>
                </a:solidFill>
              </a:rPr>
              <a:t>lm</a:t>
            </a:r>
            <a:r>
              <a:rPr lang="en-US" dirty="0">
                <a:solidFill>
                  <a:srgbClr val="404040"/>
                </a:solidFill>
              </a:rPr>
              <a:t>(): Base R (Linear Reg)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lvl="2">
              <a:defRPr/>
            </a:pPr>
            <a:endParaRPr lang="en-US" dirty="0">
              <a:solidFill>
                <a:srgbClr val="404040"/>
              </a:solidFill>
            </a:endParaRPr>
          </a:p>
          <a:p>
            <a:pPr lvl="2">
              <a:defRPr/>
            </a:pPr>
            <a:endParaRPr lang="en-US" dirty="0">
              <a:solidFill>
                <a:srgbClr val="40404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2D92EF1-A68D-405B-85D3-04E8B98B66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8600" y="1905001"/>
            <a:ext cx="4491501" cy="270153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69F65D08-40B3-4100-BD91-61C1905AA9A4}"/>
              </a:ext>
            </a:extLst>
          </p:cNvPr>
          <p:cNvSpPr/>
          <p:nvPr/>
        </p:nvSpPr>
        <p:spPr>
          <a:xfrm>
            <a:off x="5791200" y="2005341"/>
            <a:ext cx="316407" cy="267756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26F6BF0-927A-43D7-95B6-47448E5341FF}"/>
              </a:ext>
            </a:extLst>
          </p:cNvPr>
          <p:cNvSpPr/>
          <p:nvPr/>
        </p:nvSpPr>
        <p:spPr>
          <a:xfrm>
            <a:off x="5803816" y="3429000"/>
            <a:ext cx="316407" cy="267756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E6D0AFA-6CFF-4B67-9D9B-2C85C5C91724}"/>
              </a:ext>
            </a:extLst>
          </p:cNvPr>
          <p:cNvCxnSpPr>
            <a:stCxn id="4" idx="5"/>
          </p:cNvCxnSpPr>
          <p:nvPr/>
        </p:nvCxnSpPr>
        <p:spPr>
          <a:xfrm>
            <a:off x="6061270" y="2233885"/>
            <a:ext cx="415730" cy="433115"/>
          </a:xfrm>
          <a:prstGeom prst="straightConnector1">
            <a:avLst/>
          </a:prstGeom>
          <a:ln>
            <a:solidFill>
              <a:srgbClr val="40404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6126971-7898-4BF8-A3FD-9C56B732FCA6}"/>
              </a:ext>
            </a:extLst>
          </p:cNvPr>
          <p:cNvCxnSpPr>
            <a:stCxn id="12" idx="7"/>
          </p:cNvCxnSpPr>
          <p:nvPr/>
        </p:nvCxnSpPr>
        <p:spPr>
          <a:xfrm flipV="1">
            <a:off x="6073886" y="2950137"/>
            <a:ext cx="403114" cy="518075"/>
          </a:xfrm>
          <a:prstGeom prst="straightConnector1">
            <a:avLst/>
          </a:prstGeom>
          <a:ln>
            <a:solidFill>
              <a:srgbClr val="40404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BC9BBA4-62A6-4593-9669-7A695FA9D3E4}"/>
              </a:ext>
            </a:extLst>
          </p:cNvPr>
          <p:cNvSpPr txBox="1"/>
          <p:nvPr/>
        </p:nvSpPr>
        <p:spPr>
          <a:xfrm>
            <a:off x="6073886" y="2592287"/>
            <a:ext cx="2079514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404040"/>
                </a:solidFill>
              </a:rPr>
              <a:t>Starting Values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E6FD679-7925-42CF-A1A3-6F0F00D580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21319" y="5204332"/>
            <a:ext cx="3151014" cy="1501268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28543076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Empty Model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(</a:t>
            </a:r>
            <a:r>
              <a:rPr lang="en-US" sz="2400" dirty="0">
                <a:solidFill>
                  <a:schemeClr val="bg1"/>
                </a:solidFill>
              </a:rPr>
              <a:t>MODEL 0)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5EFB09F-0A4A-448C-80EE-B18DECD608FB}"/>
              </a:ext>
            </a:extLst>
          </p:cNvPr>
          <p:cNvSpPr txBox="1"/>
          <p:nvPr/>
        </p:nvSpPr>
        <p:spPr>
          <a:xfrm>
            <a:off x="3810000" y="643972"/>
            <a:ext cx="533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A8A6964-8261-4B79-9D84-54380BD01DF5}"/>
                  </a:ext>
                </a:extLst>
              </p:cNvPr>
              <p:cNvSpPr txBox="1"/>
              <p:nvPr/>
            </p:nvSpPr>
            <p:spPr>
              <a:xfrm>
                <a:off x="3810000" y="643972"/>
                <a:ext cx="5334000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Final MODEL 0</a:t>
                </a:r>
              </a:p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=34.53+</m:t>
                      </m:r>
                      <m:r>
                        <m:rPr>
                          <m:sty m:val="p"/>
                        </m:rPr>
                        <a:rPr lang="el-GR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ε</m:t>
                      </m:r>
                    </m:oMath>
                  </m:oMathPara>
                </a14:m>
                <a:endParaRPr lang="en-US" dirty="0">
                  <a:solidFill>
                    <a:srgbClr val="404040"/>
                  </a:solidFill>
                  <a:ea typeface="Cambria Math" panose="02040503050406030204" pitchFamily="18" charset="0"/>
                </a:endParaRPr>
              </a:p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)=34.53</m:t>
                      </m:r>
                    </m:oMath>
                  </m:oMathPara>
                </a14:m>
                <a:endParaRPr lang="en-US" dirty="0">
                  <a:solidFill>
                    <a:srgbClr val="404040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Prediction on Test Data: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A8A6964-8261-4B79-9D84-54380BD01D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0" y="643972"/>
                <a:ext cx="5334000" cy="1938992"/>
              </a:xfrm>
              <a:prstGeom prst="rect">
                <a:avLst/>
              </a:prstGeom>
              <a:blipFill>
                <a:blip r:embed="rId4"/>
                <a:stretch>
                  <a:fillRect l="-1486" t="-2201" b="-6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8164CC0B-B235-4724-822A-6691D71587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15559" y="2627957"/>
            <a:ext cx="5410200" cy="3586071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42580320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Linear Regression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(</a:t>
            </a:r>
            <a:r>
              <a:rPr lang="en-US" sz="2400" dirty="0">
                <a:solidFill>
                  <a:schemeClr val="bg1"/>
                </a:solidFill>
              </a:rPr>
              <a:t>MODEL 1A &amp; 1B)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5EFB09F-0A4A-448C-80EE-B18DECD608FB}"/>
                  </a:ext>
                </a:extLst>
              </p:cNvPr>
              <p:cNvSpPr txBox="1"/>
              <p:nvPr/>
            </p:nvSpPr>
            <p:spPr>
              <a:xfrm>
                <a:off x="3810000" y="643972"/>
                <a:ext cx="5334000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MODEL 1A</a:t>
                </a:r>
              </a:p>
              <a:p>
                <a:pPr lvl="1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l-GR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ε</m:t>
                      </m:r>
                    </m:oMath>
                  </m:oMathPara>
                </a14:m>
                <a:endParaRPr lang="en-US" dirty="0">
                  <a:solidFill>
                    <a:srgbClr val="404040"/>
                  </a:solidFill>
                  <a:ea typeface="Cambria Math" panose="02040503050406030204" pitchFamily="18" charset="0"/>
                </a:endParaRPr>
              </a:p>
              <a:p>
                <a:pPr lvl="1"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	   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)=</m:t>
                    </m:r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40404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>
                  <a:solidFill>
                    <a:srgbClr val="404040"/>
                  </a:solidFill>
                  <a:ea typeface="Cambria Math" panose="02040503050406030204" pitchFamily="18" charset="0"/>
                </a:endParaRPr>
              </a:p>
              <a:p>
                <a:pPr>
                  <a:defRPr/>
                </a:pPr>
                <a:endParaRPr lang="en-US" dirty="0">
                  <a:solidFill>
                    <a:srgbClr val="404040"/>
                  </a:solidFill>
                  <a:ea typeface="Cambria Math" panose="020405030504060302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  <a:ea typeface="Cambria Math" panose="02040503050406030204" pitchFamily="18" charset="0"/>
                  </a:rPr>
                  <a:t>Visualization of Relationship</a:t>
                </a:r>
                <a:endParaRPr lang="en-US" dirty="0">
                  <a:solidFill>
                    <a:srgbClr val="404040"/>
                  </a:solidFill>
                </a:endParaRPr>
              </a:p>
              <a:p>
                <a:pPr lvl="1">
                  <a:defRPr/>
                </a:pPr>
                <a:endParaRPr lang="en-US" dirty="0">
                  <a:solidFill>
                    <a:srgbClr val="404040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5EFB09F-0A4A-448C-80EE-B18DECD608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0" y="643972"/>
                <a:ext cx="5334000" cy="2308324"/>
              </a:xfrm>
              <a:prstGeom prst="rect">
                <a:avLst/>
              </a:prstGeom>
              <a:blipFill>
                <a:blip r:embed="rId4"/>
                <a:stretch>
                  <a:fillRect l="-1486" t="-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30EAC63D-117A-4D69-81EB-6FA644DA26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69273" y="2667000"/>
            <a:ext cx="5498527" cy="3942742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362636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Some Dope Quotes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060353-BDFF-427E-8ABE-861948AE3B71}"/>
              </a:ext>
            </a:extLst>
          </p:cNvPr>
          <p:cNvSpPr txBox="1"/>
          <p:nvPr/>
        </p:nvSpPr>
        <p:spPr>
          <a:xfrm>
            <a:off x="3810000" y="643972"/>
            <a:ext cx="533400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George Box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Mahatma Mario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Doctor Mario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A8502C-FA6E-4CDD-A2D0-67790E2533AF}"/>
              </a:ext>
            </a:extLst>
          </p:cNvPr>
          <p:cNvSpPr txBox="1"/>
          <p:nvPr/>
        </p:nvSpPr>
        <p:spPr>
          <a:xfrm>
            <a:off x="4152900" y="1105637"/>
            <a:ext cx="4648200" cy="1077218"/>
          </a:xfrm>
          <a:prstGeom prst="rect">
            <a:avLst/>
          </a:prstGeom>
          <a:solidFill>
            <a:srgbClr val="404040"/>
          </a:solidFill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“All models are wrong, but some are useful.”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0CE683-3DC1-43AC-A36C-4594285882F0}"/>
              </a:ext>
            </a:extLst>
          </p:cNvPr>
          <p:cNvSpPr txBox="1"/>
          <p:nvPr/>
        </p:nvSpPr>
        <p:spPr>
          <a:xfrm>
            <a:off x="4152900" y="2971800"/>
            <a:ext cx="4648200" cy="1077218"/>
          </a:xfrm>
          <a:prstGeom prst="rect">
            <a:avLst/>
          </a:prstGeom>
          <a:solidFill>
            <a:srgbClr val="404040"/>
          </a:solidFill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“The best model is the one you don’t have.”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65984CB-47E0-461A-B41E-86EEF1738C45}"/>
              </a:ext>
            </a:extLst>
          </p:cNvPr>
          <p:cNvSpPr txBox="1"/>
          <p:nvPr/>
        </p:nvSpPr>
        <p:spPr>
          <a:xfrm>
            <a:off x="4150825" y="4825347"/>
            <a:ext cx="4648200" cy="1077218"/>
          </a:xfrm>
          <a:prstGeom prst="rect">
            <a:avLst/>
          </a:prstGeom>
          <a:solidFill>
            <a:srgbClr val="404040"/>
          </a:solidFill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“If you can’t be a model, make a model.”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84172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Linear Regression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(</a:t>
            </a:r>
            <a:r>
              <a:rPr lang="en-US" sz="2400" dirty="0">
                <a:solidFill>
                  <a:schemeClr val="bg1"/>
                </a:solidFill>
              </a:rPr>
              <a:t>MODEL 1A &amp; 1B)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5EFB09F-0A4A-448C-80EE-B18DECD608FB}"/>
              </a:ext>
            </a:extLst>
          </p:cNvPr>
          <p:cNvSpPr txBox="1"/>
          <p:nvPr/>
        </p:nvSpPr>
        <p:spPr>
          <a:xfrm>
            <a:off x="3810000" y="643972"/>
            <a:ext cx="5334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Function to Get Fitted Values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Functions to Evaluate Model </a:t>
            </a:r>
            <a:endParaRPr lang="en-US" i="1" dirty="0">
              <a:solidFill>
                <a:srgbClr val="404040"/>
              </a:solidFill>
              <a:latin typeface="Cambria Math" panose="02040503050406030204" pitchFamily="18" charset="0"/>
            </a:endParaRPr>
          </a:p>
          <a:p>
            <a:pPr lvl="1">
              <a:defRPr/>
            </a:pPr>
            <a:endParaRPr lang="en-US" dirty="0">
              <a:solidFill>
                <a:srgbClr val="404040"/>
              </a:solidFill>
              <a:ea typeface="Cambria Math" panose="020405030504060302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71B553-4DAA-424D-BBC1-897C36D15F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7200" y="1154932"/>
            <a:ext cx="4210050" cy="108585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C558C86-B6BB-44D4-ACDC-E5A6C6D883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14787" y="2971800"/>
            <a:ext cx="4714875" cy="287655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15979846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Linear Regression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(</a:t>
            </a:r>
            <a:r>
              <a:rPr lang="en-US" sz="2400" dirty="0">
                <a:solidFill>
                  <a:schemeClr val="bg1"/>
                </a:solidFill>
              </a:rPr>
              <a:t>MODEL 1A &amp; 1B)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5EFB09F-0A4A-448C-80EE-B18DECD608FB}"/>
                  </a:ext>
                </a:extLst>
              </p:cNvPr>
              <p:cNvSpPr txBox="1"/>
              <p:nvPr/>
            </p:nvSpPr>
            <p:spPr>
              <a:xfrm>
                <a:off x="3810000" y="643972"/>
                <a:ext cx="5334000" cy="3436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Optimization</a:t>
                </a:r>
              </a:p>
              <a:p>
                <a:pPr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Possible Values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404040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>
                  <a:solidFill>
                    <a:srgbClr val="404040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lvl="1"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All Possible Models</a:t>
                </a:r>
              </a:p>
              <a:p>
                <a:pPr lvl="1">
                  <a:defRPr/>
                </a:pPr>
                <a:endParaRPr lang="en-US" dirty="0">
                  <a:solidFill>
                    <a:srgbClr val="404040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5EFB09F-0A4A-448C-80EE-B18DECD608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0" y="643972"/>
                <a:ext cx="5334000" cy="3436325"/>
              </a:xfrm>
              <a:prstGeom prst="rect">
                <a:avLst/>
              </a:prstGeom>
              <a:blipFill>
                <a:blip r:embed="rId4"/>
                <a:stretch>
                  <a:fillRect l="-1486" t="-12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>
            <a:extLst>
              <a:ext uri="{FF2B5EF4-FFF2-40B4-BE49-F238E27FC236}">
                <a16:creationId xmlns:a16="http://schemas.microsoft.com/office/drawing/2014/main" id="{02642FAD-6886-4686-94C7-87205E401A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43937" y="1900539"/>
            <a:ext cx="3357563" cy="1336584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A8E198E-52C3-4631-A4D7-74B12BDEA6B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63483" y="3657600"/>
            <a:ext cx="4427033" cy="3166241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42564511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Linear Regression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(</a:t>
            </a:r>
            <a:r>
              <a:rPr lang="en-US" sz="2400" dirty="0">
                <a:solidFill>
                  <a:schemeClr val="bg1"/>
                </a:solidFill>
              </a:rPr>
              <a:t>MODEL 1A &amp; 1B)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5EFB09F-0A4A-448C-80EE-B18DECD608FB}"/>
              </a:ext>
            </a:extLst>
          </p:cNvPr>
          <p:cNvSpPr txBox="1"/>
          <p:nvPr/>
        </p:nvSpPr>
        <p:spPr>
          <a:xfrm>
            <a:off x="3810000" y="643972"/>
            <a:ext cx="5334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Optimization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Use of apply() Function</a:t>
            </a:r>
          </a:p>
          <a:p>
            <a:pPr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  <a:ea typeface="Cambria Math" panose="020405030504060302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E9B7A0B-E9E7-496B-9A57-6B8111DAB4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3302" y="2030221"/>
            <a:ext cx="5445245" cy="3606123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0AD8C9C-DEB9-464E-9622-84C0C2ED093E}"/>
              </a:ext>
            </a:extLst>
          </p:cNvPr>
          <p:cNvSpPr/>
          <p:nvPr/>
        </p:nvSpPr>
        <p:spPr>
          <a:xfrm>
            <a:off x="4150825" y="5257800"/>
            <a:ext cx="4419600" cy="3048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943708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Linear Regression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(</a:t>
            </a:r>
            <a:r>
              <a:rPr lang="en-US" sz="2400" dirty="0">
                <a:solidFill>
                  <a:schemeClr val="bg1"/>
                </a:solidFill>
              </a:rPr>
              <a:t>MODEL 1A &amp; 1B)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5EFB09F-0A4A-448C-80EE-B18DECD608FB}"/>
                  </a:ext>
                </a:extLst>
              </p:cNvPr>
              <p:cNvSpPr txBox="1"/>
              <p:nvPr/>
            </p:nvSpPr>
            <p:spPr>
              <a:xfrm>
                <a:off x="3810000" y="643972"/>
                <a:ext cx="5334000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Final MODEL 1A</a:t>
                </a:r>
              </a:p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=9.4+1.24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l-GR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ε</m:t>
                      </m:r>
                    </m:oMath>
                  </m:oMathPara>
                </a14:m>
                <a:endParaRPr lang="en-US" dirty="0">
                  <a:solidFill>
                    <a:srgbClr val="404040"/>
                  </a:solidFill>
                  <a:ea typeface="Cambria Math" panose="02040503050406030204" pitchFamily="18" charset="0"/>
                </a:endParaRPr>
              </a:p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)=9.4+1.24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404040"/>
                  </a:solidFill>
                </a:endParaRPr>
              </a:p>
              <a:p>
                <a:pPr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Fitted on Train Data</a:t>
                </a:r>
              </a:p>
              <a:p>
                <a:pPr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endParaRPr lang="en-US" dirty="0">
                  <a:solidFill>
                    <a:srgbClr val="404040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5EFB09F-0A4A-448C-80EE-B18DECD608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0" y="643972"/>
                <a:ext cx="5334000" cy="2677656"/>
              </a:xfrm>
              <a:prstGeom prst="rect">
                <a:avLst/>
              </a:prstGeom>
              <a:blipFill>
                <a:blip r:embed="rId4"/>
                <a:stretch>
                  <a:fillRect l="-1486" t="-15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661DB953-9EEF-4DE6-AE60-89CF109C57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81401" y="2667000"/>
            <a:ext cx="5486400" cy="3946234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12995518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Linear Regression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(</a:t>
            </a:r>
            <a:r>
              <a:rPr lang="en-US" sz="2400" dirty="0">
                <a:solidFill>
                  <a:schemeClr val="bg1"/>
                </a:solidFill>
              </a:rPr>
              <a:t>MODEL 1A &amp; 1B)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5EFB09F-0A4A-448C-80EE-B18DECD608FB}"/>
                  </a:ext>
                </a:extLst>
              </p:cNvPr>
              <p:cNvSpPr txBox="1"/>
              <p:nvPr/>
            </p:nvSpPr>
            <p:spPr>
              <a:xfrm>
                <a:off x="3810000" y="643972"/>
                <a:ext cx="5334000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Final MODEL 1A</a:t>
                </a:r>
              </a:p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=9.4</m:t>
                      </m:r>
                      <m:r>
                        <a:rPr lang="en-US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1.24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l-GR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ε</m:t>
                      </m:r>
                    </m:oMath>
                  </m:oMathPara>
                </a14:m>
                <a:endParaRPr lang="en-US" dirty="0">
                  <a:solidFill>
                    <a:srgbClr val="404040"/>
                  </a:solidFill>
                  <a:ea typeface="Cambria Math" panose="02040503050406030204" pitchFamily="18" charset="0"/>
                </a:endParaRPr>
              </a:p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)=9.4+1.24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404040"/>
                  </a:solidFill>
                </a:endParaRPr>
              </a:p>
              <a:p>
                <a:pPr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Prediction on Test Data</a:t>
                </a:r>
              </a:p>
              <a:p>
                <a:pPr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endParaRPr lang="en-US" dirty="0">
                  <a:solidFill>
                    <a:srgbClr val="404040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5EFB09F-0A4A-448C-80EE-B18DECD608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0" y="643972"/>
                <a:ext cx="5334000" cy="2677656"/>
              </a:xfrm>
              <a:prstGeom prst="rect">
                <a:avLst/>
              </a:prstGeom>
              <a:blipFill>
                <a:blip r:embed="rId4"/>
                <a:stretch>
                  <a:fillRect l="-1486" t="-15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8DBC5690-C089-4F65-9FF0-30006B89D7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81401" y="2590800"/>
            <a:ext cx="5486400" cy="3920854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3738508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Linear Regression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(</a:t>
            </a:r>
            <a:r>
              <a:rPr lang="en-US" sz="2400" dirty="0">
                <a:solidFill>
                  <a:schemeClr val="bg1"/>
                </a:solidFill>
              </a:rPr>
              <a:t>MODEL 1A &amp; 1B)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5EFB09F-0A4A-448C-80EE-B18DECD608FB}"/>
                  </a:ext>
                </a:extLst>
              </p:cNvPr>
              <p:cNvSpPr txBox="1"/>
              <p:nvPr/>
            </p:nvSpPr>
            <p:spPr>
              <a:xfrm>
                <a:off x="3810000" y="643972"/>
                <a:ext cx="5334000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MODEL 1B</a:t>
                </a:r>
              </a:p>
              <a:p>
                <a:pPr lvl="1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l-GR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ε</m:t>
                      </m:r>
                    </m:oMath>
                  </m:oMathPara>
                </a14:m>
                <a:endParaRPr lang="en-US" dirty="0">
                  <a:solidFill>
                    <a:srgbClr val="404040"/>
                  </a:solidFill>
                  <a:ea typeface="Cambria Math" panose="02040503050406030204" pitchFamily="18" charset="0"/>
                </a:endParaRPr>
              </a:p>
              <a:p>
                <a:pPr lvl="1"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	   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)=</m:t>
                    </m:r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40404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>
                  <a:solidFill>
                    <a:srgbClr val="404040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endParaRPr lang="en-US" dirty="0">
                  <a:solidFill>
                    <a:srgbClr val="404040"/>
                  </a:solidFill>
                  <a:ea typeface="Cambria Math" panose="020405030504060302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  <a:ea typeface="Cambria Math" panose="02040503050406030204" pitchFamily="18" charset="0"/>
                  </a:rPr>
                  <a:t>Visualization of Relationship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5EFB09F-0A4A-448C-80EE-B18DECD608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0" y="643972"/>
                <a:ext cx="5334000" cy="1938992"/>
              </a:xfrm>
              <a:prstGeom prst="rect">
                <a:avLst/>
              </a:prstGeom>
              <a:blipFill>
                <a:blip r:embed="rId4"/>
                <a:stretch>
                  <a:fillRect l="-1486" t="-2201" b="-6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8BFAB149-C6D5-4AEF-ACA2-90DBF71B84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81400" y="2667000"/>
            <a:ext cx="5437425" cy="3902894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6653855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Linear Regression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(</a:t>
            </a:r>
            <a:r>
              <a:rPr lang="en-US" sz="2400" dirty="0">
                <a:solidFill>
                  <a:schemeClr val="bg1"/>
                </a:solidFill>
              </a:rPr>
              <a:t>MODEL 1A &amp; 1B)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5EFB09F-0A4A-448C-80EE-B18DECD608FB}"/>
              </a:ext>
            </a:extLst>
          </p:cNvPr>
          <p:cNvSpPr txBox="1"/>
          <p:nvPr/>
        </p:nvSpPr>
        <p:spPr>
          <a:xfrm>
            <a:off x="3810000" y="643972"/>
            <a:ext cx="5334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Function to Get Fitted Values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Functions to Evaluate Model </a:t>
            </a:r>
            <a:endParaRPr lang="en-US" i="1" dirty="0">
              <a:solidFill>
                <a:srgbClr val="404040"/>
              </a:solidFill>
              <a:latin typeface="Cambria Math" panose="020405030504060302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3C5227-C87E-483B-806E-E6E3DB0A98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9983" y="1111438"/>
            <a:ext cx="4333875" cy="1095375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2279368-F293-42F8-AABF-C171349680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95393" y="3079214"/>
            <a:ext cx="4305300" cy="29051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37830306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Linear Regression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(</a:t>
            </a:r>
            <a:r>
              <a:rPr lang="en-US" sz="2400" dirty="0">
                <a:solidFill>
                  <a:schemeClr val="bg1"/>
                </a:solidFill>
              </a:rPr>
              <a:t>MODEL 1A &amp; 1B)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5EFB09F-0A4A-448C-80EE-B18DECD608FB}"/>
              </a:ext>
            </a:extLst>
          </p:cNvPr>
          <p:cNvSpPr txBox="1"/>
          <p:nvPr/>
        </p:nvSpPr>
        <p:spPr>
          <a:xfrm>
            <a:off x="3810000" y="643972"/>
            <a:ext cx="533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Optimization</a:t>
            </a:r>
          </a:p>
          <a:p>
            <a:pPr lvl="1"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Use of </a:t>
            </a:r>
            <a:r>
              <a:rPr lang="en-US" dirty="0" err="1">
                <a:solidFill>
                  <a:srgbClr val="404040"/>
                </a:solidFill>
              </a:rPr>
              <a:t>optim</a:t>
            </a:r>
            <a:r>
              <a:rPr lang="en-US" dirty="0">
                <a:solidFill>
                  <a:srgbClr val="404040"/>
                </a:solidFill>
              </a:rPr>
              <a:t>() Function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999E1E6-BA46-40A7-9C10-902BB28D54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7774" y="1981200"/>
            <a:ext cx="4324350" cy="360045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38268371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Linear Regression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(</a:t>
            </a:r>
            <a:r>
              <a:rPr lang="en-US" sz="2400" dirty="0">
                <a:solidFill>
                  <a:schemeClr val="bg1"/>
                </a:solidFill>
              </a:rPr>
              <a:t>MODEL 1A &amp; 1B)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5EFB09F-0A4A-448C-80EE-B18DECD608FB}"/>
                  </a:ext>
                </a:extLst>
              </p:cNvPr>
              <p:cNvSpPr txBox="1"/>
              <p:nvPr/>
            </p:nvSpPr>
            <p:spPr>
              <a:xfrm>
                <a:off x="3810000" y="643972"/>
                <a:ext cx="5334000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Final MODEL 1B</a:t>
                </a:r>
              </a:p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=31+0.85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l-GR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ε</m:t>
                      </m:r>
                    </m:oMath>
                  </m:oMathPara>
                </a14:m>
                <a:endParaRPr lang="en-US" dirty="0">
                  <a:solidFill>
                    <a:srgbClr val="404040"/>
                  </a:solidFill>
                  <a:ea typeface="Cambria Math" panose="02040503050406030204" pitchFamily="18" charset="0"/>
                </a:endParaRPr>
              </a:p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)=31+0.85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404040"/>
                  </a:solidFill>
                </a:endParaRPr>
              </a:p>
              <a:p>
                <a:pPr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Fitted on Train Data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5EFB09F-0A4A-448C-80EE-B18DECD608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0" y="643972"/>
                <a:ext cx="5334000" cy="1938992"/>
              </a:xfrm>
              <a:prstGeom prst="rect">
                <a:avLst/>
              </a:prstGeom>
              <a:blipFill>
                <a:blip r:embed="rId4"/>
                <a:stretch>
                  <a:fillRect l="-1486" t="-2201" b="-6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C3D948B5-2161-4046-A748-8790D80489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81400" y="2582964"/>
            <a:ext cx="5486400" cy="3906768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30290971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Linear Regression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(</a:t>
            </a:r>
            <a:r>
              <a:rPr lang="en-US" sz="2400" dirty="0">
                <a:solidFill>
                  <a:schemeClr val="bg1"/>
                </a:solidFill>
              </a:rPr>
              <a:t>MODEL 1A &amp; 1B)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5EFB09F-0A4A-448C-80EE-B18DECD608FB}"/>
                  </a:ext>
                </a:extLst>
              </p:cNvPr>
              <p:cNvSpPr txBox="1"/>
              <p:nvPr/>
            </p:nvSpPr>
            <p:spPr>
              <a:xfrm>
                <a:off x="3810000" y="643972"/>
                <a:ext cx="5334000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Final MODEL 1B</a:t>
                </a:r>
              </a:p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=31+0.85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l-GR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ε</m:t>
                      </m:r>
                    </m:oMath>
                  </m:oMathPara>
                </a14:m>
                <a:endParaRPr lang="en-US" dirty="0">
                  <a:solidFill>
                    <a:srgbClr val="404040"/>
                  </a:solidFill>
                  <a:ea typeface="Cambria Math" panose="02040503050406030204" pitchFamily="18" charset="0"/>
                </a:endParaRPr>
              </a:p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)=31+0.85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404040"/>
                  </a:solidFill>
                </a:endParaRPr>
              </a:p>
              <a:p>
                <a:pPr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Prediction on Test Data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5EFB09F-0A4A-448C-80EE-B18DECD608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0" y="643972"/>
                <a:ext cx="5334000" cy="1938992"/>
              </a:xfrm>
              <a:prstGeom prst="rect">
                <a:avLst/>
              </a:prstGeom>
              <a:blipFill>
                <a:blip r:embed="rId4"/>
                <a:stretch>
                  <a:fillRect l="-1486" t="-2201" b="-6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E717F2B5-E7A5-42E8-A998-A55CCF95C3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81400" y="2667000"/>
            <a:ext cx="5448233" cy="394335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1848091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Introduction to Modeling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F060353-BDFF-427E-8ABE-861948AE3B71}"/>
                  </a:ext>
                </a:extLst>
              </p:cNvPr>
              <p:cNvSpPr txBox="1"/>
              <p:nvPr/>
            </p:nvSpPr>
            <p:spPr>
              <a:xfrm>
                <a:off x="3810000" y="506762"/>
                <a:ext cx="5334000" cy="63709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Read Vigorously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Part IV in R4DS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Chapters 6 and 7 in MD</a:t>
                </a:r>
              </a:p>
              <a:p>
                <a:pPr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Goal: Understand the Relationship Between Variables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Purpose: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Explanation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Prediction</a:t>
                </a:r>
              </a:p>
              <a:p>
                <a:pPr lvl="1"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Classic Model: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Single Outcome Variable (</a:t>
                </a:r>
                <a:r>
                  <a:rPr lang="en-US" i="1" dirty="0">
                    <a:solidFill>
                      <a:srgbClr val="404040"/>
                    </a:solidFill>
                  </a:rPr>
                  <a:t>Y)</a:t>
                </a:r>
                <a:endParaRPr lang="en-US" dirty="0">
                  <a:solidFill>
                    <a:srgbClr val="404040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Multiple Predictor Variables  (</a:t>
                </a:r>
                <a:r>
                  <a:rPr lang="en-US" i="1" dirty="0">
                    <a:solidFill>
                      <a:srgbClr val="404040"/>
                    </a:solidFill>
                  </a:rPr>
                  <a:t>X</a:t>
                </a:r>
                <a:r>
                  <a:rPr lang="en-US" i="1" baseline="-25000" dirty="0">
                    <a:solidFill>
                      <a:srgbClr val="404040"/>
                    </a:solidFill>
                  </a:rPr>
                  <a:t>1</a:t>
                </a:r>
                <a:r>
                  <a:rPr lang="en-US" i="1" dirty="0">
                    <a:solidFill>
                      <a:srgbClr val="404040"/>
                    </a:solidFill>
                  </a:rPr>
                  <a:t>,X</a:t>
                </a:r>
                <a:r>
                  <a:rPr lang="en-US" i="1" baseline="-25000" dirty="0">
                    <a:solidFill>
                      <a:srgbClr val="404040"/>
                    </a:solidFill>
                  </a:rPr>
                  <a:t>2</a:t>
                </a:r>
                <a:r>
                  <a:rPr lang="en-US" i="1" dirty="0">
                    <a:solidFill>
                      <a:srgbClr val="404040"/>
                    </a:solidFill>
                  </a:rPr>
                  <a:t>, …, X</a:t>
                </a:r>
                <a:r>
                  <a:rPr lang="en-US" i="1" baseline="-25000" dirty="0">
                    <a:solidFill>
                      <a:srgbClr val="404040"/>
                    </a:solidFill>
                  </a:rPr>
                  <a:t>P</a:t>
                </a:r>
                <a:r>
                  <a:rPr lang="en-US" i="1" dirty="0">
                    <a:solidFill>
                      <a:srgbClr val="404040"/>
                    </a:solidFill>
                  </a:rPr>
                  <a:t>)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Multiple Regression Model:</a:t>
                </a:r>
              </a:p>
              <a:p>
                <a:pPr lvl="1"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dirty="0">
                    <a:solidFill>
                      <a:srgbClr val="40404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+…+</m:t>
                    </m:r>
                  </m:oMath>
                </a14:m>
                <a:r>
                  <a:rPr lang="en-US" dirty="0">
                    <a:solidFill>
                      <a:srgbClr val="40404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l-GR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ε</m:t>
                    </m:r>
                  </m:oMath>
                </a14:m>
                <a:endParaRPr lang="en-US" dirty="0">
                  <a:solidFill>
                    <a:srgbClr val="40404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F060353-BDFF-427E-8ABE-861948AE3B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0" y="506762"/>
                <a:ext cx="5334000" cy="6370975"/>
              </a:xfrm>
              <a:prstGeom prst="rect">
                <a:avLst/>
              </a:prstGeom>
              <a:blipFill>
                <a:blip r:embed="rId4"/>
                <a:stretch>
                  <a:fillRect l="-1486" t="-670" r="-571" b="-5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0564693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Multiple Regression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(MODEL 2)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BD23707-C924-42EF-B9C0-E6406A0A49EF}"/>
                  </a:ext>
                </a:extLst>
              </p:cNvPr>
              <p:cNvSpPr txBox="1"/>
              <p:nvPr/>
            </p:nvSpPr>
            <p:spPr>
              <a:xfrm>
                <a:off x="3810000" y="643972"/>
                <a:ext cx="5334000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MODEL 2</a:t>
                </a:r>
              </a:p>
              <a:p>
                <a:pPr lvl="1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l-GR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ε</m:t>
                      </m:r>
                    </m:oMath>
                  </m:oMathPara>
                </a14:m>
                <a:endParaRPr lang="en-US" dirty="0">
                  <a:solidFill>
                    <a:srgbClr val="404040"/>
                  </a:solidFill>
                  <a:ea typeface="Cambria Math" panose="02040503050406030204" pitchFamily="18" charset="0"/>
                </a:endParaRPr>
              </a:p>
              <a:p>
                <a:pPr lvl="1"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  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)=</m:t>
                    </m:r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>
                  <a:solidFill>
                    <a:srgbClr val="404040"/>
                  </a:solidFill>
                  <a:ea typeface="Cambria Math" panose="02040503050406030204" pitchFamily="18" charset="0"/>
                </a:endParaRPr>
              </a:p>
              <a:p>
                <a:pPr>
                  <a:defRPr/>
                </a:pPr>
                <a:endParaRPr lang="en-US" dirty="0">
                  <a:solidFill>
                    <a:srgbClr val="404040"/>
                  </a:solidFill>
                  <a:ea typeface="Cambria Math" panose="020405030504060302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  <a:ea typeface="Cambria Math" panose="02040503050406030204" pitchFamily="18" charset="0"/>
                  </a:rPr>
                  <a:t>Visualization of Relationship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BD23707-C924-42EF-B9C0-E6406A0A49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0" y="643972"/>
                <a:ext cx="5334000" cy="1938992"/>
              </a:xfrm>
              <a:prstGeom prst="rect">
                <a:avLst/>
              </a:prstGeom>
              <a:blipFill>
                <a:blip r:embed="rId4"/>
                <a:stretch>
                  <a:fillRect l="-1486" t="-2201" b="-6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BFC664C5-EBCC-461F-82B0-14D5279CBA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57600" y="2667000"/>
            <a:ext cx="5367448" cy="375285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39896312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Multiple Regression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(MODEL 2)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BD23707-C924-42EF-B9C0-E6406A0A49EF}"/>
              </a:ext>
            </a:extLst>
          </p:cNvPr>
          <p:cNvSpPr txBox="1"/>
          <p:nvPr/>
        </p:nvSpPr>
        <p:spPr>
          <a:xfrm>
            <a:off x="3810000" y="643972"/>
            <a:ext cx="5334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Function to Get Fitted Values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Functions to Evaluate Model </a:t>
            </a:r>
            <a:endParaRPr lang="en-US" i="1" dirty="0">
              <a:solidFill>
                <a:srgbClr val="404040"/>
              </a:solidFill>
              <a:latin typeface="Cambria Math" panose="020405030504060302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  <a:ea typeface="Cambria Math" panose="020405030504060302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F92FA48-7120-476F-B5FF-DA2ACE2FCF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3800" y="1143000"/>
            <a:ext cx="5105400" cy="909399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C4FD542-5835-480A-A9D8-D02A88E40B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33800" y="2971800"/>
            <a:ext cx="5105400" cy="2448997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15590186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Multiple Regression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(MODEL 2)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BD23707-C924-42EF-B9C0-E6406A0A49EF}"/>
                  </a:ext>
                </a:extLst>
              </p:cNvPr>
              <p:cNvSpPr txBox="1"/>
              <p:nvPr/>
            </p:nvSpPr>
            <p:spPr>
              <a:xfrm>
                <a:off x="3810000" y="643972"/>
                <a:ext cx="5334000" cy="60016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Use </a:t>
                </a:r>
                <a:r>
                  <a:rPr lang="en-US" dirty="0" err="1">
                    <a:solidFill>
                      <a:srgbClr val="404040"/>
                    </a:solidFill>
                  </a:rPr>
                  <a:t>lm</a:t>
                </a:r>
                <a:r>
                  <a:rPr lang="en-US" dirty="0">
                    <a:solidFill>
                      <a:srgbClr val="404040"/>
                    </a:solidFill>
                  </a:rPr>
                  <a:t>() with summary()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Final MODEL 2</a:t>
                </a:r>
              </a:p>
              <a:p>
                <a:pPr lvl="1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=9+1.08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.9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l-GR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ε</m:t>
                      </m:r>
                    </m:oMath>
                  </m:oMathPara>
                </a14:m>
                <a:endParaRPr lang="en-US" dirty="0">
                  <a:solidFill>
                    <a:srgbClr val="404040"/>
                  </a:solidFill>
                  <a:ea typeface="Cambria Math" panose="02040503050406030204" pitchFamily="18" charset="0"/>
                </a:endParaRPr>
              </a:p>
              <a:p>
                <a:pPr lvl="1"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  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)=9+1.08</m:t>
                    </m:r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0.9</m:t>
                    </m:r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>
                  <a:solidFill>
                    <a:srgbClr val="404040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BD23707-C924-42EF-B9C0-E6406A0A49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0" y="643972"/>
                <a:ext cx="5334000" cy="6001643"/>
              </a:xfrm>
              <a:prstGeom prst="rect">
                <a:avLst/>
              </a:prstGeom>
              <a:blipFill>
                <a:blip r:embed="rId4"/>
                <a:stretch>
                  <a:fillRect l="-1486" t="-711" b="-7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916B446F-CC69-4309-AEEF-C28A3E9019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80758" y="1143000"/>
            <a:ext cx="5492620" cy="396240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31328130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Multiple Regression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(MODEL 2)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BD23707-C924-42EF-B9C0-E6406A0A49EF}"/>
              </a:ext>
            </a:extLst>
          </p:cNvPr>
          <p:cNvSpPr txBox="1"/>
          <p:nvPr/>
        </p:nvSpPr>
        <p:spPr>
          <a:xfrm>
            <a:off x="3810000" y="643972"/>
            <a:ext cx="533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Comparing Predicted Values to Actual Values for MODEL 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972B13-DFBD-4114-833B-8319E10F5F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8904" y="1474969"/>
            <a:ext cx="5444209" cy="3933825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31615122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Model Evaluation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5EFB09F-0A4A-448C-80EE-B18DECD608FB}"/>
              </a:ext>
            </a:extLst>
          </p:cNvPr>
          <p:cNvSpPr txBox="1"/>
          <p:nvPr/>
        </p:nvSpPr>
        <p:spPr>
          <a:xfrm>
            <a:off x="3810000" y="643972"/>
            <a:ext cx="533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Out-of-Sample Evaluation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128F26C-4BE6-48EB-89A0-84AE712037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5683" y="1118439"/>
            <a:ext cx="5090372" cy="4749879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D55C8BE-434E-4C8C-A068-CC32BDE2F5D6}"/>
              </a:ext>
            </a:extLst>
          </p:cNvPr>
          <p:cNvSpPr/>
          <p:nvPr/>
        </p:nvSpPr>
        <p:spPr>
          <a:xfrm>
            <a:off x="4238248" y="5558366"/>
            <a:ext cx="2086352" cy="2286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CF81167-FF20-4757-A360-E3DB26A5833A}"/>
              </a:ext>
            </a:extLst>
          </p:cNvPr>
          <p:cNvCxnSpPr>
            <a:stCxn id="9" idx="2"/>
          </p:cNvCxnSpPr>
          <p:nvPr/>
        </p:nvCxnSpPr>
        <p:spPr>
          <a:xfrm>
            <a:off x="5281424" y="5786966"/>
            <a:ext cx="128776" cy="461434"/>
          </a:xfrm>
          <a:prstGeom prst="straightConnector1">
            <a:avLst/>
          </a:prstGeom>
          <a:ln>
            <a:solidFill>
              <a:srgbClr val="40404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871BFBA-1184-4D15-9A66-59BAB0F30313}"/>
              </a:ext>
            </a:extLst>
          </p:cNvPr>
          <p:cNvSpPr txBox="1"/>
          <p:nvPr/>
        </p:nvSpPr>
        <p:spPr>
          <a:xfrm>
            <a:off x="5029200" y="6196092"/>
            <a:ext cx="2109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Miss Universe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8688725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Da Truth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5EFB09F-0A4A-448C-80EE-B18DECD608FB}"/>
                  </a:ext>
                </a:extLst>
              </p:cNvPr>
              <p:cNvSpPr txBox="1"/>
              <p:nvPr/>
            </p:nvSpPr>
            <p:spPr>
              <a:xfrm>
                <a:off x="3810000" y="643972"/>
                <a:ext cx="5334000" cy="69830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Simulation Facts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Noise Variation</a:t>
                </a:r>
              </a:p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𝑛𝑜𝑖𝑠𝑒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>
                  <a:solidFill>
                    <a:srgbClr val="404040"/>
                  </a:solidFill>
                </a:endParaRPr>
              </a:p>
              <a:p>
                <a:pPr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Signal Variation</a:t>
                </a:r>
              </a:p>
              <a:p>
                <a:pPr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𝑠𝑖𝑔𝑛𝑎𝑙</m:t>
                        </m:r>
                      </m:sub>
                      <m:sup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26.5225−1=25.5225</m:t>
                    </m:r>
                  </m:oMath>
                </a14:m>
                <a:endParaRPr lang="en-US" b="0" dirty="0">
                  <a:solidFill>
                    <a:srgbClr val="404040"/>
                  </a:solidFill>
                  <a:ea typeface="Cambria Math" panose="02040503050406030204" pitchFamily="18" charset="0"/>
                </a:endParaRPr>
              </a:p>
              <a:p>
                <a:pPr>
                  <a:defRPr/>
                </a:pPr>
                <a:endParaRPr lang="en-US" b="0" dirty="0">
                  <a:solidFill>
                    <a:srgbClr val="404040"/>
                  </a:solidFill>
                  <a:ea typeface="Cambria Math" panose="020405030504060302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  <a:ea typeface="Cambria Math" panose="02040503050406030204" pitchFamily="18" charset="0"/>
                  </a:rPr>
                  <a:t>Optimal R</a:t>
                </a:r>
                <a:r>
                  <a:rPr lang="en-US" baseline="30000" dirty="0">
                    <a:solidFill>
                      <a:srgbClr val="404040"/>
                    </a:solidFill>
                    <a:ea typeface="Cambria Math" panose="02040503050406030204" pitchFamily="18" charset="0"/>
                  </a:rPr>
                  <a:t>2</a:t>
                </a:r>
                <a:r>
                  <a:rPr lang="en-US" dirty="0">
                    <a:solidFill>
                      <a:srgbClr val="404040"/>
                    </a:solidFill>
                    <a:ea typeface="Cambria Math" panose="02040503050406030204" pitchFamily="18" charset="0"/>
                  </a:rPr>
                  <a:t> </a:t>
                </a:r>
                <a:endParaRPr lang="en-US" b="0" dirty="0">
                  <a:solidFill>
                    <a:srgbClr val="404040"/>
                  </a:solidFill>
                  <a:ea typeface="Cambria Math" panose="02040503050406030204" pitchFamily="18" charset="0"/>
                </a:endParaRPr>
              </a:p>
              <a:p>
                <a:pPr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		</a:t>
                </a:r>
                <a:r>
                  <a:rPr lang="en-US" dirty="0">
                    <a:solidFill>
                      <a:srgbClr val="40404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25.5225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26.5225</m:t>
                        </m:r>
                      </m:den>
                    </m:f>
                    <m:r>
                      <a:rPr lang="en-US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=0.96=96%</m:t>
                    </m:r>
                  </m:oMath>
                </a14:m>
                <a:endParaRPr lang="en-US" dirty="0">
                  <a:solidFill>
                    <a:srgbClr val="404040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5EFB09F-0A4A-448C-80EE-B18DECD608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0" y="643972"/>
                <a:ext cx="5334000" cy="6983002"/>
              </a:xfrm>
              <a:prstGeom prst="rect">
                <a:avLst/>
              </a:prstGeom>
              <a:blipFill>
                <a:blip r:embed="rId4"/>
                <a:stretch>
                  <a:fillRect l="-1486" t="-6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F6CB101D-2C17-4485-94C8-00E99776C531}"/>
                  </a:ext>
                </a:extLst>
              </p:cNvPr>
              <p:cNvSpPr/>
              <p:nvPr/>
            </p:nvSpPr>
            <p:spPr>
              <a:xfrm>
                <a:off x="3973322" y="1193074"/>
                <a:ext cx="4572000" cy="1606274"/>
              </a:xfrm>
              <a:prstGeom prst="rect">
                <a:avLst/>
              </a:prstGeom>
              <a:solidFill>
                <a:srgbClr val="404040"/>
              </a:solidFill>
              <a:ln>
                <a:solidFill>
                  <a:srgbClr val="40404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>
                <a:spAutoFit/>
              </a:bodyPr>
              <a:lstStyle/>
              <a:p>
                <a:pPr lvl="1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=8</m:t>
                      </m:r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+1.0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0.9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l-GR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ε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ea typeface="Cambria Math" panose="02040503050406030204" pitchFamily="18" charset="0"/>
                </a:endParaRPr>
              </a:p>
              <a:p>
                <a:pPr lvl="1">
                  <a:defRPr/>
                </a:pPr>
                <a:r>
                  <a:rPr lang="en-US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)=8+1.08</m:t>
                    </m:r>
                    <m:sSub>
                      <m:sSub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0.9</m:t>
                    </m:r>
                    <m:sSub>
                      <m:sSub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>
                  <a:solidFill>
                    <a:schemeClr val="bg1"/>
                  </a:solidFill>
                  <a:ea typeface="Cambria Math" panose="02040503050406030204" pitchFamily="18" charset="0"/>
                </a:endParaRPr>
              </a:p>
              <a:p>
                <a:pPr lvl="1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=0,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=1)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ea typeface="Cambria Math" panose="02040503050406030204" pitchFamily="18" charset="0"/>
                </a:endParaRPr>
              </a:p>
              <a:p>
                <a:pPr lvl="1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5.15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=26.5225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F6CB101D-2C17-4485-94C8-00E99776C5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3322" y="1193074"/>
                <a:ext cx="4572000" cy="1606274"/>
              </a:xfrm>
              <a:prstGeom prst="rect">
                <a:avLst/>
              </a:prstGeom>
              <a:blipFill>
                <a:blip r:embed="rId5"/>
                <a:stretch>
                  <a:fillRect b="-375"/>
                </a:stretch>
              </a:blipFill>
              <a:ln>
                <a:solidFill>
                  <a:srgbClr val="40404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58008435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Closing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FE51533-15BE-453E-90FE-08298901BC34}"/>
              </a:ext>
            </a:extLst>
          </p:cNvPr>
          <p:cNvSpPr txBox="1">
            <a:spLocks/>
          </p:cNvSpPr>
          <p:nvPr/>
        </p:nvSpPr>
        <p:spPr bwMode="auto">
          <a:xfrm>
            <a:off x="3810000" y="643466"/>
            <a:ext cx="4851400" cy="5833533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0754C74-871F-42E2-A79F-10B9CCA16CD5}"/>
              </a:ext>
            </a:extLst>
          </p:cNvPr>
          <p:cNvSpPr txBox="1">
            <a:spLocks/>
          </p:cNvSpPr>
          <p:nvPr/>
        </p:nvSpPr>
        <p:spPr bwMode="auto">
          <a:xfrm>
            <a:off x="3973322" y="643466"/>
            <a:ext cx="4851400" cy="5953916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defTabSz="914400" eaLnBrk="1" hangingPunct="1">
              <a:lnSpc>
                <a:spcPct val="90000"/>
              </a:lnSpc>
              <a:buNone/>
            </a:pPr>
            <a:r>
              <a:rPr lang="en-US" sz="7200" dirty="0">
                <a:solidFill>
                  <a:srgbClr val="404040"/>
                </a:solidFill>
                <a:ea typeface="+mn-ea"/>
                <a:cs typeface="+mn-cs"/>
              </a:rPr>
              <a:t>Disperse and Make Reasonable Decisions</a:t>
            </a: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47066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Introduction to Modeling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5EFB09F-0A4A-448C-80EE-B18DECD608FB}"/>
                  </a:ext>
                </a:extLst>
              </p:cNvPr>
              <p:cNvSpPr txBox="1"/>
              <p:nvPr/>
            </p:nvSpPr>
            <p:spPr>
              <a:xfrm>
                <a:off x="3810000" y="643972"/>
                <a:ext cx="5334000" cy="60016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Model Deconstruction:</a:t>
                </a:r>
              </a:p>
              <a:p>
                <a:pPr lvl="1">
                  <a:defRPr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dirty="0">
                    <a:solidFill>
                      <a:srgbClr val="40404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+…+</m:t>
                    </m:r>
                  </m:oMath>
                </a14:m>
                <a:r>
                  <a:rPr lang="en-US" dirty="0">
                    <a:solidFill>
                      <a:srgbClr val="40404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l-GR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ε</m:t>
                    </m:r>
                  </m:oMath>
                </a14:m>
                <a:endParaRPr lang="en-US" b="0" dirty="0">
                  <a:solidFill>
                    <a:srgbClr val="404040"/>
                  </a:solidFill>
                  <a:ea typeface="Cambria Math" panose="02040503050406030204" pitchFamily="18" charset="0"/>
                </a:endParaRPr>
              </a:p>
              <a:p>
                <a:pPr lvl="1"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lvl="1"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lvl="1"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Noise: Unexplainable Error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  <a:defRPr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>
                  <a:solidFill>
                    <a:srgbClr val="404040"/>
                  </a:solidFill>
                  <a:ea typeface="Cambria Math" panose="02040503050406030204" pitchFamily="18" charset="0"/>
                </a:endParaRPr>
              </a:p>
              <a:p>
                <a:pPr marL="1257300" lvl="2" indent="-342900">
                  <a:buFont typeface="Arial" panose="020B0604020202020204" pitchFamily="34" charset="0"/>
                  <a:buChar char="•"/>
                  <a:defRPr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>
                  <a:solidFill>
                    <a:srgbClr val="404040"/>
                  </a:solidFill>
                  <a:ea typeface="Cambria Math" panose="02040503050406030204" pitchFamily="18" charset="0"/>
                </a:endParaRPr>
              </a:p>
              <a:p>
                <a:pPr lvl="2">
                  <a:defRPr/>
                </a:pPr>
                <a:endParaRPr lang="en-US" dirty="0">
                  <a:solidFill>
                    <a:srgbClr val="404040"/>
                  </a:solidFill>
                  <a:ea typeface="Cambria Math" panose="02040503050406030204" pitchFamily="18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Signal: Helps Us Understand  the Variation in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en-US" dirty="0">
                  <a:solidFill>
                    <a:srgbClr val="404040"/>
                  </a:solidFill>
                </a:endParaRPr>
              </a:p>
              <a:p>
                <a:pPr marL="1257300" lvl="2" indent="-342900">
                  <a:buFont typeface="Arial" panose="020B0604020202020204" pitchFamily="34" charset="0"/>
                  <a:buChar char="•"/>
                  <a:defRPr/>
                </a:pPr>
                <a14:m>
                  <m:oMath xmlns:m="http://schemas.openxmlformats.org/officeDocument/2006/math"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…</m:t>
                        </m:r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sub>
                        </m:sSub>
                      </m:e>
                    </m:d>
                    <m:r>
                      <a:rPr lang="en-US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>
                    <a:solidFill>
                      <a:srgbClr val="404040"/>
                    </a:solidFill>
                  </a:rPr>
                  <a:t> Expected Value of Y Given Information about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…,</m:t>
                    </m:r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sub>
                    </m:sSub>
                  </m:oMath>
                </a14:m>
                <a:endParaRPr lang="en-US" dirty="0">
                  <a:solidFill>
                    <a:srgbClr val="404040"/>
                  </a:solidFill>
                </a:endParaRPr>
              </a:p>
              <a:p>
                <a:pPr marL="1257300" lvl="2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Used For Prediction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5EFB09F-0A4A-448C-80EE-B18DECD608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0" y="643972"/>
                <a:ext cx="5334000" cy="6001643"/>
              </a:xfrm>
              <a:prstGeom prst="rect">
                <a:avLst/>
              </a:prstGeom>
              <a:blipFill>
                <a:blip r:embed="rId4"/>
                <a:stretch>
                  <a:fillRect l="-1486" t="-711" r="-27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ight Brace 2">
            <a:extLst>
              <a:ext uri="{FF2B5EF4-FFF2-40B4-BE49-F238E27FC236}">
                <a16:creationId xmlns:a16="http://schemas.microsoft.com/office/drawing/2014/main" id="{917E099E-1317-40D7-A357-E75CEEA48EE0}"/>
              </a:ext>
            </a:extLst>
          </p:cNvPr>
          <p:cNvSpPr/>
          <p:nvPr/>
        </p:nvSpPr>
        <p:spPr>
          <a:xfrm rot="5400000">
            <a:off x="6180779" y="87429"/>
            <a:ext cx="457200" cy="3048000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C2E46D6-121C-4A82-A5CF-BF86FBAAA74A}"/>
              </a:ext>
            </a:extLst>
          </p:cNvPr>
          <p:cNvCxnSpPr>
            <a:cxnSpLocks/>
          </p:cNvCxnSpPr>
          <p:nvPr/>
        </p:nvCxnSpPr>
        <p:spPr>
          <a:xfrm>
            <a:off x="8337274" y="1421454"/>
            <a:ext cx="0" cy="364887"/>
          </a:xfrm>
          <a:prstGeom prst="straightConnector1">
            <a:avLst/>
          </a:prstGeom>
          <a:ln>
            <a:solidFill>
              <a:srgbClr val="40404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8C09680-D492-4062-BE69-DD95B0E6E953}"/>
              </a:ext>
            </a:extLst>
          </p:cNvPr>
          <p:cNvSpPr txBox="1"/>
          <p:nvPr/>
        </p:nvSpPr>
        <p:spPr>
          <a:xfrm>
            <a:off x="5943601" y="1786341"/>
            <a:ext cx="114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Signal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A884DE-FEA9-4E01-A53D-53EFB8724CB6}"/>
              </a:ext>
            </a:extLst>
          </p:cNvPr>
          <p:cNvSpPr txBox="1"/>
          <p:nvPr/>
        </p:nvSpPr>
        <p:spPr>
          <a:xfrm>
            <a:off x="7848600" y="1791143"/>
            <a:ext cx="114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Noise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9584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Introduction to Modeling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5EFB09F-0A4A-448C-80EE-B18DECD608FB}"/>
                  </a:ext>
                </a:extLst>
              </p:cNvPr>
              <p:cNvSpPr txBox="1"/>
              <p:nvPr/>
            </p:nvSpPr>
            <p:spPr>
              <a:xfrm>
                <a:off x="3810000" y="643972"/>
                <a:ext cx="5334000" cy="60715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Once We Have Data</a:t>
                </a:r>
              </a:p>
              <a:p>
                <a:pPr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Estimate the Parameters</a:t>
                </a:r>
              </a:p>
              <a:p>
                <a:pPr lvl="1"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̂"/>
                            <m:ctrlPr>
                              <a:rPr lang="en-US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rgbClr val="404040"/>
                  </a:solidFill>
                </a:endParaRPr>
              </a:p>
              <a:p>
                <a:pPr lvl="1"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Use for Prediction</a:t>
                </a:r>
              </a:p>
              <a:p>
                <a:pPr lvl="1"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	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sub>
                    </m:sSub>
                  </m:oMath>
                </a14:m>
                <a:endParaRPr lang="en-US" dirty="0">
                  <a:solidFill>
                    <a:srgbClr val="404040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Obtain the Residuals</a:t>
                </a:r>
              </a:p>
              <a:p>
                <a:pPr lvl="1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acc>
                      <m:r>
                        <a:rPr lang="en-US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̂"/>
                          <m:ctrlP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</m:oMath>
                  </m:oMathPara>
                </a14:m>
                <a:endParaRPr lang="en-US" dirty="0">
                  <a:solidFill>
                    <a:srgbClr val="404040"/>
                  </a:solidFill>
                </a:endParaRPr>
              </a:p>
              <a:p>
                <a:pPr lvl="1"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Evaluate the Noise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(</m:t>
                    </m:r>
                    <m:sSup>
                      <m:sSupPr>
                        <m:ctrlPr>
                          <a:rPr lang="en-US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</m:acc>
                      </m:e>
                      <m:sup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rgbClr val="404040"/>
                    </a:solidFill>
                  </a:rPr>
                  <a:t>)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Key: Pick Estimates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̂"/>
                            <m:ctrlP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404040"/>
                    </a:solidFill>
                  </a:rPr>
                  <a:t> where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l-GR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acc>
                    <m:r>
                      <a:rPr lang="en-US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>
                    <a:solidFill>
                      <a:srgbClr val="404040"/>
                    </a:solidFill>
                  </a:rPr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</m:acc>
                      </m:e>
                      <m:sup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rgbClr val="404040"/>
                    </a:solidFill>
                  </a:rPr>
                  <a:t> is Small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5EFB09F-0A4A-448C-80EE-B18DECD608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0" y="643972"/>
                <a:ext cx="5334000" cy="6071534"/>
              </a:xfrm>
              <a:prstGeom prst="rect">
                <a:avLst/>
              </a:prstGeom>
              <a:blipFill>
                <a:blip r:embed="rId4"/>
                <a:stretch>
                  <a:fillRect l="-1486" t="-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6496385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Introduction to Modeling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5EFB09F-0A4A-448C-80EE-B18DECD608FB}"/>
                  </a:ext>
                </a:extLst>
              </p:cNvPr>
              <p:cNvSpPr txBox="1"/>
              <p:nvPr/>
            </p:nvSpPr>
            <p:spPr>
              <a:xfrm>
                <a:off x="3810000" y="643972"/>
                <a:ext cx="5334000" cy="345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Optimization Problem:</a:t>
                </a:r>
              </a:p>
              <a:p>
                <a:pPr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One Dependent Variable </a:t>
                </a:r>
                <a:r>
                  <a:rPr lang="en-US" i="1" dirty="0">
                    <a:solidFill>
                      <a:srgbClr val="404040"/>
                    </a:solidFill>
                  </a:rPr>
                  <a:t>(Y)</a:t>
                </a:r>
              </a:p>
              <a:p>
                <a:pPr lvl="1">
                  <a:defRPr/>
                </a:pPr>
                <a:r>
                  <a:rPr lang="en-US" i="1" dirty="0">
                    <a:solidFill>
                      <a:srgbClr val="404040"/>
                    </a:solidFill>
                  </a:rPr>
                  <a:t>	</a:t>
                </a:r>
                <a:r>
                  <a:rPr lang="en-US" dirty="0">
                    <a:solidFill>
                      <a:srgbClr val="40404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i="1" dirty="0">
                    <a:solidFill>
                      <a:srgbClr val="404040"/>
                    </a:solidFill>
                  </a:rPr>
                  <a:t>,</a:t>
                </a:r>
                <a:r>
                  <a:rPr lang="en-US" dirty="0">
                    <a:solidFill>
                      <a:srgbClr val="40404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i="1" dirty="0">
                    <a:solidFill>
                      <a:srgbClr val="404040"/>
                    </a:solidFill>
                  </a:rPr>
                  <a:t>,</a:t>
                </a:r>
                <a:r>
                  <a:rPr lang="en-US" dirty="0">
                    <a:solidFill>
                      <a:srgbClr val="40404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i="1" dirty="0">
                    <a:solidFill>
                      <a:srgbClr val="404040"/>
                    </a:solidFill>
                  </a:rPr>
                  <a:t>…,</a:t>
                </a:r>
                <a:r>
                  <a:rPr lang="en-US" dirty="0">
                    <a:solidFill>
                      <a:srgbClr val="40404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i="1" dirty="0">
                  <a:solidFill>
                    <a:srgbClr val="404040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One Independent Variable </a:t>
                </a:r>
                <a:r>
                  <a:rPr lang="en-US" i="1" dirty="0">
                    <a:solidFill>
                      <a:srgbClr val="404040"/>
                    </a:solidFill>
                  </a:rPr>
                  <a:t>(X)</a:t>
                </a:r>
              </a:p>
              <a:p>
                <a:pPr lvl="2"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i="1" dirty="0">
                    <a:solidFill>
                      <a:srgbClr val="404040"/>
                    </a:solidFill>
                  </a:rPr>
                  <a:t>,</a:t>
                </a:r>
                <a:r>
                  <a:rPr lang="en-US" dirty="0">
                    <a:solidFill>
                      <a:srgbClr val="40404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i="1" dirty="0">
                    <a:solidFill>
                      <a:srgbClr val="404040"/>
                    </a:solidFill>
                  </a:rPr>
                  <a:t>,</a:t>
                </a:r>
                <a:r>
                  <a:rPr lang="en-US" dirty="0">
                    <a:solidFill>
                      <a:srgbClr val="40404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i="1" dirty="0">
                    <a:solidFill>
                      <a:srgbClr val="404040"/>
                    </a:solidFill>
                  </a:rPr>
                  <a:t>…,</a:t>
                </a:r>
                <a:r>
                  <a:rPr lang="en-US" dirty="0">
                    <a:solidFill>
                      <a:srgbClr val="40404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i="1" dirty="0">
                  <a:solidFill>
                    <a:srgbClr val="404040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Choice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404040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>
                  <a:solidFill>
                    <a:srgbClr val="404040"/>
                  </a:solidFill>
                </a:endParaRPr>
              </a:p>
              <a:p>
                <a:pPr lvl="1"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ε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 dirty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 dirty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 dirty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i="1" dirty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dirty="0">
                  <a:solidFill>
                    <a:srgbClr val="404040"/>
                  </a:solidFill>
                </a:endParaRPr>
              </a:p>
              <a:p>
                <a:pPr lvl="1"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		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dirty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dirty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rgbClr val="40404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5EFB09F-0A4A-448C-80EE-B18DECD608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0" y="643972"/>
                <a:ext cx="5334000" cy="3456331"/>
              </a:xfrm>
              <a:prstGeom prst="rect">
                <a:avLst/>
              </a:prstGeom>
              <a:blipFill>
                <a:blip r:embed="rId4"/>
                <a:stretch>
                  <a:fillRect l="-1486" t="-1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B31338A3-5221-47D4-9CBD-005928BCE2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67200" y="4191000"/>
            <a:ext cx="4191000" cy="2597891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5635863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Introduction to Modeling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5EFB09F-0A4A-448C-80EE-B18DECD608FB}"/>
                  </a:ext>
                </a:extLst>
              </p:cNvPr>
              <p:cNvSpPr txBox="1"/>
              <p:nvPr/>
            </p:nvSpPr>
            <p:spPr>
              <a:xfrm>
                <a:off x="3810000" y="643972"/>
                <a:ext cx="5334000" cy="55949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Optimization Problem (Cont.):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Loss Functions: </a:t>
                </a:r>
              </a:p>
              <a:p>
                <a:pPr lvl="1"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1257300" lvl="2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Sum of Squared Errors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SSE</m:t>
                    </m:r>
                    <m:r>
                      <a:rPr lang="en-US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Sup>
                          <m:sSubSupPr>
                            <m:ctrlP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el-GR" i="1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  <m:t>ε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</m:oMath>
                </a14:m>
                <a:endParaRPr lang="en-US" sz="1800" dirty="0">
                  <a:solidFill>
                    <a:srgbClr val="404040"/>
                  </a:solidFill>
                </a:endParaRPr>
              </a:p>
              <a:p>
                <a:pPr marL="1257300" lvl="2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Mean Squared Error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MSE</m:t>
                    </m:r>
                    <m:r>
                      <a:rPr lang="en-US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Sup>
                          <m:sSubSupPr>
                            <m:ctrlP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el-GR" i="1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  <m:t>ε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</m:oMath>
                </a14:m>
                <a:endParaRPr lang="en-US" dirty="0">
                  <a:solidFill>
                    <a:srgbClr val="404040"/>
                  </a:solidFill>
                </a:endParaRPr>
              </a:p>
              <a:p>
                <a:pPr marL="1257300" lvl="2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Root MSE            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R</m:t>
                    </m:r>
                    <m:r>
                      <m:rPr>
                        <m:sty m:val="p"/>
                      </m:rPr>
                      <a:rPr lang="en-US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MSE</m:t>
                    </m:r>
                    <m:r>
                      <a:rPr lang="en-US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bSup>
                              <m:sSubSupPr>
                                <m:ctrlPr>
                                  <a:rPr lang="en-US" i="1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i="1">
                                        <a:solidFill>
                                          <a:srgbClr val="40404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i="1">
                                        <a:solidFill>
                                          <a:srgbClr val="40404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ε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  <m:sup>
                                <m:r>
                                  <a:rPr lang="en-US" i="1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nary>
                      </m:e>
                    </m:rad>
                  </m:oMath>
                </a14:m>
                <a:endParaRPr lang="en-US" dirty="0">
                  <a:solidFill>
                    <a:srgbClr val="404040"/>
                  </a:solidFill>
                </a:endParaRPr>
              </a:p>
              <a:p>
                <a:pPr lvl="2"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1257300" lvl="2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Mean Absolute Error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M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A</m:t>
                    </m:r>
                    <m:r>
                      <m:rPr>
                        <m:sty m:val="p"/>
                      </m:rPr>
                      <a:rPr lang="en-US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i="1">
                                        <a:solidFill>
                                          <a:srgbClr val="40404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i="1">
                                        <a:solidFill>
                                          <a:srgbClr val="40404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ε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endParaRPr lang="en-US" dirty="0">
                  <a:solidFill>
                    <a:srgbClr val="40404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5EFB09F-0A4A-448C-80EE-B18DECD608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0" y="643972"/>
                <a:ext cx="5334000" cy="5594930"/>
              </a:xfrm>
              <a:prstGeom prst="rect">
                <a:avLst/>
              </a:prstGeom>
              <a:blipFill>
                <a:blip r:embed="rId4"/>
                <a:stretch>
                  <a:fillRect l="-1486" t="-7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FE3FCE05-6082-4310-8FFE-B267A3A4F63B}"/>
              </a:ext>
            </a:extLst>
          </p:cNvPr>
          <p:cNvSpPr/>
          <p:nvPr/>
        </p:nvSpPr>
        <p:spPr>
          <a:xfrm>
            <a:off x="5105400" y="2133600"/>
            <a:ext cx="3276600" cy="28194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4A43F20-7100-49D5-AAB9-706F141BF562}"/>
              </a:ext>
            </a:extLst>
          </p:cNvPr>
          <p:cNvSpPr/>
          <p:nvPr/>
        </p:nvSpPr>
        <p:spPr>
          <a:xfrm>
            <a:off x="5105400" y="5257800"/>
            <a:ext cx="3276600" cy="98110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283510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Introduction to Modeling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5EFB09F-0A4A-448C-80EE-B18DECD608FB}"/>
                  </a:ext>
                </a:extLst>
              </p:cNvPr>
              <p:cNvSpPr txBox="1"/>
              <p:nvPr/>
            </p:nvSpPr>
            <p:spPr>
              <a:xfrm>
                <a:off x="3810000" y="643972"/>
                <a:ext cx="5334000" cy="56323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Family of Models:</a:t>
                </a:r>
              </a:p>
              <a:p>
                <a:pPr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dirty="0">
                    <a:solidFill>
                      <a:srgbClr val="40404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l-GR" i="1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ε</m:t>
                    </m:r>
                  </m:oMath>
                </a14:m>
                <a:endParaRPr lang="en-US" dirty="0">
                  <a:solidFill>
                    <a:srgbClr val="404040"/>
                  </a:solidFill>
                  <a:ea typeface="Cambria Math" panose="02040503050406030204" pitchFamily="18" charset="0"/>
                </a:endParaRPr>
              </a:p>
              <a:p>
                <a:pPr>
                  <a:defRPr/>
                </a:pPr>
                <a:endParaRPr lang="en-US" dirty="0">
                  <a:solidFill>
                    <a:srgbClr val="404040"/>
                  </a:solidFill>
                  <a:ea typeface="Cambria Math" panose="02040503050406030204" pitchFamily="18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Empty Model: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l-GR" i="1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ε</m:t>
                    </m:r>
                  </m:oMath>
                </a14:m>
                <a:endParaRPr lang="en-US" dirty="0">
                  <a:solidFill>
                    <a:srgbClr val="404040"/>
                  </a:solidFill>
                  <a:ea typeface="Cambria Math" panose="02040503050406030204" pitchFamily="18" charset="0"/>
                </a:endParaRPr>
              </a:p>
              <a:p>
                <a:pPr lvl="1">
                  <a:defRPr/>
                </a:pPr>
                <a:endParaRPr lang="en-US" dirty="0">
                  <a:solidFill>
                    <a:srgbClr val="404040"/>
                  </a:solidFill>
                  <a:ea typeface="Cambria Math" panose="02040503050406030204" pitchFamily="18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  <a:ea typeface="Cambria Math" panose="02040503050406030204" pitchFamily="18" charset="0"/>
                  </a:rPr>
                  <a:t>1 Coefficient: 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  <a:defRPr/>
                </a:pPr>
                <a14:m>
                  <m:oMath xmlns:m="http://schemas.openxmlformats.org/officeDocument/2006/math"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l-GR" i="1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ε</m:t>
                    </m:r>
                  </m:oMath>
                </a14:m>
                <a:endParaRPr lang="en-US" dirty="0">
                  <a:solidFill>
                    <a:srgbClr val="404040"/>
                  </a:solidFill>
                  <a:ea typeface="Cambria Math" panose="02040503050406030204" pitchFamily="18" charset="0"/>
                </a:endParaRPr>
              </a:p>
              <a:p>
                <a:pPr marL="1257300" lvl="2" indent="-342900">
                  <a:buFont typeface="Arial" panose="020B0604020202020204" pitchFamily="34" charset="0"/>
                  <a:buChar char="•"/>
                  <a:defRPr/>
                </a:pPr>
                <a14:m>
                  <m:oMath xmlns:m="http://schemas.openxmlformats.org/officeDocument/2006/math"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l-GR" i="1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ε</m:t>
                    </m:r>
                  </m:oMath>
                </a14:m>
                <a:endParaRPr lang="en-US" dirty="0">
                  <a:solidFill>
                    <a:srgbClr val="404040"/>
                  </a:solidFill>
                  <a:ea typeface="Cambria Math" panose="02040503050406030204" pitchFamily="18" charset="0"/>
                </a:endParaRPr>
              </a:p>
              <a:p>
                <a:pPr lvl="2">
                  <a:defRPr/>
                </a:pPr>
                <a:endParaRPr lang="en-US" dirty="0">
                  <a:solidFill>
                    <a:srgbClr val="404040"/>
                  </a:solidFill>
                  <a:ea typeface="Cambria Math" panose="02040503050406030204" pitchFamily="18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  <a:ea typeface="Cambria Math" panose="02040503050406030204" pitchFamily="18" charset="0"/>
                  </a:rPr>
                  <a:t>2 Coefficients: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  <a:defRPr/>
                </a:pPr>
                <a14:m>
                  <m:oMath xmlns:m="http://schemas.openxmlformats.org/officeDocument/2006/math"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l-GR" i="1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ε</m:t>
                    </m:r>
                  </m:oMath>
                </a14:m>
                <a:endParaRPr lang="en-US" dirty="0">
                  <a:solidFill>
                    <a:srgbClr val="404040"/>
                  </a:solidFill>
                  <a:ea typeface="Cambria Math" panose="020405030504060302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Fact: Adding More Predictor Variables Will Always Cause the Loss Function to Decrease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5EFB09F-0A4A-448C-80EE-B18DECD608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0" y="643972"/>
                <a:ext cx="5334000" cy="5632311"/>
              </a:xfrm>
              <a:prstGeom prst="rect">
                <a:avLst/>
              </a:prstGeom>
              <a:blipFill>
                <a:blip r:embed="rId4"/>
                <a:stretch>
                  <a:fillRect l="-1486" t="-758" b="-16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8264756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Introduction to Modeling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5EFB09F-0A4A-448C-80EE-B18DECD608FB}"/>
              </a:ext>
            </a:extLst>
          </p:cNvPr>
          <p:cNvSpPr txBox="1"/>
          <p:nvPr/>
        </p:nvSpPr>
        <p:spPr>
          <a:xfrm>
            <a:off x="3810000" y="643972"/>
            <a:ext cx="5334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Good Practice:</a:t>
            </a:r>
          </a:p>
          <a:p>
            <a:pPr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Randomly Split Full Dataset Into Two Datasets</a:t>
            </a:r>
          </a:p>
          <a:p>
            <a:pPr lvl="1"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Training Data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80%-90% of Original Data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Used for Model Fitting</a:t>
            </a:r>
          </a:p>
          <a:p>
            <a:pPr lvl="2"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Testing Data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20%-10% of Original Data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Used for Model Selection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4422258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XPANDSHOWBAR" val="True"/>
  <p:tag name="BULLETTYPE" val="3"/>
  <p:tag name="RESPCOUNTERSTYLE" val="-1"/>
  <p:tag name="INPUTSOURCE" val="1"/>
  <p:tag name="BACKUPMAINTENANCE" val="7"/>
  <p:tag name="ROTATIONINTERVAL" val="2"/>
  <p:tag name="RACERSMAXDISPLAYED" val="5"/>
  <p:tag name="TEAMSINLEADERBOARD" val="5"/>
  <p:tag name="BUBBLEVALUEFORMAT" val="0.0"/>
  <p:tag name="CUSTOMCELLFORECOLOR" val="-16777216"/>
  <p:tag name="CUSTOMCELLBACKCOLOR4" val="-8355712"/>
  <p:tag name="DISPLAYDEVICEID" val="True"/>
  <p:tag name="GRIDSIZE" val="{Width=800, Height=600}"/>
  <p:tag name="CHARTLABELS" val="1"/>
  <p:tag name="PARTLISTDEFAULT" val="1"/>
  <p:tag name="INCORRECTPOINTVALUE" val="0"/>
  <p:tag name="AUTOADJUSTPARTRANGE" val="True"/>
  <p:tag name="FIBNUMRESULTS" val="5"/>
  <p:tag name="PRRESPONSE2" val="9"/>
  <p:tag name="PRRESPONSE6" val="5"/>
  <p:tag name="PRRESPONSE10" val="1"/>
  <p:tag name="POWERPOINTVERSION" val="12.0"/>
  <p:tag name="CSVFORMAT" val="0"/>
  <p:tag name="RESPCOUNTERFORMAT" val="0"/>
  <p:tag name="ALLOWDUPLICATES" val="False"/>
  <p:tag name="REVIEWONLY" val="False"/>
  <p:tag name="RACEANIMATIONSPEED" val="3"/>
  <p:tag name="BUBBLENAMEVISIBLE" val="True"/>
  <p:tag name="CUSTOMGRIDBACKCOLOR" val="-722948"/>
  <p:tag name="USESCHEMECOLORS" val="True"/>
  <p:tag name="GRIDROTATIONINTERVAL" val="2"/>
  <p:tag name="CHARTCOLORS" val="0"/>
  <p:tag name="INCLUDEPPT" val="True"/>
  <p:tag name="REALTIMEBACKUPPATH" val="(None)"/>
  <p:tag name="FIBDISPLAYRESULTS" val="True"/>
  <p:tag name="PRRESPONSE3" val="8"/>
  <p:tag name="PRRESPONSE8" val="3"/>
  <p:tag name="TPVERSION" val="2008"/>
  <p:tag name="ANSWERNOWSTYLE" val="-1"/>
  <p:tag name="COUNTDOWNSECONDS" val="10"/>
  <p:tag name="AUTOADVANCE" val="False"/>
  <p:tag name="SKIPREMAININGRACESLIDES" val="True"/>
  <p:tag name="BUBBLEGROUPING" val="3"/>
  <p:tag name="CUSTOMCELLBACKCOLOR3" val="-268652"/>
  <p:tag name="AUTOSIZEGRID" val="True"/>
  <p:tag name="INCLUDENONRESPONDERS" val="False"/>
  <p:tag name="REALTIMEBACKUP" val="False"/>
  <p:tag name="FIBINCLUDEOTHER" val="True"/>
  <p:tag name="PRRESPONSE5" val="6"/>
  <p:tag name="ALWAYSOPENPOLL" val="False"/>
  <p:tag name="ANSWERNOWTEXT" val="Answer Now"/>
  <p:tag name="BACKUPSESSIONS" val="True"/>
  <p:tag name="RACEENDPOINTS" val="100"/>
  <p:tag name="DEFAULTNUMTEAMS" val="5"/>
  <p:tag name="DISPLAYDEVICENUMBER" val="True"/>
  <p:tag name="RESETCHARTS" val="True"/>
  <p:tag name="ZEROBASED" val="False"/>
  <p:tag name="PRRESPONSE1" val="10"/>
  <p:tag name="SHOWFLASHWARNING" val="True"/>
  <p:tag name="COUNTDOWNSTYLE" val="-1"/>
  <p:tag name="AUTOUPDATEALIASES" val="True"/>
  <p:tag name="BUBBLESIZEVISIBLE" val="True"/>
  <p:tag name="GRIDOPACITY" val="90"/>
  <p:tag name="ALLOWUSERFEEDBACK" val="True"/>
  <p:tag name="FIBDISPLAYKEYWORDS" val="True"/>
  <p:tag name="SHOWBARVISIBLE" val="True"/>
  <p:tag name="NUMRESPONSES" val="1"/>
  <p:tag name="MAXRESPONDERS" val="5"/>
  <p:tag name="GRIDPOSITION" val="1"/>
  <p:tag name="CHARTSCALE" val="True"/>
  <p:tag name="PRRESPONSE9" val="2"/>
  <p:tag name="CHARTVALUEFORMAT" val="0%"/>
  <p:tag name="CUSTOMCELLBACKCOLOR2" val="-13395457"/>
  <p:tag name="CORRECTPOINTVALUE" val="1"/>
  <p:tag name="USESECONDARYMONITOR" val="True"/>
  <p:tag name="PARTICIPANTSINLEADERBOARD" val="5"/>
  <p:tag name="MULTIRESPDIVISOR" val="1"/>
  <p:tag name="SAVECSVWITHSESSION" val="False"/>
  <p:tag name="DISPLAYNAME" val="True"/>
  <p:tag name="PRRESPONSE7" val="4"/>
  <p:tag name="POLLINGCYCLE" val="2"/>
  <p:tag name="STDCHART" val="1"/>
  <p:tag name="RESPTABLESTYLE" val="-1"/>
  <p:tag name="CUSTOMCELLBACKCOLOR1" val="-657956"/>
  <p:tag name="PRRESPONSE4" val="7"/>
  <p:tag name="ADVANCEDSETTINGSVIEW" val="True"/>
  <p:tag name="DELIMITERS" val="3.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15197</TotalTime>
  <Words>724</Words>
  <Application>Microsoft Office PowerPoint</Application>
  <PresentationFormat>On-screen Show (4:3)</PresentationFormat>
  <Paragraphs>319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Arial</vt:lpstr>
      <vt:lpstr>Calibri</vt:lpstr>
      <vt:lpstr>Cambria Math</vt:lpstr>
      <vt:lpstr>Office Theme</vt:lpstr>
      <vt:lpstr>1_Office Theme</vt:lpstr>
      <vt:lpstr>Modeling I</vt:lpstr>
      <vt:lpstr>Some Dope Quotes</vt:lpstr>
      <vt:lpstr>Introduction to Modeling</vt:lpstr>
      <vt:lpstr>Introduction to Modeling</vt:lpstr>
      <vt:lpstr>Introduction to Modeling</vt:lpstr>
      <vt:lpstr>Introduction to Modeling</vt:lpstr>
      <vt:lpstr>Introduction to Modeling</vt:lpstr>
      <vt:lpstr>Introduction to Modeling</vt:lpstr>
      <vt:lpstr>Introduction to Modeling</vt:lpstr>
      <vt:lpstr>Motivation</vt:lpstr>
      <vt:lpstr>Motivation</vt:lpstr>
      <vt:lpstr>Motivation</vt:lpstr>
      <vt:lpstr>Empty Model (MODEL 0)</vt:lpstr>
      <vt:lpstr>Empty Model (MODEL 0)</vt:lpstr>
      <vt:lpstr>Empty Model (MODEL 0)</vt:lpstr>
      <vt:lpstr>Empty Model (MODEL 0)</vt:lpstr>
      <vt:lpstr>Empty Model (MODEL 0)</vt:lpstr>
      <vt:lpstr>Empty Model (MODEL 0)</vt:lpstr>
      <vt:lpstr>Linear Regression (MODEL 1A &amp; 1B)</vt:lpstr>
      <vt:lpstr>Linear Regression (MODEL 1A &amp; 1B)</vt:lpstr>
      <vt:lpstr>Linear Regression (MODEL 1A &amp; 1B)</vt:lpstr>
      <vt:lpstr>Linear Regression (MODEL 1A &amp; 1B)</vt:lpstr>
      <vt:lpstr>Linear Regression (MODEL 1A &amp; 1B)</vt:lpstr>
      <vt:lpstr>Linear Regression (MODEL 1A &amp; 1B)</vt:lpstr>
      <vt:lpstr>Linear Regression (MODEL 1A &amp; 1B)</vt:lpstr>
      <vt:lpstr>Linear Regression (MODEL 1A &amp; 1B)</vt:lpstr>
      <vt:lpstr>Linear Regression (MODEL 1A &amp; 1B)</vt:lpstr>
      <vt:lpstr>Linear Regression (MODEL 1A &amp; 1B)</vt:lpstr>
      <vt:lpstr>Linear Regression (MODEL 1A &amp; 1B)</vt:lpstr>
      <vt:lpstr>Multiple Regression (MODEL 2)</vt:lpstr>
      <vt:lpstr>Multiple Regression (MODEL 2)</vt:lpstr>
      <vt:lpstr>Multiple Regression (MODEL 2)</vt:lpstr>
      <vt:lpstr>Multiple Regression (MODEL 2)</vt:lpstr>
      <vt:lpstr>Model Evaluation</vt:lpstr>
      <vt:lpstr>Da Truth</vt:lpstr>
      <vt:lpstr>Closing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the Show</dc:title>
  <dc:creator>Super Mario</dc:creator>
  <cp:lastModifiedBy>Super Mario</cp:lastModifiedBy>
  <cp:revision>555</cp:revision>
  <dcterms:created xsi:type="dcterms:W3CDTF">2018-08-19T01:44:24Z</dcterms:created>
  <dcterms:modified xsi:type="dcterms:W3CDTF">2019-10-21T16:15:59Z</dcterms:modified>
</cp:coreProperties>
</file>