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3"/>
  </p:notesMasterIdLst>
  <p:handoutMasterIdLst>
    <p:handoutMasterId r:id="rId34"/>
  </p:handoutMasterIdLst>
  <p:sldIdLst>
    <p:sldId id="320" r:id="rId3"/>
    <p:sldId id="399" r:id="rId4"/>
    <p:sldId id="401" r:id="rId5"/>
    <p:sldId id="402" r:id="rId6"/>
    <p:sldId id="403" r:id="rId7"/>
    <p:sldId id="404" r:id="rId8"/>
    <p:sldId id="405" r:id="rId9"/>
    <p:sldId id="407" r:id="rId10"/>
    <p:sldId id="409" r:id="rId11"/>
    <p:sldId id="410" r:id="rId12"/>
    <p:sldId id="400" r:id="rId13"/>
    <p:sldId id="421" r:id="rId14"/>
    <p:sldId id="411" r:id="rId15"/>
    <p:sldId id="422" r:id="rId16"/>
    <p:sldId id="423" r:id="rId17"/>
    <p:sldId id="424" r:id="rId18"/>
    <p:sldId id="415" r:id="rId19"/>
    <p:sldId id="425" r:id="rId20"/>
    <p:sldId id="426" r:id="rId21"/>
    <p:sldId id="427" r:id="rId22"/>
    <p:sldId id="428" r:id="rId23"/>
    <p:sldId id="416" r:id="rId24"/>
    <p:sldId id="420" r:id="rId25"/>
    <p:sldId id="429" r:id="rId26"/>
    <p:sldId id="430" r:id="rId27"/>
    <p:sldId id="417" r:id="rId28"/>
    <p:sldId id="431" r:id="rId29"/>
    <p:sldId id="432" r:id="rId30"/>
    <p:sldId id="433" r:id="rId31"/>
    <p:sldId id="32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the 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Confusion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Sensitivity: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Specificity: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False Positive Rate: </a:t>
                </a:r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False Negative Rate: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DF6400-1975-488E-B748-D217801E9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452784"/>
                  </p:ext>
                </p:extLst>
              </p:nvPr>
            </p:nvGraphicFramePr>
            <p:xfrm>
              <a:off x="3904703" y="1066800"/>
              <a:ext cx="4724400" cy="1656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91721">
                      <a:extLst>
                        <a:ext uri="{9D8B030D-6E8A-4147-A177-3AD203B41FA5}">
                          <a16:colId xmlns:a16="http://schemas.microsoft.com/office/drawing/2014/main" val="2934774087"/>
                        </a:ext>
                      </a:extLst>
                    </a:gridCol>
                    <a:gridCol w="1612710">
                      <a:extLst>
                        <a:ext uri="{9D8B030D-6E8A-4147-A177-3AD203B41FA5}">
                          <a16:colId xmlns:a16="http://schemas.microsoft.com/office/drawing/2014/main" val="2644285471"/>
                        </a:ext>
                      </a:extLst>
                    </a:gridCol>
                    <a:gridCol w="1819969">
                      <a:extLst>
                        <a:ext uri="{9D8B030D-6E8A-4147-A177-3AD203B41FA5}">
                          <a16:colId xmlns:a16="http://schemas.microsoft.com/office/drawing/2014/main" val="2758489506"/>
                        </a:ext>
                      </a:extLst>
                    </a:gridCol>
                  </a:tblGrid>
                  <a:tr h="31000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40404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404040"/>
                              </a:solidFill>
                            </a:rPr>
                            <a:t>Predicted</a:t>
                          </a: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600" b="0" i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983813"/>
                      </a:ext>
                    </a:extLst>
                  </a:tr>
                  <a:tr h="2795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404040"/>
                              </a:solidFill>
                            </a:rPr>
                            <a:t>Actual</a:t>
                          </a: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Will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Won’t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268068"/>
                      </a:ext>
                    </a:extLst>
                  </a:tr>
                  <a:tr h="4065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Recommends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206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Doesn’t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793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DF6400-1975-488E-B748-D217801E9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452784"/>
                  </p:ext>
                </p:extLst>
              </p:nvPr>
            </p:nvGraphicFramePr>
            <p:xfrm>
              <a:off x="3904703" y="1066800"/>
              <a:ext cx="4724400" cy="1656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91721">
                      <a:extLst>
                        <a:ext uri="{9D8B030D-6E8A-4147-A177-3AD203B41FA5}">
                          <a16:colId xmlns:a16="http://schemas.microsoft.com/office/drawing/2014/main" val="2934774087"/>
                        </a:ext>
                      </a:extLst>
                    </a:gridCol>
                    <a:gridCol w="1612710">
                      <a:extLst>
                        <a:ext uri="{9D8B030D-6E8A-4147-A177-3AD203B41FA5}">
                          <a16:colId xmlns:a16="http://schemas.microsoft.com/office/drawing/2014/main" val="2644285471"/>
                        </a:ext>
                      </a:extLst>
                    </a:gridCol>
                    <a:gridCol w="1819969">
                      <a:extLst>
                        <a:ext uri="{9D8B030D-6E8A-4147-A177-3AD203B41FA5}">
                          <a16:colId xmlns:a16="http://schemas.microsoft.com/office/drawing/2014/main" val="275848950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40404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404040"/>
                              </a:solidFill>
                            </a:rPr>
                            <a:t>Predicted</a:t>
                          </a: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600" b="0" i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9838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404040"/>
                              </a:solidFill>
                            </a:rPr>
                            <a:t>Actual</a:t>
                          </a: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Will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Won’t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268068"/>
                      </a:ext>
                    </a:extLst>
                  </a:tr>
                  <a:tr h="4065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Recommends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77" t="-168657" r="-113585" b="-161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866" t="-168657" r="-669" b="-161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2068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Doesn’t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77" t="-189474" r="-113585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866" t="-189474" r="-66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793437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737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Class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Sex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Port of Embarkation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242069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85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Titanic Survival Data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Selecting Variables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Glimpse of Data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343400" y="1874573"/>
            <a:ext cx="4648199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TRAIN=</a:t>
            </a:r>
            <a:r>
              <a:rPr lang="en-US" sz="2000" dirty="0" err="1">
                <a:solidFill>
                  <a:schemeClr val="bg1"/>
                </a:solidFill>
              </a:rPr>
              <a:t>titanic_train</a:t>
            </a:r>
            <a:r>
              <a:rPr lang="en-US" sz="2000" dirty="0">
                <a:solidFill>
                  <a:schemeClr val="bg1"/>
                </a:solidFill>
              </a:rPr>
              <a:t>[,c(2,3,5,6,7,8,10,12)]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TEST=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r>
              <a:rPr lang="en-US" sz="2000" dirty="0">
                <a:solidFill>
                  <a:schemeClr val="bg1"/>
                </a:solidFill>
              </a:rPr>
              <a:t>[,c(2,4,5,6,7,9,11)])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1671A-AA24-41EA-85EA-6F7ABC09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3276600"/>
            <a:ext cx="4381501" cy="3505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879AFA-31E8-42F2-8E14-E1C0473DAF80}"/>
              </a:ext>
            </a:extLst>
          </p:cNvPr>
          <p:cNvSpPr/>
          <p:nvPr/>
        </p:nvSpPr>
        <p:spPr>
          <a:xfrm>
            <a:off x="4357530" y="5118016"/>
            <a:ext cx="82407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C10740-50B8-4694-9BC8-4525947CEF04}"/>
              </a:ext>
            </a:extLst>
          </p:cNvPr>
          <p:cNvSpPr/>
          <p:nvPr/>
        </p:nvSpPr>
        <p:spPr>
          <a:xfrm>
            <a:off x="5257800" y="5187908"/>
            <a:ext cx="914400" cy="16501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65689-2210-4200-99D3-4C39FDE1394A}"/>
              </a:ext>
            </a:extLst>
          </p:cNvPr>
          <p:cNvSpPr txBox="1"/>
          <p:nvPr/>
        </p:nvSpPr>
        <p:spPr>
          <a:xfrm>
            <a:off x="6248400" y="5110194"/>
            <a:ext cx="121920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Problem?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Every night in my dreams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see you, I feel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That is how I know you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5CC5D-8834-4043-BE18-1DF0D957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7" y="1105132"/>
            <a:ext cx="5486400" cy="50087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838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86EAA-E6E8-4A3C-9B25-A2036F8B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507915" cy="487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938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86660-57B1-4A1B-AD0D-1470401A1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52525"/>
            <a:ext cx="5029200" cy="56327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6431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Far across the distance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spaces between us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have come to show you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1816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Training Set Up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the Probability of Survival Given the Ticket Fare, the Sex of the Passenger, and the Age of the Passenger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409E5-BD4E-40ED-8A0D-FCF7E730C452}"/>
              </a:ext>
            </a:extLst>
          </p:cNvPr>
          <p:cNvSpPr txBox="1"/>
          <p:nvPr/>
        </p:nvSpPr>
        <p:spPr>
          <a:xfrm>
            <a:off x="3657600" y="1874573"/>
            <a:ext cx="51054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set.seed</a:t>
            </a:r>
            <a:r>
              <a:rPr lang="en-US" sz="2000" dirty="0">
                <a:solidFill>
                  <a:schemeClr val="bg1"/>
                </a:solidFill>
              </a:rPr>
              <a:t>(216)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sample.in=sample(1:dim(TRAIN)[1],   	   	 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                       size=floor(0.8*dim(TRAIN)[1]))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TRAIN.IN=TRAIN[sample.in,  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	               c("</a:t>
            </a:r>
            <a:r>
              <a:rPr lang="en-US" sz="2000" dirty="0" err="1">
                <a:solidFill>
                  <a:schemeClr val="bg1"/>
                </a:solidFill>
              </a:rPr>
              <a:t>Survived","Fare","Sex","Age</a:t>
            </a:r>
            <a:r>
              <a:rPr lang="en-US" sz="2000" dirty="0">
                <a:solidFill>
                  <a:schemeClr val="bg1"/>
                </a:solidFill>
              </a:rPr>
              <a:t>")]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TRAIN.OUT=TRAIN[-sample.in,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	                  c("</a:t>
            </a:r>
            <a:r>
              <a:rPr lang="en-US" sz="2000" dirty="0" err="1">
                <a:solidFill>
                  <a:schemeClr val="bg1"/>
                </a:solidFill>
              </a:rPr>
              <a:t>Survived","Fare","Sex","Age</a:t>
            </a:r>
            <a:r>
              <a:rPr lang="en-US" sz="2000" dirty="0">
                <a:solidFill>
                  <a:schemeClr val="bg1"/>
                </a:solidFill>
              </a:rPr>
              <a:t>")]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46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Including 3-Way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76814-1D67-40ED-AD52-C31D4F29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124" y="1879768"/>
            <a:ext cx="5469676" cy="34932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239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We Consider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Response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Numerical/Categorical 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Bless Your Soul with Ch 4 in ISLR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2-Way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02AAE-F637-4F33-A8DD-1733F650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77102"/>
            <a:ext cx="5467397" cy="328417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9719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 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6E3BE-EFEE-4745-9A44-FAB73870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1865597"/>
            <a:ext cx="5491164" cy="2527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5850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5A2CB-F1D9-4C67-9C2A-D66E6D26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52" y="1143000"/>
            <a:ext cx="5535976" cy="4572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3352D-A06F-4CD7-AC2F-9CDF0CEE7380}"/>
              </a:ext>
            </a:extLst>
          </p:cNvPr>
          <p:cNvSpPr/>
          <p:nvPr/>
        </p:nvSpPr>
        <p:spPr>
          <a:xfrm>
            <a:off x="4953000" y="3810000"/>
            <a:ext cx="2438400" cy="3810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2BAE6A-644E-4E56-9A48-2B937CE91405}"/>
              </a:ext>
            </a:extLst>
          </p:cNvPr>
          <p:cNvSpPr/>
          <p:nvPr/>
        </p:nvSpPr>
        <p:spPr>
          <a:xfrm>
            <a:off x="7450349" y="3870415"/>
            <a:ext cx="324070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8C0D9-1B79-4018-BA8B-CB53F7B0A92B}"/>
              </a:ext>
            </a:extLst>
          </p:cNvPr>
          <p:cNvSpPr txBox="1"/>
          <p:nvPr/>
        </p:nvSpPr>
        <p:spPr>
          <a:xfrm>
            <a:off x="7847023" y="3800444"/>
            <a:ext cx="8044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85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2D295-DDB9-4163-9FF8-E942D59BE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900" y="1105132"/>
            <a:ext cx="5295900" cy="28098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3352D-A06F-4CD7-AC2F-9CDF0CEE7380}"/>
              </a:ext>
            </a:extLst>
          </p:cNvPr>
          <p:cNvSpPr/>
          <p:nvPr/>
        </p:nvSpPr>
        <p:spPr>
          <a:xfrm>
            <a:off x="8153400" y="2286000"/>
            <a:ext cx="685800" cy="16002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355EEC-546F-4BE4-AD00-A5D9E6613636}"/>
              </a:ext>
            </a:extLst>
          </p:cNvPr>
          <p:cNvSpPr/>
          <p:nvPr/>
        </p:nvSpPr>
        <p:spPr>
          <a:xfrm rot="5400000">
            <a:off x="7595670" y="4836688"/>
            <a:ext cx="1801257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6309-D41C-4EE6-A2C9-18B49DF06ACB}"/>
              </a:ext>
            </a:extLst>
          </p:cNvPr>
          <p:cNvSpPr txBox="1"/>
          <p:nvPr/>
        </p:nvSpPr>
        <p:spPr>
          <a:xfrm>
            <a:off x="4152900" y="6014478"/>
            <a:ext cx="46863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What Do You Notice About the Predictions?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B5D403-0F9B-41C0-B69E-7D1519890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00" y="4066143"/>
            <a:ext cx="2419350" cy="1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CBEE0E3E-30F6-45F6-9ED5-9BA9ECBC666A}"/>
              </a:ext>
            </a:extLst>
          </p:cNvPr>
          <p:cNvSpPr/>
          <p:nvPr/>
        </p:nvSpPr>
        <p:spPr>
          <a:xfrm flipV="1">
            <a:off x="6167153" y="4066143"/>
            <a:ext cx="533400" cy="1801259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67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6309-D41C-4EE6-A2C9-18B49DF06ACB}"/>
              </a:ext>
            </a:extLst>
          </p:cNvPr>
          <p:cNvSpPr txBox="1"/>
          <p:nvPr/>
        </p:nvSpPr>
        <p:spPr>
          <a:xfrm>
            <a:off x="4857846" y="5867400"/>
            <a:ext cx="28575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Where Do You See Error?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EFE3B-EC38-49A4-8ADB-25ECA8F82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592" y="1139447"/>
            <a:ext cx="5410008" cy="40668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4D6FFA-84E6-4719-BFAE-1D7D870E7887}"/>
              </a:ext>
            </a:extLst>
          </p:cNvPr>
          <p:cNvSpPr/>
          <p:nvPr/>
        </p:nvSpPr>
        <p:spPr>
          <a:xfrm rot="5400000">
            <a:off x="6048437" y="5442072"/>
            <a:ext cx="476313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22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Modifications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EC672-82BC-4E77-87B5-C2A7ED2F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63" y="1905000"/>
            <a:ext cx="5486400" cy="31482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821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33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 (Continued)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Confusion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Including 3-Way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 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B370A-2C33-4F14-877D-BA11D631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40782"/>
            <a:ext cx="4555028" cy="1852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BDB6D-9480-4F41-BD16-10E026666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798451"/>
            <a:ext cx="4555028" cy="18598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1468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33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 (Continued)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329D5-BA48-4EFF-9EB6-0A6CE422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212" y="2590800"/>
            <a:ext cx="5491588" cy="13309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D79A7F-5493-4308-A7E9-13599DB9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212" y="4810043"/>
            <a:ext cx="5491588" cy="12008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980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Basic Case: Binary Response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 Has Two Possible Outcomes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Typically, Yes or No Responses to a Question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Do You Enjoy Your Experience in the Presence of the Doctor?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Did You Pass Your STOR 320 Class?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Are You Comfortable Having Your Mind Blown?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88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Scenario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Are Students Who Get Good Grades in STOR 320 Less Likely to Recommend This Class To an Enemy?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Would You Recommend STOR 320 to an Enemy?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Grade in STOR 320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is Linear Regression Inappropriate?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46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Construction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31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Bernouilli Random Variable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Students 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Analyze the Effect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310877"/>
              </a:xfrm>
              <a:prstGeom prst="rect">
                <a:avLst/>
              </a:prstGeom>
              <a:blipFill>
                <a:blip r:embed="rId4"/>
                <a:stretch>
                  <a:fillRect l="-1486" t="-804" b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73D84C2-8EA9-4EBF-9DA9-06AB44CB4BA8}"/>
              </a:ext>
            </a:extLst>
          </p:cNvPr>
          <p:cNvSpPr/>
          <p:nvPr/>
        </p:nvSpPr>
        <p:spPr>
          <a:xfrm>
            <a:off x="5562600" y="3505200"/>
            <a:ext cx="457200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1D2ED-F76A-443D-8E68-932B2F5C415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791200" y="3962400"/>
            <a:ext cx="0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0EBF6A-B30B-4A46-AAD7-AD65BA022606}"/>
              </a:ext>
            </a:extLst>
          </p:cNvPr>
          <p:cNvSpPr txBox="1"/>
          <p:nvPr/>
        </p:nvSpPr>
        <p:spPr>
          <a:xfrm>
            <a:off x="3581400" y="4218057"/>
            <a:ext cx="5486393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Estimated Probability that a Student Would This Recommend Class to an Enemy Based on a 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8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Model Construction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61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the Mean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Logit Link Function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Understanding Odds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=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&lt;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&gt; 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615494"/>
              </a:xfrm>
              <a:prstGeom prst="rect">
                <a:avLst/>
              </a:prstGeom>
              <a:blipFill>
                <a:blip r:embed="rId4"/>
                <a:stretch>
                  <a:fillRect l="-1486" t="-925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3B9C4D-A23E-4F53-9624-729F9FE2B725}"/>
              </a:ext>
            </a:extLst>
          </p:cNvPr>
          <p:cNvSpPr txBox="1"/>
          <p:nvPr/>
        </p:nvSpPr>
        <p:spPr>
          <a:xfrm>
            <a:off x="6238307" y="2581245"/>
            <a:ext cx="2245590" cy="101566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Odds of Recommending</a:t>
            </a:r>
          </a:p>
          <a:p>
            <a:pPr algn="ctr"/>
            <a:r>
              <a:rPr lang="en-US" sz="2000" dirty="0">
                <a:solidFill>
                  <a:srgbClr val="404040"/>
                </a:solidFill>
              </a:rPr>
              <a:t>STOR 320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EEF1E3A5-FF78-4134-82F8-A676B2F3A3F6}"/>
              </a:ext>
            </a:extLst>
          </p:cNvPr>
          <p:cNvSpPr/>
          <p:nvPr/>
        </p:nvSpPr>
        <p:spPr>
          <a:xfrm rot="5400000">
            <a:off x="5730770" y="2447895"/>
            <a:ext cx="266700" cy="533400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1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Model Construction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176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404040"/>
                                  </a:solidFill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404040"/>
                                  </a:solidFill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176225"/>
              </a:xfrm>
              <a:prstGeom prst="rect">
                <a:avLst/>
              </a:prstGeom>
              <a:blipFill>
                <a:blip r:embed="rId4"/>
                <a:stretch>
                  <a:fillRect l="-1486"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Bent-Up 8">
            <a:extLst>
              <a:ext uri="{FF2B5EF4-FFF2-40B4-BE49-F238E27FC236}">
                <a16:creationId xmlns:a16="http://schemas.microsoft.com/office/drawing/2014/main" id="{4E997C79-6A1D-4BEF-B72F-08F4A6E463AD}"/>
              </a:ext>
            </a:extLst>
          </p:cNvPr>
          <p:cNvSpPr/>
          <p:nvPr/>
        </p:nvSpPr>
        <p:spPr>
          <a:xfrm rot="10800000" flipH="1">
            <a:off x="7467600" y="2651643"/>
            <a:ext cx="266700" cy="320843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7EDFC-4E45-41BB-9C56-3EF755B5B24A}"/>
              </a:ext>
            </a:extLst>
          </p:cNvPr>
          <p:cNvSpPr txBox="1"/>
          <p:nvPr/>
        </p:nvSpPr>
        <p:spPr>
          <a:xfrm>
            <a:off x="6191250" y="3048000"/>
            <a:ext cx="2819400" cy="101566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Odds of Recommending STOR 320 Given the Student’s Grade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48A-BADC-4A7F-96C9-3E6972EB0E1A}"/>
              </a:ext>
            </a:extLst>
          </p:cNvPr>
          <p:cNvSpPr txBox="1"/>
          <p:nvPr/>
        </p:nvSpPr>
        <p:spPr>
          <a:xfrm>
            <a:off x="4667250" y="5989820"/>
            <a:ext cx="4343400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Probability a Student Will Recommend STOR 320 Given the Student’s Grade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8FD285D-ABE6-4215-9142-D188BB781C03}"/>
              </a:ext>
            </a:extLst>
          </p:cNvPr>
          <p:cNvSpPr/>
          <p:nvPr/>
        </p:nvSpPr>
        <p:spPr>
          <a:xfrm rot="10800000" flipH="1">
            <a:off x="7486650" y="5377018"/>
            <a:ext cx="361950" cy="518187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71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 for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0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Recall: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After Getting Data, We Estimate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404040"/>
                                </a:solidFill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02202"/>
              </a:xfrm>
              <a:prstGeom prst="rect">
                <a:avLst/>
              </a:prstGeom>
              <a:blipFill>
                <a:blip r:embed="rId4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4DE93EBC-6720-400B-93D5-F96BCC218EDE}"/>
              </a:ext>
            </a:extLst>
          </p:cNvPr>
          <p:cNvSpPr/>
          <p:nvPr/>
        </p:nvSpPr>
        <p:spPr>
          <a:xfrm>
            <a:off x="5846205" y="5213392"/>
            <a:ext cx="304800" cy="1947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4EEA25-D6CF-4F34-8803-26634F409DB9}"/>
              </a:ext>
            </a:extLst>
          </p:cNvPr>
          <p:cNvSpPr/>
          <p:nvPr/>
        </p:nvSpPr>
        <p:spPr>
          <a:xfrm>
            <a:off x="5846205" y="5610174"/>
            <a:ext cx="304800" cy="1947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7810C-44D0-4C51-9397-0ACB482C8FA9}"/>
              </a:ext>
            </a:extLst>
          </p:cNvPr>
          <p:cNvSpPr txBox="1"/>
          <p:nvPr/>
        </p:nvSpPr>
        <p:spPr>
          <a:xfrm>
            <a:off x="3657600" y="3866519"/>
            <a:ext cx="5257800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Estimated Probability a Student Recommends Course Given the Student’s Grade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A973D3C3-6992-43E2-987F-159EC09949DE}"/>
              </a:ext>
            </a:extLst>
          </p:cNvPr>
          <p:cNvSpPr/>
          <p:nvPr/>
        </p:nvSpPr>
        <p:spPr>
          <a:xfrm rot="10800000" flipH="1">
            <a:off x="6629400" y="3334144"/>
            <a:ext cx="685800" cy="475855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0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the 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Methods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 Out Data Intentionally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Cross-Validation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Positives and Negatives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Positive = Predicted a Recommendation and the Student Recommended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False Positive=Predicted a Recommendation and the Student Didn’t Recommend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False Negative = Predicted a Student Wouldn’t Recommend and They Did Recommend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Negative = Predicted a Student Wouldn’t Recommend and They Didn’t Recommend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021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22288</TotalTime>
  <Words>786</Words>
  <Application>Microsoft Office PowerPoint</Application>
  <PresentationFormat>On-screen Show (4:3)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VI</vt:lpstr>
      <vt:lpstr>Introduction</vt:lpstr>
      <vt:lpstr>Introduction</vt:lpstr>
      <vt:lpstr>Scenario</vt:lpstr>
      <vt:lpstr>Model Construction</vt:lpstr>
      <vt:lpstr>Model Construction</vt:lpstr>
      <vt:lpstr>Model Construction</vt:lpstr>
      <vt:lpstr>Logistic Regression for Classification</vt:lpstr>
      <vt:lpstr>Evaluating the Logistic Regression Model</vt:lpstr>
      <vt:lpstr>Evaluating the Logistic Regression Model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722</cp:revision>
  <dcterms:created xsi:type="dcterms:W3CDTF">2018-08-19T01:44:24Z</dcterms:created>
  <dcterms:modified xsi:type="dcterms:W3CDTF">2018-11-12T18:06:21Z</dcterms:modified>
</cp:coreProperties>
</file>