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62"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64173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AF7E6-45BA-404B-A44C-1C0E7093817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156715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170642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391810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343132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86560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69724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04428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107942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50833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F7E6-45BA-404B-A44C-1C0E7093817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354347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AF7E6-45BA-404B-A44C-1C0E7093817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28026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AF7E6-45BA-404B-A44C-1C0E70938173}"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193757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AF7E6-45BA-404B-A44C-1C0E70938173}"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336902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AF7E6-45BA-404B-A44C-1C0E70938173}"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60194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AF7E6-45BA-404B-A44C-1C0E7093817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39320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AF7E6-45BA-404B-A44C-1C0E7093817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50A4-06A1-4BB5-833E-9F9D6AF3280F}" type="slidenum">
              <a:rPr lang="en-US" smtClean="0"/>
              <a:t>‹#›</a:t>
            </a:fld>
            <a:endParaRPr lang="en-US"/>
          </a:p>
        </p:txBody>
      </p:sp>
    </p:spTree>
    <p:extLst>
      <p:ext uri="{BB962C8B-B14F-4D97-AF65-F5344CB8AC3E}">
        <p14:creationId xmlns:p14="http://schemas.microsoft.com/office/powerpoint/2010/main" val="407244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EAF7E6-45BA-404B-A44C-1C0E70938173}" type="datetimeFigureOut">
              <a:rPr lang="en-US" smtClean="0"/>
              <a:t>2/28/2020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AE50A4-06A1-4BB5-833E-9F9D6AF3280F}" type="slidenum">
              <a:rPr lang="en-US" smtClean="0"/>
              <a:t>‹#›</a:t>
            </a:fld>
            <a:endParaRPr lang="en-US"/>
          </a:p>
        </p:txBody>
      </p:sp>
    </p:spTree>
    <p:extLst>
      <p:ext uri="{BB962C8B-B14F-4D97-AF65-F5344CB8AC3E}">
        <p14:creationId xmlns:p14="http://schemas.microsoft.com/office/powerpoint/2010/main" val="379978762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D44C-6E77-4645-B1DE-81E67FAFF3D7}"/>
              </a:ext>
            </a:extLst>
          </p:cNvPr>
          <p:cNvSpPr>
            <a:spLocks noGrp="1"/>
          </p:cNvSpPr>
          <p:nvPr>
            <p:ph type="title"/>
          </p:nvPr>
        </p:nvSpPr>
        <p:spPr>
          <a:xfrm>
            <a:off x="-601922" y="24215"/>
            <a:ext cx="9601200" cy="1485900"/>
          </a:xfrm>
        </p:spPr>
        <p:txBody>
          <a:bodyPr>
            <a:normAutofit/>
          </a:bodyPr>
          <a:lstStyle/>
          <a:p>
            <a:r>
              <a:rPr lang="en-US" sz="3200" dirty="0"/>
              <a:t>Findings from Exploratory analysis </a:t>
            </a:r>
            <a:br>
              <a:rPr lang="en-US" sz="3200" dirty="0"/>
            </a:br>
            <a:r>
              <a:rPr lang="en-US" sz="3200" dirty="0"/>
              <a:t>– Data set Structure</a:t>
            </a:r>
          </a:p>
        </p:txBody>
      </p:sp>
      <p:pic>
        <p:nvPicPr>
          <p:cNvPr id="6" name="Picture 5" descr="A picture containing screen, food&#10;&#10;Description automatically generated">
            <a:extLst>
              <a:ext uri="{FF2B5EF4-FFF2-40B4-BE49-F238E27FC236}">
                <a16:creationId xmlns:a16="http://schemas.microsoft.com/office/drawing/2014/main" id="{23FDEE6C-6B11-4870-8146-F146652BD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963" y="187036"/>
            <a:ext cx="4335351" cy="4205290"/>
          </a:xfrm>
          <a:prstGeom prst="rect">
            <a:avLst/>
          </a:prstGeom>
        </p:spPr>
      </p:pic>
      <p:pic>
        <p:nvPicPr>
          <p:cNvPr id="7" name="Content Placeholder 7" descr="A picture containing text&#10;&#10;Description automatically generated">
            <a:extLst>
              <a:ext uri="{FF2B5EF4-FFF2-40B4-BE49-F238E27FC236}">
                <a16:creationId xmlns:a16="http://schemas.microsoft.com/office/drawing/2014/main" id="{0A71198B-EEEB-40E8-97B7-AEE8C6848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54646" y="1510115"/>
            <a:ext cx="5382482" cy="48711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D6481F-DFBA-47AB-9F18-8F9C09BF9D0D}"/>
              </a:ext>
            </a:extLst>
          </p:cNvPr>
          <p:cNvSpPr txBox="1"/>
          <p:nvPr/>
        </p:nvSpPr>
        <p:spPr>
          <a:xfrm>
            <a:off x="5987441" y="4375490"/>
            <a:ext cx="5749913" cy="2530257"/>
          </a:xfrm>
          <a:prstGeom prst="rect">
            <a:avLst/>
          </a:prstGeom>
        </p:spPr>
        <p:txBody>
          <a:bodyPr vert="horz" lIns="91440" tIns="45720" rIns="91440" bIns="45720" rtlCol="0" anchor="ctr">
            <a:normAutofit fontScale="92500" lnSpcReduction="10000"/>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As is shown in the salary distribution plot, the distribution is skewed heavily to the left with about 35% samples having an annual salary of less than $10000 per year. About 50% samples fail into the lowest three salary buckets (0-9999,10000-19999,20000-29999).</a:t>
            </a:r>
          </a:p>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This plot can be a useful reference to check if the later predicted targets also fall into a similar distribution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As shown in the age and gender distribution plot, the majority of the respondents are aged the between 25-34 and there is a significant gap between the number of male respondents and the number of female respondents (over 4 times male than female). </a:t>
            </a:r>
          </a:p>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Looking at the structure of respondents can help us determine whether the dataset is biased due to unbalanced distribution</a:t>
            </a:r>
          </a:p>
          <a:p>
            <a:pPr>
              <a:lnSpc>
                <a:spcPct val="90000"/>
              </a:lnSpc>
              <a:spcBef>
                <a:spcPct val="20000"/>
              </a:spcBef>
              <a:spcAft>
                <a:spcPts val="600"/>
              </a:spcAft>
              <a:buClr>
                <a:schemeClr val="accent1">
                  <a:lumMod val="75000"/>
                </a:schemeClr>
              </a:buClr>
              <a:buSzPct val="145000"/>
              <a:buFont typeface="Arial"/>
              <a:buChar char="•"/>
            </a:pPr>
            <a:endParaRPr lang="en-US" sz="1100" dirty="0"/>
          </a:p>
        </p:txBody>
      </p:sp>
    </p:spTree>
    <p:extLst>
      <p:ext uri="{BB962C8B-B14F-4D97-AF65-F5344CB8AC3E}">
        <p14:creationId xmlns:p14="http://schemas.microsoft.com/office/powerpoint/2010/main" val="144980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D44C-6E77-4645-B1DE-81E67FAFF3D7}"/>
              </a:ext>
            </a:extLst>
          </p:cNvPr>
          <p:cNvSpPr>
            <a:spLocks noGrp="1"/>
          </p:cNvSpPr>
          <p:nvPr>
            <p:ph type="title"/>
          </p:nvPr>
        </p:nvSpPr>
        <p:spPr>
          <a:xfrm>
            <a:off x="204281" y="-127615"/>
            <a:ext cx="11386573" cy="1140609"/>
          </a:xfrm>
        </p:spPr>
        <p:txBody>
          <a:bodyPr>
            <a:normAutofit/>
          </a:bodyPr>
          <a:lstStyle/>
          <a:p>
            <a:r>
              <a:rPr lang="en-US" sz="3600" dirty="0"/>
              <a:t>Findings from Exploratory analysis – Features</a:t>
            </a:r>
          </a:p>
        </p:txBody>
      </p:sp>
      <p:pic>
        <p:nvPicPr>
          <p:cNvPr id="5" name="Content Placeholder 4" descr="A picture containing drawing&#10;&#10;Description automatically generated">
            <a:extLst>
              <a:ext uri="{FF2B5EF4-FFF2-40B4-BE49-F238E27FC236}">
                <a16:creationId xmlns:a16="http://schemas.microsoft.com/office/drawing/2014/main" id="{1630B06E-71CA-4581-942F-0110D30C5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49" y="862165"/>
            <a:ext cx="5648810" cy="4073090"/>
          </a:xfrm>
        </p:spPr>
      </p:pic>
      <p:pic>
        <p:nvPicPr>
          <p:cNvPr id="4" name="Picture 3" descr="A picture containing drawing&#10;&#10;Description automatically generated">
            <a:extLst>
              <a:ext uri="{FF2B5EF4-FFF2-40B4-BE49-F238E27FC236}">
                <a16:creationId xmlns:a16="http://schemas.microsoft.com/office/drawing/2014/main" id="{E52C03F1-F3B8-4F34-8328-C2BB63B6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641" y="862165"/>
            <a:ext cx="5167213" cy="4103815"/>
          </a:xfrm>
          <a:prstGeom prst="rect">
            <a:avLst/>
          </a:prstGeom>
        </p:spPr>
      </p:pic>
      <p:sp>
        <p:nvSpPr>
          <p:cNvPr id="6" name="TextBox 5">
            <a:extLst>
              <a:ext uri="{FF2B5EF4-FFF2-40B4-BE49-F238E27FC236}">
                <a16:creationId xmlns:a16="http://schemas.microsoft.com/office/drawing/2014/main" id="{1F217E40-F44F-4DE1-84A5-FCCA43975985}"/>
              </a:ext>
            </a:extLst>
          </p:cNvPr>
          <p:cNvSpPr txBox="1"/>
          <p:nvPr/>
        </p:nvSpPr>
        <p:spPr>
          <a:xfrm>
            <a:off x="710336" y="5099692"/>
            <a:ext cx="10771327" cy="1569660"/>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600" dirty="0"/>
              <a:t>The box plot of "Respondents' Salary Range vs. Years of Using Machine Learning Methods' shows a very interesting trend that </a:t>
            </a:r>
            <a:r>
              <a:rPr lang="en-US" sz="1600" b="1" dirty="0"/>
              <a:t>the more years the respondent is experienced in machine learning methods, the more average salary the respondent earns</a:t>
            </a:r>
            <a:r>
              <a:rPr lang="en-US" sz="1600" dirty="0"/>
              <a:t>. This plot implies that "Years of using machine learning methods" might have a strong correlation to the salary. </a:t>
            </a:r>
          </a:p>
          <a:p>
            <a:pPr marL="171450" indent="-171450">
              <a:buFont typeface="Arial" panose="020B0604020202020204" pitchFamily="34" charset="0"/>
              <a:buChar char="•"/>
            </a:pPr>
            <a:r>
              <a:rPr lang="en-US" sz="1600" dirty="0"/>
              <a:t>The box plot of "Respondents' Salary Range vs. Age' also shows a general trend that the older the respondent, the more average salary the respondent earns. This plot implies that age might have potential correlation to the salary.</a:t>
            </a:r>
          </a:p>
        </p:txBody>
      </p:sp>
    </p:spTree>
    <p:extLst>
      <p:ext uri="{BB962C8B-B14F-4D97-AF65-F5344CB8AC3E}">
        <p14:creationId xmlns:p14="http://schemas.microsoft.com/office/powerpoint/2010/main" val="337495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0"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2E6CBDA5-0F7D-4DFF-8266-F4B99CA48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76" y="771140"/>
            <a:ext cx="11909236" cy="4019366"/>
          </a:xfrm>
          <a:prstGeom prst="rect">
            <a:avLst/>
          </a:prstGeom>
        </p:spPr>
      </p:pic>
      <p:sp>
        <p:nvSpPr>
          <p:cNvPr id="16" name="Title 1">
            <a:extLst>
              <a:ext uri="{FF2B5EF4-FFF2-40B4-BE49-F238E27FC236}">
                <a16:creationId xmlns:a16="http://schemas.microsoft.com/office/drawing/2014/main" id="{1E1CCB0E-0308-4423-AE07-E1F7B2DD996A}"/>
              </a:ext>
            </a:extLst>
          </p:cNvPr>
          <p:cNvSpPr>
            <a:spLocks noGrp="1"/>
          </p:cNvSpPr>
          <p:nvPr>
            <p:ph type="title"/>
          </p:nvPr>
        </p:nvSpPr>
        <p:spPr>
          <a:xfrm>
            <a:off x="1893093" y="61910"/>
            <a:ext cx="7833360" cy="760861"/>
          </a:xfrm>
          <a:solidFill>
            <a:schemeClr val="bg1"/>
          </a:solidFill>
        </p:spPr>
        <p:txBody>
          <a:bodyPr>
            <a:normAutofit/>
          </a:bodyPr>
          <a:lstStyle/>
          <a:p>
            <a:r>
              <a:rPr lang="en-US" sz="3600" dirty="0"/>
              <a:t>Model Feature Importance</a:t>
            </a:r>
          </a:p>
        </p:txBody>
      </p:sp>
      <p:sp>
        <p:nvSpPr>
          <p:cNvPr id="17" name="TextBox 16">
            <a:extLst>
              <a:ext uri="{FF2B5EF4-FFF2-40B4-BE49-F238E27FC236}">
                <a16:creationId xmlns:a16="http://schemas.microsoft.com/office/drawing/2014/main" id="{22777CC7-F6C6-4933-823D-F54BD8D14E2E}"/>
              </a:ext>
            </a:extLst>
          </p:cNvPr>
          <p:cNvSpPr txBox="1"/>
          <p:nvPr/>
        </p:nvSpPr>
        <p:spPr>
          <a:xfrm>
            <a:off x="849674" y="4764765"/>
            <a:ext cx="10492652" cy="2031325"/>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400" dirty="0"/>
              <a:t>As shown in the plot the Top 5 columns with highest correlation coefficient to the target are:</a:t>
            </a:r>
          </a:p>
          <a:p>
            <a:pPr marL="342900" indent="-342900">
              <a:buFont typeface="+mj-lt"/>
              <a:buAutoNum type="arabicPeriod"/>
            </a:pPr>
            <a:r>
              <a:rPr lang="en-US" sz="1400" dirty="0"/>
              <a:t>Q3: Whether the respondent is from USA or not </a:t>
            </a:r>
          </a:p>
          <a:p>
            <a:pPr marL="342900" indent="-342900">
              <a:buFont typeface="+mj-lt"/>
              <a:buAutoNum type="arabicPeriod"/>
            </a:pPr>
            <a:r>
              <a:rPr lang="en-US" sz="1400" dirty="0"/>
              <a:t>Q15: "How long have you been writing code to analyze data" </a:t>
            </a:r>
          </a:p>
          <a:p>
            <a:pPr marL="342900" indent="-342900">
              <a:buFont typeface="+mj-lt"/>
              <a:buAutoNum type="arabicPeriod"/>
            </a:pPr>
            <a:r>
              <a:rPr lang="en-US" sz="1400" dirty="0"/>
              <a:t>Q23: "For how many years have you used machine learning methods?" </a:t>
            </a:r>
          </a:p>
          <a:p>
            <a:pPr marL="342900" indent="-342900">
              <a:buFont typeface="+mj-lt"/>
              <a:buAutoNum type="arabicPeriod"/>
            </a:pPr>
            <a:r>
              <a:rPr lang="en-US" sz="1400" dirty="0"/>
              <a:t>Q1: "What is your age (# years)?" </a:t>
            </a:r>
          </a:p>
          <a:p>
            <a:pPr marL="342900" indent="-342900">
              <a:buFont typeface="+mj-lt"/>
              <a:buAutoNum type="arabicPeriod"/>
            </a:pPr>
            <a:r>
              <a:rPr lang="en-US" sz="1400" dirty="0"/>
              <a:t>Q11: "Approximately how much money have you spent on machine learning and/or cloud computing products at your work in the past 5 years?" </a:t>
            </a:r>
          </a:p>
          <a:p>
            <a:r>
              <a:rPr lang="en-US" sz="1400" b="1" dirty="0"/>
              <a:t>It confirmed my hypothesis in the previous slides that the respondent's salary is most likely related to the respondent's age, years of experience in /amount of money spent on machine learning and coding experience. </a:t>
            </a:r>
          </a:p>
        </p:txBody>
      </p:sp>
    </p:spTree>
    <p:extLst>
      <p:ext uri="{BB962C8B-B14F-4D97-AF65-F5344CB8AC3E}">
        <p14:creationId xmlns:p14="http://schemas.microsoft.com/office/powerpoint/2010/main" val="232776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E5828A-CE6D-409F-9A5B-568351E7ADEC}"/>
              </a:ext>
            </a:extLst>
          </p:cNvPr>
          <p:cNvSpPr txBox="1">
            <a:spLocks/>
          </p:cNvSpPr>
          <p:nvPr/>
        </p:nvSpPr>
        <p:spPr>
          <a:xfrm>
            <a:off x="2856011" y="2759255"/>
            <a:ext cx="9601200" cy="14859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Model Training (Tuning the C value in Logistic Regression Model)</a:t>
            </a:r>
          </a:p>
        </p:txBody>
      </p:sp>
      <p:sp>
        <p:nvSpPr>
          <p:cNvPr id="6" name="TextBox 5">
            <a:extLst>
              <a:ext uri="{FF2B5EF4-FFF2-40B4-BE49-F238E27FC236}">
                <a16:creationId xmlns:a16="http://schemas.microsoft.com/office/drawing/2014/main" id="{0BCFB2CB-3815-4836-9523-526CE0E12469}"/>
              </a:ext>
            </a:extLst>
          </p:cNvPr>
          <p:cNvSpPr txBox="1"/>
          <p:nvPr/>
        </p:nvSpPr>
        <p:spPr>
          <a:xfrm>
            <a:off x="3956173" y="3752850"/>
            <a:ext cx="793837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With very lower C value (C=0.001), the training score is close to the test score and they converge. Both training accuracy and test accuracy are relatively low, this indicates that this model has high bias and low variance</a:t>
            </a:r>
          </a:p>
          <a:p>
            <a:pPr marL="285750" indent="-285750">
              <a:buFont typeface="Arial" panose="020B0604020202020204" pitchFamily="34" charset="0"/>
              <a:buChar char="•"/>
            </a:pPr>
            <a:r>
              <a:rPr lang="en-US" dirty="0"/>
              <a:t>With the C value going higher and higher, the training score gradually improves and test score slightly improves, however, the gap between the training score and test score become larger and larger. This means that the model has low variance and high bias</a:t>
            </a:r>
          </a:p>
          <a:p>
            <a:pPr marL="285750" indent="-285750">
              <a:buFont typeface="Arial" panose="020B0604020202020204" pitchFamily="34" charset="0"/>
              <a:buChar char="•"/>
            </a:pPr>
            <a:r>
              <a:rPr lang="en-US" dirty="0"/>
              <a:t>Thus consider the trade-off between bias and variance, the ideal C value should be somewhere in between 0.01 and 0.1 and it is confirmed from grid search that best C=0.07</a:t>
            </a:r>
          </a:p>
        </p:txBody>
      </p:sp>
      <p:pic>
        <p:nvPicPr>
          <p:cNvPr id="14" name="Picture 13" descr="A picture containing green, game&#10;&#10;Description automatically generated">
            <a:extLst>
              <a:ext uri="{FF2B5EF4-FFF2-40B4-BE49-F238E27FC236}">
                <a16:creationId xmlns:a16="http://schemas.microsoft.com/office/drawing/2014/main" id="{703B846D-D9DE-4DBA-9FD0-17EC8E2E1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18" y="596081"/>
            <a:ext cx="3744550" cy="2540226"/>
          </a:xfrm>
          <a:prstGeom prst="rect">
            <a:avLst/>
          </a:prstGeom>
        </p:spPr>
      </p:pic>
      <p:pic>
        <p:nvPicPr>
          <p:cNvPr id="16" name="Picture 15" descr="A close up of a white background&#10;&#10;Description automatically generated">
            <a:extLst>
              <a:ext uri="{FF2B5EF4-FFF2-40B4-BE49-F238E27FC236}">
                <a16:creationId xmlns:a16="http://schemas.microsoft.com/office/drawing/2014/main" id="{7315B06E-4751-429D-B102-7FED269A1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68" y="564925"/>
            <a:ext cx="3997410" cy="2540226"/>
          </a:xfrm>
          <a:prstGeom prst="rect">
            <a:avLst/>
          </a:prstGeom>
        </p:spPr>
      </p:pic>
      <p:pic>
        <p:nvPicPr>
          <p:cNvPr id="18" name="Picture 17" descr="A picture containing room, white&#10;&#10;Description automatically generated">
            <a:extLst>
              <a:ext uri="{FF2B5EF4-FFF2-40B4-BE49-F238E27FC236}">
                <a16:creationId xmlns:a16="http://schemas.microsoft.com/office/drawing/2014/main" id="{8ABAFC32-9654-4874-A282-5AFBE2F67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678" y="440149"/>
            <a:ext cx="4126788" cy="2622442"/>
          </a:xfrm>
          <a:prstGeom prst="rect">
            <a:avLst/>
          </a:prstGeom>
        </p:spPr>
      </p:pic>
      <p:pic>
        <p:nvPicPr>
          <p:cNvPr id="20" name="Picture 19" descr="A picture containing white, room, air&#10;&#10;Description automatically generated">
            <a:extLst>
              <a:ext uri="{FF2B5EF4-FFF2-40B4-BE49-F238E27FC236}">
                <a16:creationId xmlns:a16="http://schemas.microsoft.com/office/drawing/2014/main" id="{BB537A13-FDB6-41D2-90AE-52C953AC7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91" y="3692994"/>
            <a:ext cx="3729772" cy="2873607"/>
          </a:xfrm>
          <a:prstGeom prst="rect">
            <a:avLst/>
          </a:prstGeom>
        </p:spPr>
      </p:pic>
    </p:spTree>
    <p:extLst>
      <p:ext uri="{BB962C8B-B14F-4D97-AF65-F5344CB8AC3E}">
        <p14:creationId xmlns:p14="http://schemas.microsoft.com/office/powerpoint/2010/main" val="137829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picture containing text&#10;&#10;Description automatically generated">
            <a:extLst>
              <a:ext uri="{FF2B5EF4-FFF2-40B4-BE49-F238E27FC236}">
                <a16:creationId xmlns:a16="http://schemas.microsoft.com/office/drawing/2014/main" id="{CB8F0B5A-7322-4905-B29D-34A7093E8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57697"/>
            <a:ext cx="3517119" cy="3218164"/>
          </a:xfrm>
          <a:prstGeom prst="rect">
            <a:avLst/>
          </a:prstGeom>
        </p:spPr>
      </p:pic>
      <p:cxnSp>
        <p:nvCxnSpPr>
          <p:cNvPr id="29" name="Straight Connector 2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6" name="Picture 15" descr="A close up of a colorful background&#10;&#10;Description automatically generated">
            <a:extLst>
              <a:ext uri="{FF2B5EF4-FFF2-40B4-BE49-F238E27FC236}">
                <a16:creationId xmlns:a16="http://schemas.microsoft.com/office/drawing/2014/main" id="{2FE0B9D6-3997-446D-BB6A-C9745E051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251" y="209999"/>
            <a:ext cx="3925205" cy="3365862"/>
          </a:xfrm>
          <a:prstGeom prst="rect">
            <a:avLst/>
          </a:prstGeom>
        </p:spPr>
      </p:pic>
      <p:cxnSp>
        <p:nvCxnSpPr>
          <p:cNvPr id="31" name="Straight Connector 3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10;&#10;Description automatically generated">
            <a:extLst>
              <a:ext uri="{FF2B5EF4-FFF2-40B4-BE49-F238E27FC236}">
                <a16:creationId xmlns:a16="http://schemas.microsoft.com/office/drawing/2014/main" id="{289C43D2-A8B8-49E4-A8F7-CAFB845BF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202" y="375282"/>
            <a:ext cx="3517120" cy="3182994"/>
          </a:xfrm>
          <a:prstGeom prst="rect">
            <a:avLst/>
          </a:prstGeom>
        </p:spPr>
      </p:pic>
      <p:pic>
        <p:nvPicPr>
          <p:cNvPr id="5" name="Picture 4">
            <a:extLst>
              <a:ext uri="{FF2B5EF4-FFF2-40B4-BE49-F238E27FC236}">
                <a16:creationId xmlns:a16="http://schemas.microsoft.com/office/drawing/2014/main" id="{F300F234-80DF-4AB0-AF56-B1C1BD6CB2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544" y="3724784"/>
            <a:ext cx="4114198" cy="2996948"/>
          </a:xfrm>
          <a:prstGeom prst="rect">
            <a:avLst/>
          </a:prstGeom>
        </p:spPr>
      </p:pic>
      <p:sp>
        <p:nvSpPr>
          <p:cNvPr id="6" name="Rectangle 5">
            <a:extLst>
              <a:ext uri="{FF2B5EF4-FFF2-40B4-BE49-F238E27FC236}">
                <a16:creationId xmlns:a16="http://schemas.microsoft.com/office/drawing/2014/main" id="{E0A0A8FC-A3DF-4C29-9E12-13CC1759457C}"/>
              </a:ext>
            </a:extLst>
          </p:cNvPr>
          <p:cNvSpPr/>
          <p:nvPr/>
        </p:nvSpPr>
        <p:spPr>
          <a:xfrm>
            <a:off x="4614293" y="3983361"/>
            <a:ext cx="7428545" cy="2738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The performance of the tuned best model on the validation data and test data is very close in terms of accuracy, precision, recall and f1. It proved that </a:t>
            </a:r>
            <a:r>
              <a:rPr lang="en-US" b="1" dirty="0">
                <a:solidFill>
                  <a:schemeClr val="tx1"/>
                </a:solidFill>
              </a:rPr>
              <a:t>the model is not overfitting</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By comparing with the distribution plot and looking at the heat map of the confusion matrix we can see that </a:t>
            </a:r>
            <a:r>
              <a:rPr lang="en-US" b="1" dirty="0">
                <a:solidFill>
                  <a:schemeClr val="tx1"/>
                </a:solidFill>
              </a:rPr>
              <a:t>the trained model is underfitting </a:t>
            </a:r>
            <a:r>
              <a:rPr lang="en-US" dirty="0">
                <a:solidFill>
                  <a:schemeClr val="tx1"/>
                </a:solidFill>
              </a:rPr>
              <a:t>since it has a higher distribution of bucket 0 and bucket 10. The model only captures the major trend and thus the model is </a:t>
            </a:r>
            <a:r>
              <a:rPr lang="en-US" b="1" dirty="0">
                <a:solidFill>
                  <a:schemeClr val="tx1"/>
                </a:solidFill>
              </a:rPr>
              <a:t>heavily biased</a:t>
            </a:r>
            <a:r>
              <a:rPr lang="en-US" dirty="0">
                <a:solidFill>
                  <a:schemeClr val="tx1"/>
                </a:solidFill>
              </a:rPr>
              <a:t> and underfitting</a:t>
            </a:r>
          </a:p>
        </p:txBody>
      </p:sp>
      <p:sp>
        <p:nvSpPr>
          <p:cNvPr id="13" name="Title 1">
            <a:extLst>
              <a:ext uri="{FF2B5EF4-FFF2-40B4-BE49-F238E27FC236}">
                <a16:creationId xmlns:a16="http://schemas.microsoft.com/office/drawing/2014/main" id="{3F3AC0B6-26DF-4CEE-B036-84525CE77895}"/>
              </a:ext>
            </a:extLst>
          </p:cNvPr>
          <p:cNvSpPr>
            <a:spLocks noGrp="1"/>
          </p:cNvSpPr>
          <p:nvPr>
            <p:ph type="title"/>
          </p:nvPr>
        </p:nvSpPr>
        <p:spPr>
          <a:xfrm>
            <a:off x="5808091" y="3302600"/>
            <a:ext cx="4961608" cy="786715"/>
          </a:xfrm>
        </p:spPr>
        <p:txBody>
          <a:bodyPr>
            <a:normAutofit/>
          </a:bodyPr>
          <a:lstStyle/>
          <a:p>
            <a:r>
              <a:rPr lang="en-US" sz="3600" dirty="0"/>
              <a:t>Model Visualization</a:t>
            </a:r>
          </a:p>
        </p:txBody>
      </p:sp>
    </p:spTree>
    <p:extLst>
      <p:ext uri="{BB962C8B-B14F-4D97-AF65-F5344CB8AC3E}">
        <p14:creationId xmlns:p14="http://schemas.microsoft.com/office/powerpoint/2010/main" val="927306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134</TotalTime>
  <Words>494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Findings from Exploratory analysis  – Data set Structure</vt:lpstr>
      <vt:lpstr>Findings from Exploratory analysis – Features</vt:lpstr>
      <vt:lpstr>Model Feature Importance</vt:lpstr>
      <vt:lpstr>PowerPoint Presentation</vt:lpstr>
      <vt:lpstr>Model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Findings from Exploratory analysis – Data set Structure</dc:title>
  <dc:creator>洪 逸潇</dc:creator>
  <cp:lastModifiedBy>洪 逸潇</cp:lastModifiedBy>
  <cp:revision>9</cp:revision>
  <dcterms:created xsi:type="dcterms:W3CDTF">2020-02-29T02:18:49Z</dcterms:created>
  <dcterms:modified xsi:type="dcterms:W3CDTF">2020-02-29T04:42:43Z</dcterms:modified>
</cp:coreProperties>
</file>