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1" r:id="rId6"/>
    <p:sldId id="263" r:id="rId7"/>
    <p:sldId id="259" r:id="rId8"/>
    <p:sldId id="260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375F4-7B08-4FF2-886A-BC9B6BC6E386}" type="datetimeFigureOut">
              <a:rPr kumimoji="1" lang="ja-JP" altLang="en-US" smtClean="0"/>
              <a:pPr/>
              <a:t>2010/4/26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0DEA3-8B26-48CF-8475-B48FE27B7B0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0DEA3-8B26-48CF-8475-B48FE27B7B0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0DEA3-8B26-48CF-8475-B48FE27B7B0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0" y="6534150"/>
          <a:ext cx="9144000" cy="323850"/>
        </p:xfrm>
        <a:graphic>
          <a:graphicData uri="http://schemas.openxmlformats.org/presentationml/2006/ole">
            <p:oleObj spid="_x0000_s2050" name="Image" r:id="rId3" imgW="12190476" imgH="431594" progId="">
              <p:embed/>
            </p:oleObj>
          </a:graphicData>
        </a:graphic>
      </p:graphicFrame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19575"/>
            <a:ext cx="6400800" cy="1419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ja-JP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2000" y="6553200"/>
            <a:ext cx="762000" cy="304800"/>
          </a:xfrm>
        </p:spPr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04800" y="836613"/>
            <a:ext cx="84963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2168525" y="6597650"/>
            <a:ext cx="4841875" cy="26035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629400" y="99060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2010/4/26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48450" y="228600"/>
            <a:ext cx="2114550" cy="6248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91250" cy="6248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01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6534150"/>
          <a:ext cx="9144000" cy="323850"/>
        </p:xfrm>
        <a:graphic>
          <a:graphicData uri="http://schemas.openxmlformats.org/presentationml/2006/ole">
            <p:oleObj spid="_x0000_s1026" name="Image" r:id="rId14" imgW="12190476" imgH="431594" progId="">
              <p:embed/>
            </p:oleObj>
          </a:graphicData>
        </a:graphic>
      </p:graphicFrame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53200"/>
            <a:ext cx="835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04800" y="836613"/>
            <a:ext cx="84963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6775" y="6597650"/>
            <a:ext cx="4873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MeiryoKe_PGothic" pitchFamily="50" charset="-128"/>
          <a:ea typeface="MeiryoKe_PGothic" pitchFamily="50" charset="-128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746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w"/>
        <a:defRPr kumimoji="1" sz="2200">
          <a:solidFill>
            <a:schemeClr val="tx1"/>
          </a:solidFill>
          <a:latin typeface="+mn-lt"/>
          <a:ea typeface="+mn-ea"/>
        </a:defRPr>
      </a:lvl2pPr>
      <a:lvl3pPr marL="896938" indent="-182563" algn="l" rtl="0" eaLnBrk="1" fontAlgn="base" hangingPunct="1">
        <a:spcBef>
          <a:spcPct val="20000"/>
        </a:spcBef>
        <a:spcAft>
          <a:spcPct val="0"/>
        </a:spcAft>
        <a:buFont typeface="Times New Roman" pitchFamily="18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3pPr>
      <a:lvl4pPr marL="1258888" indent="-1825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ú"/>
        <a:defRPr kumimoji="1">
          <a:solidFill>
            <a:schemeClr val="tx1"/>
          </a:solidFill>
          <a:latin typeface="+mn-lt"/>
          <a:ea typeface="+mn-ea"/>
        </a:defRPr>
      </a:lvl4pPr>
      <a:lvl5pPr marL="16129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5pPr>
      <a:lvl6pPr marL="20701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6pPr>
      <a:lvl7pPr marL="25273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7pPr>
      <a:lvl8pPr marL="29845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8pPr>
      <a:lvl9pPr marL="3441700" indent="-174625" algn="l" rtl="0" eaLnBrk="1" fontAlgn="base" hangingPunct="1">
        <a:spcBef>
          <a:spcPct val="20000"/>
        </a:spcBef>
        <a:spcAft>
          <a:spcPct val="0"/>
        </a:spcAft>
        <a:buFont typeface="MeiryoKe_PGothic" pitchFamily="50" charset="-128"/>
        <a:buChar char="‣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lukeh/archive/2007/08/19/monadic-parser-combinators-using-c-3-0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TraceLog</a:t>
            </a:r>
            <a:r>
              <a:rPr kumimoji="1" lang="ja-JP" altLang="en-US" dirty="0" smtClean="0"/>
              <a:t>コンストラクタ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リファクタリング後の処理・構造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作成日</a:t>
            </a:r>
            <a:r>
              <a:rPr lang="ja-JP" altLang="en-US" dirty="0" smtClean="0"/>
              <a:t>：</a:t>
            </a:r>
            <a:r>
              <a:rPr lang="en-US" altLang="ja-JP" dirty="0" smtClean="0"/>
              <a:t>2010/4/12</a:t>
            </a:r>
          </a:p>
          <a:p>
            <a:r>
              <a:rPr lang="ja-JP" altLang="en-US" dirty="0" smtClean="0"/>
              <a:t>最終更新日：</a:t>
            </a:r>
            <a:r>
              <a:rPr lang="en-US" altLang="ja-JP" dirty="0" smtClean="0"/>
              <a:t> </a:t>
            </a:r>
            <a:r>
              <a:rPr lang="en-US" altLang="ja-JP" dirty="0" smtClean="0"/>
              <a:t>2010/4/26</a:t>
            </a:r>
            <a:endParaRPr lang="en-US" altLang="ja-JP" dirty="0" smtClean="0"/>
          </a:p>
          <a:p>
            <a:r>
              <a:rPr kumimoji="1" lang="ja-JP" altLang="en-US" dirty="0" smtClean="0"/>
              <a:t>作成者：市原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現在の設計では、スタック容量を</a:t>
            </a:r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で固定しているため、これを超えるようなログを入力すると例外が飛ぶ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実際、</a:t>
            </a:r>
            <a:r>
              <a:rPr lang="en-US" altLang="ja-JP" dirty="0" smtClean="0"/>
              <a:t>50</a:t>
            </a:r>
            <a:r>
              <a:rPr lang="ja-JP" altLang="en-US" dirty="0" smtClean="0"/>
              <a:t>を超えるようなログが入ってくることはまずないといっていい。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スタックオーバーフローを起こすログの特徴</a:t>
            </a:r>
            <a:endParaRPr kumimoji="1" lang="en-US" altLang="ja-JP" dirty="0" smtClean="0"/>
          </a:p>
          <a:p>
            <a:pPr lvl="2"/>
            <a:r>
              <a:rPr lang="en-US" altLang="ja-JP" dirty="0" err="1" smtClean="0"/>
              <a:t>BooleanExpression</a:t>
            </a:r>
            <a:r>
              <a:rPr lang="en-US" altLang="ja-JP" dirty="0" smtClean="0"/>
              <a:t> </a:t>
            </a:r>
            <a:r>
              <a:rPr lang="ja-JP" altLang="en-US" dirty="0" smtClean="0"/>
              <a:t>が複雑で長い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Argument </a:t>
            </a:r>
            <a:r>
              <a:rPr kumimoji="1" lang="ja-JP" altLang="en-US" dirty="0" smtClean="0"/>
              <a:t>が大量に存在</a:t>
            </a:r>
            <a:r>
              <a:rPr lang="ja-JP" altLang="en-US" dirty="0" smtClean="0"/>
              <a:t>する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丸括弧のネストが非常に深い</a:t>
            </a:r>
            <a:endParaRPr kumimoji="1" lang="en-US" altLang="ja-JP" dirty="0" smtClean="0"/>
          </a:p>
          <a:p>
            <a:pPr lvl="3"/>
            <a:r>
              <a:rPr kumimoji="1" lang="en-US" altLang="ja-JP" dirty="0" err="1" smtClean="0"/>
              <a:t>BooleanExpression</a:t>
            </a:r>
            <a:r>
              <a:rPr kumimoji="1" lang="ja-JP" altLang="en-US" dirty="0" smtClean="0"/>
              <a:t>（ </a:t>
            </a:r>
            <a:r>
              <a:rPr kumimoji="1" lang="en-US" altLang="ja-JP" dirty="0" err="1" smtClean="0"/>
              <a:t>AttributeCondition</a:t>
            </a:r>
            <a:r>
              <a:rPr kumimoji="1" lang="ja-JP" altLang="en-US" dirty="0" smtClean="0"/>
              <a:t> ）</a:t>
            </a:r>
            <a:endParaRPr kumimoji="1" lang="en-US" altLang="ja-JP" dirty="0" smtClean="0"/>
          </a:p>
          <a:p>
            <a:pPr lvl="3"/>
            <a:r>
              <a:rPr lang="en-US" altLang="ja-JP" dirty="0" smtClean="0"/>
              <a:t>Value</a:t>
            </a:r>
          </a:p>
          <a:p>
            <a:pPr lvl="3"/>
            <a:r>
              <a:rPr kumimoji="1" lang="en-US" altLang="ja-JP" dirty="0" smtClean="0"/>
              <a:t>Argument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パーサの適用順序に問題があると正しくパースされない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問題というより注意すべき点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その他の方法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990600"/>
            <a:ext cx="8858312" cy="5486400"/>
          </a:xfrm>
        </p:spPr>
        <p:txBody>
          <a:bodyPr/>
          <a:lstStyle/>
          <a:p>
            <a:r>
              <a:rPr lang="en-US" altLang="ja-JP" dirty="0" err="1" smtClean="0"/>
              <a:t>LukeH's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WebLog</a:t>
            </a:r>
            <a:r>
              <a:rPr lang="en-US" altLang="ja-JP" dirty="0" smtClean="0"/>
              <a:t> : Monadic Parser </a:t>
            </a:r>
            <a:r>
              <a:rPr lang="en-US" altLang="ja-JP" dirty="0" err="1" smtClean="0"/>
              <a:t>Combinators</a:t>
            </a:r>
            <a:r>
              <a:rPr lang="en-US" altLang="ja-JP" dirty="0" smtClean="0"/>
              <a:t> using C# </a:t>
            </a:r>
            <a:r>
              <a:rPr lang="en-US" altLang="ja-JP" dirty="0" smtClean="0"/>
              <a:t>3.0</a:t>
            </a:r>
          </a:p>
          <a:p>
            <a:pPr lvl="1"/>
            <a:r>
              <a:rPr lang="en-US" altLang="ja-JP" dirty="0" smtClean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blogs.msdn.com/lukeh/archive/2007/08/19/monadic-parser-combinators-using-c-3-0.aspx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Haskell </a:t>
            </a:r>
            <a:r>
              <a:rPr kumimoji="1" lang="ja-JP" altLang="en-US" dirty="0" smtClean="0"/>
              <a:t>のパーサコンビネータライブラリ </a:t>
            </a:r>
            <a:r>
              <a:rPr kumimoji="1" lang="en-US" altLang="ja-JP" dirty="0" smtClean="0"/>
              <a:t>Parsec </a:t>
            </a:r>
            <a:r>
              <a:rPr lang="ja-JP" altLang="en-US" dirty="0" smtClean="0"/>
              <a:t>を参考に作られたパーサ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こちらの利点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クラス構成、コード共にすっきりした印象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海外の人が作ったものであり、</a:t>
            </a:r>
            <a:r>
              <a:rPr lang="ja-JP" altLang="en-US" dirty="0" err="1" smtClean="0"/>
              <a:t>そこそこ</a:t>
            </a:r>
            <a:r>
              <a:rPr lang="ja-JP" altLang="en-US" dirty="0" smtClean="0"/>
              <a:t>の人が使用して、テストやバグ修正が行われているため信頼性が高い印象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汎用性が高い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見た感じ、文字</a:t>
            </a:r>
            <a:r>
              <a:rPr lang="en-US" altLang="ja-JP" dirty="0" smtClean="0"/>
              <a:t>(</a:t>
            </a:r>
            <a:r>
              <a:rPr lang="ja-JP" altLang="en-US" dirty="0" smtClean="0"/>
              <a:t>列</a:t>
            </a:r>
            <a:r>
              <a:rPr lang="en-US" altLang="ja-JP" dirty="0" smtClean="0"/>
              <a:t>)</a:t>
            </a:r>
            <a:r>
              <a:rPr lang="ja-JP" altLang="en-US" dirty="0" smtClean="0"/>
              <a:t>以外</a:t>
            </a:r>
            <a:r>
              <a:rPr lang="ja-JP" altLang="en-US" dirty="0" smtClean="0"/>
              <a:t>も可能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その他の方法（つづき）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04800" y="990600"/>
            <a:ext cx="8696356" cy="5486400"/>
          </a:xfrm>
        </p:spPr>
        <p:txBody>
          <a:bodyPr/>
          <a:lstStyle/>
          <a:p>
            <a:r>
              <a:rPr kumimoji="1" lang="ja-JP" altLang="en-US" dirty="0" smtClean="0"/>
              <a:t>なぜこちらではないのか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デリゲートを駆使している</a:t>
            </a:r>
            <a:r>
              <a:rPr lang="ja-JP" altLang="en-US" dirty="0" smtClean="0"/>
              <a:t>ため、デバッガ</a:t>
            </a:r>
            <a:r>
              <a:rPr lang="ja-JP" altLang="en-US" dirty="0" smtClean="0"/>
              <a:t>によるデバッグが困難であった（自分は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処理が</a:t>
            </a:r>
            <a:r>
              <a:rPr lang="ja-JP" altLang="en-US" dirty="0" smtClean="0"/>
              <a:t>追えない、どのメソッドを実行しているのかわからない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速度的な問題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fmp_long.log</a:t>
            </a:r>
            <a:r>
              <a:rPr lang="ja-JP" altLang="en-US" dirty="0" smtClean="0"/>
              <a:t>の処理が、今回採用したものより</a:t>
            </a:r>
            <a:r>
              <a:rPr lang="en-US" altLang="ja-JP" dirty="0" smtClean="0"/>
              <a:t>15</a:t>
            </a:r>
            <a:r>
              <a:rPr lang="ja-JP" altLang="en-US" dirty="0" smtClean="0"/>
              <a:t>～</a:t>
            </a:r>
            <a:r>
              <a:rPr lang="en-US" altLang="ja-JP" dirty="0" smtClean="0"/>
              <a:t>20</a:t>
            </a:r>
            <a:r>
              <a:rPr lang="ja-JP" altLang="en-US" dirty="0" smtClean="0"/>
              <a:t>秒ほど遅い。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考えられる原因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クラスメソッド呼び出しよりコストが高いデリゲートを多用する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Result</a:t>
            </a:r>
            <a:r>
              <a:rPr lang="ja-JP" altLang="en-US" dirty="0" smtClean="0"/>
              <a:t>クラスをかなりの頻度で</a:t>
            </a:r>
            <a:r>
              <a:rPr lang="en-US" altLang="ja-JP" dirty="0" smtClean="0"/>
              <a:t>new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一行のログに対して、適用するパーサの個数分は生成するのでは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高汎用性がゆえに、要素の結合に配列の</a:t>
            </a:r>
            <a:r>
              <a:rPr lang="en-US" altLang="ja-JP" dirty="0" err="1" smtClean="0"/>
              <a:t>Concat</a:t>
            </a:r>
            <a:r>
              <a:rPr lang="ja-JP" altLang="en-US" dirty="0" smtClean="0"/>
              <a:t>メソッドを使用</a:t>
            </a:r>
            <a:endParaRPr lang="en-US" altLang="ja-JP" dirty="0" smtClean="0"/>
          </a:p>
          <a:p>
            <a:pPr lvl="4"/>
            <a:r>
              <a:rPr lang="ja-JP" altLang="en-US" dirty="0" smtClean="0"/>
              <a:t>文字</a:t>
            </a:r>
            <a:r>
              <a:rPr lang="en-US" altLang="ja-JP" dirty="0" smtClean="0"/>
              <a:t>(</a:t>
            </a:r>
            <a:r>
              <a:rPr lang="ja-JP" altLang="en-US" dirty="0" smtClean="0"/>
              <a:t>列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に限定すれば、</a:t>
            </a:r>
            <a:r>
              <a:rPr lang="en-US" altLang="ja-JP" dirty="0" err="1" smtClean="0"/>
              <a:t>StringBuilder</a:t>
            </a:r>
            <a:r>
              <a:rPr lang="ja-JP" altLang="en-US" dirty="0" smtClean="0"/>
              <a:t>で高速な結合が可能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いじる</a:t>
            </a:r>
            <a:r>
              <a:rPr lang="ja-JP" altLang="en-US" dirty="0" smtClean="0"/>
              <a:t>となる</a:t>
            </a:r>
            <a:r>
              <a:rPr lang="ja-JP" altLang="en-US" dirty="0" smtClean="0"/>
              <a:t>と、やはり学習が必要になる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特に、既に用意されたクラスのリファクタリングの際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:\My Documents\My Dropbox\ojl-private\refactoring_TraceLog_memo\クラス図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714488"/>
            <a:ext cx="6800850" cy="4762500"/>
          </a:xfrm>
          <a:prstGeom prst="rect">
            <a:avLst/>
          </a:prstGeom>
          <a:noFill/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構造</a:t>
            </a:r>
            <a:endParaRPr kumimoji="1" lang="ja-JP" altLang="en-US" dirty="0"/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928662" y="4857760"/>
            <a:ext cx="1428760" cy="612648"/>
          </a:xfrm>
          <a:prstGeom prst="borderCallout1">
            <a:avLst>
              <a:gd name="adj1" fmla="val -3016"/>
              <a:gd name="adj2" fmla="val 17000"/>
              <a:gd name="adj3" fmla="val -58520"/>
              <a:gd name="adj4" fmla="val 40333"/>
            </a:avLst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NullObject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2" name="線吹き出し 1 (枠付き) 11"/>
          <p:cNvSpPr/>
          <p:nvPr/>
        </p:nvSpPr>
        <p:spPr bwMode="auto">
          <a:xfrm>
            <a:off x="2643174" y="5357826"/>
            <a:ext cx="2214578" cy="714380"/>
          </a:xfrm>
          <a:prstGeom prst="borderCallout1">
            <a:avLst>
              <a:gd name="adj1" fmla="val 3203"/>
              <a:gd name="adj2" fmla="val 16667"/>
              <a:gd name="adj3" fmla="val -237058"/>
              <a:gd name="adj4" fmla="val 57271"/>
            </a:avLst>
          </a:prstGeom>
          <a:solidFill>
            <a:schemeClr val="bg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NullObject</a:t>
            </a:r>
            <a:r>
              <a:rPr lang="ja-JP" altLang="en-US" sz="2000" dirty="0" smtClean="0">
                <a:latin typeface="Times New Roman" pitchFamily="18" charset="0"/>
                <a:ea typeface="ＭＳ ゴシック" pitchFamily="49" charset="-128"/>
              </a:rPr>
              <a:t>と繋ぐ</a:t>
            </a:r>
            <a:endParaRPr lang="en-US" altLang="ja-JP" sz="2000" dirty="0" smtClean="0">
              <a:latin typeface="Times New Roman" pitchFamily="18" charset="0"/>
              <a:ea typeface="ＭＳ ゴシック" pitchFamily="49" charset="-128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>
                <a:latin typeface="Times New Roman" pitchFamily="18" charset="0"/>
                <a:ea typeface="ＭＳ ゴシック" pitchFamily="49" charset="-128"/>
              </a:rPr>
              <a:t>インタフェイス</a:t>
            </a:r>
            <a:endParaRPr kumimoji="1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00034" y="1000108"/>
            <a:ext cx="62648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NullObject</a:t>
            </a:r>
            <a:r>
              <a:rPr kumimoji="1" lang="en-US" altLang="ja-JP" sz="2000" dirty="0" smtClean="0"/>
              <a:t> </a:t>
            </a:r>
            <a:r>
              <a:rPr kumimoji="1" lang="ja-JP" altLang="en-US" sz="2000" dirty="0" smtClean="0"/>
              <a:t>パターンを使用</a:t>
            </a:r>
            <a:endParaRPr kumimoji="1" lang="en-US" altLang="ja-JP" sz="2000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 「見通しの良いコード」の実現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 bwMode="auto">
          <a:xfrm>
            <a:off x="1428728" y="3857628"/>
            <a:ext cx="192882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コネクタ 13"/>
          <p:cNvCxnSpPr/>
          <p:nvPr/>
        </p:nvCxnSpPr>
        <p:spPr bwMode="auto">
          <a:xfrm rot="5400000" flipH="1" flipV="1">
            <a:off x="500034" y="2928934"/>
            <a:ext cx="18573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コネクタ 15"/>
          <p:cNvCxnSpPr/>
          <p:nvPr/>
        </p:nvCxnSpPr>
        <p:spPr bwMode="auto">
          <a:xfrm>
            <a:off x="1428728" y="2000240"/>
            <a:ext cx="635798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コネクタ 18"/>
          <p:cNvCxnSpPr/>
          <p:nvPr/>
        </p:nvCxnSpPr>
        <p:spPr bwMode="auto">
          <a:xfrm rot="5400000">
            <a:off x="6858016" y="2928934"/>
            <a:ext cx="18573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コネクタ 20"/>
          <p:cNvCxnSpPr/>
          <p:nvPr/>
        </p:nvCxnSpPr>
        <p:spPr bwMode="auto">
          <a:xfrm rot="5400000" flipH="1" flipV="1">
            <a:off x="2928926" y="3429000"/>
            <a:ext cx="8572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線コネクタ 21"/>
          <p:cNvCxnSpPr/>
          <p:nvPr/>
        </p:nvCxnSpPr>
        <p:spPr bwMode="auto">
          <a:xfrm rot="5400000" flipH="1" flipV="1">
            <a:off x="4357686" y="3429000"/>
            <a:ext cx="8572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線コネクタ 23"/>
          <p:cNvCxnSpPr/>
          <p:nvPr/>
        </p:nvCxnSpPr>
        <p:spPr bwMode="auto">
          <a:xfrm>
            <a:off x="3357554" y="3000372"/>
            <a:ext cx="14287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線コネクタ 27"/>
          <p:cNvCxnSpPr/>
          <p:nvPr/>
        </p:nvCxnSpPr>
        <p:spPr bwMode="auto">
          <a:xfrm>
            <a:off x="4786314" y="3857628"/>
            <a:ext cx="3000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四角形吹き出し 29"/>
          <p:cNvSpPr/>
          <p:nvPr/>
        </p:nvSpPr>
        <p:spPr bwMode="auto">
          <a:xfrm>
            <a:off x="5786446" y="1357298"/>
            <a:ext cx="1928826" cy="500066"/>
          </a:xfrm>
          <a:prstGeom prst="wedgeRectCallout">
            <a:avLst>
              <a:gd name="adj1" fmla="val -21821"/>
              <a:gd name="adj2" fmla="val 77738"/>
            </a:avLst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再利用可能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各パーサ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解析メソッド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の基本処理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990600"/>
            <a:ext cx="8786874" cy="5486400"/>
          </a:xfrm>
        </p:spPr>
        <p:txBody>
          <a:bodyPr/>
          <a:lstStyle/>
          <a:p>
            <a:pPr marL="457200" indent="-457200">
              <a:buNone/>
            </a:pPr>
            <a:r>
              <a:rPr lang="ja-JP" altLang="en-US" sz="1600" dirty="0" smtClean="0"/>
              <a:t>例：</a:t>
            </a:r>
            <a:r>
              <a:rPr lang="en-US" altLang="ja-JP" sz="1600" dirty="0" smtClean="0"/>
              <a:t>Object</a:t>
            </a:r>
            <a:r>
              <a:rPr lang="ja-JP" altLang="en-US" sz="1600" dirty="0" smtClean="0"/>
              <a:t>用のパーサ（</a:t>
            </a:r>
            <a:r>
              <a:rPr lang="en-US" altLang="ja-JP" sz="1600" dirty="0" smtClean="0"/>
              <a:t>Parser </a:t>
            </a:r>
            <a:r>
              <a:rPr lang="ja-JP" altLang="en-US" sz="1600" dirty="0" smtClean="0"/>
              <a:t>の派生クラス）</a:t>
            </a:r>
            <a:endParaRPr lang="en-US" altLang="ja-JP" sz="1600" dirty="0" smtClean="0"/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public </a:t>
            </a:r>
            <a:r>
              <a:rPr lang="en-US" altLang="ja-JP" sz="1600" dirty="0" err="1" smtClean="0"/>
              <a:t>ITraceLogParser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OBject</a:t>
            </a:r>
            <a:r>
              <a:rPr lang="en-US" altLang="ja-JP" sz="1600" dirty="0" smtClean="0"/>
              <a:t>()</a:t>
            </a:r>
          </a:p>
          <a:p>
            <a:pPr marL="457200" indent="-457200">
              <a:buNone/>
            </a:pPr>
            <a:r>
              <a:rPr lang="en-US" altLang="ja-JP" sz="1600" dirty="0" smtClean="0"/>
              <a:t>{</a:t>
            </a:r>
          </a:p>
          <a:p>
            <a:pPr marL="457200" indent="-457200">
              <a:buNone/>
            </a:pPr>
            <a:r>
              <a:rPr lang="en-US" altLang="ja-JP" sz="1600" dirty="0" smtClean="0"/>
              <a:t>	Begin();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err="1" smtClean="0"/>
              <a:t>var</a:t>
            </a:r>
            <a:r>
              <a:rPr lang="en-US" altLang="ja-JP" sz="1600" dirty="0" smtClean="0"/>
              <a:t> object_ =</a:t>
            </a:r>
          </a:p>
          <a:p>
            <a:pPr marL="457200" indent="-457200"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ObjectTypeName</a:t>
            </a:r>
            <a:r>
              <a:rPr lang="en-US" altLang="ja-JP" sz="1600" dirty="0" smtClean="0"/>
              <a:t>().Char('(').</a:t>
            </a:r>
            <a:r>
              <a:rPr lang="en-US" altLang="ja-JP" sz="1600" dirty="0" err="1" smtClean="0"/>
              <a:t>AttributeCondition</a:t>
            </a:r>
            <a:r>
              <a:rPr lang="en-US" altLang="ja-JP" sz="1600" dirty="0" smtClean="0"/>
              <a:t>().Char(')')		.OR().</a:t>
            </a:r>
          </a:p>
          <a:p>
            <a:pPr marL="457200" indent="-457200"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ObjectName</a:t>
            </a:r>
            <a:r>
              <a:rPr lang="en-US" altLang="ja-JP" sz="1600" dirty="0" smtClean="0"/>
              <a:t>();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object_.ObjectValue</a:t>
            </a:r>
            <a:r>
              <a:rPr lang="en-US" altLang="ja-JP" sz="1600" dirty="0" smtClean="0"/>
              <a:t> = Result();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	// </a:t>
            </a:r>
            <a:r>
              <a:rPr lang="en-US" altLang="ja-JP" sz="1600" dirty="0" err="1" smtClean="0"/>
              <a:t>HasObjectTypeValue</a:t>
            </a:r>
            <a:r>
              <a:rPr lang="ja-JP" altLang="en-US" sz="1600" dirty="0" smtClean="0"/>
              <a:t>は、</a:t>
            </a:r>
            <a:r>
              <a:rPr lang="en-US" altLang="ja-JP" sz="1600" dirty="0" err="1" smtClean="0"/>
              <a:t>ObjectTypeName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が真でも、ほかで失敗すれば偽である。</a:t>
            </a:r>
            <a:endParaRPr lang="en-US" altLang="ja-JP" sz="1600" dirty="0" smtClean="0"/>
          </a:p>
          <a:p>
            <a:pPr marL="457200" indent="-457200"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err="1" smtClean="0"/>
              <a:t>object_.HasObjectTypeValue</a:t>
            </a:r>
            <a:r>
              <a:rPr lang="en-US" altLang="ja-JP" sz="1600" dirty="0" smtClean="0"/>
              <a:t> = false;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	return (</a:t>
            </a:r>
            <a:r>
              <a:rPr lang="en-US" altLang="ja-JP" sz="1600" dirty="0" err="1" smtClean="0"/>
              <a:t>ITraceLogParser</a:t>
            </a:r>
            <a:r>
              <a:rPr lang="en-US" altLang="ja-JP" sz="1600" dirty="0" smtClean="0"/>
              <a:t>)</a:t>
            </a:r>
            <a:r>
              <a:rPr lang="en-US" altLang="ja-JP" sz="1600" dirty="0" err="1" smtClean="0"/>
              <a:t>object_.End</a:t>
            </a:r>
            <a:r>
              <a:rPr lang="en-US" altLang="ja-JP" sz="1600" dirty="0" smtClean="0"/>
              <a:t>();</a:t>
            </a:r>
          </a:p>
          <a:p>
            <a:pPr marL="457200" indent="-457200">
              <a:buNone/>
            </a:pPr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各パーサ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解析メソッド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の基本処理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990600"/>
            <a:ext cx="8786874" cy="5486400"/>
          </a:xfrm>
        </p:spPr>
        <p:txBody>
          <a:bodyPr/>
          <a:lstStyle/>
          <a:p>
            <a:pPr marL="457200" indent="-457200">
              <a:buNone/>
            </a:pPr>
            <a:r>
              <a:rPr lang="ja-JP" altLang="en-US" sz="1600" dirty="0" smtClean="0"/>
              <a:t>例：</a:t>
            </a:r>
            <a:r>
              <a:rPr lang="en-US" altLang="ja-JP" sz="1600" dirty="0" smtClean="0"/>
              <a:t>Object</a:t>
            </a:r>
            <a:r>
              <a:rPr lang="ja-JP" altLang="en-US" sz="1600" dirty="0" smtClean="0"/>
              <a:t>用のパーサ（</a:t>
            </a:r>
            <a:r>
              <a:rPr lang="en-US" altLang="ja-JP" sz="1600" dirty="0" smtClean="0"/>
              <a:t>Parser </a:t>
            </a:r>
            <a:r>
              <a:rPr lang="ja-JP" altLang="en-US" sz="1600" dirty="0" smtClean="0"/>
              <a:t>の派生クラス）</a:t>
            </a:r>
            <a:endParaRPr lang="en-US" altLang="ja-JP" sz="1600" dirty="0" smtClean="0"/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public </a:t>
            </a:r>
            <a:r>
              <a:rPr lang="en-US" altLang="ja-JP" sz="1600" dirty="0" err="1" smtClean="0"/>
              <a:t>ITraceLogParser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OBject</a:t>
            </a:r>
            <a:r>
              <a:rPr lang="en-US" altLang="ja-JP" sz="1600" dirty="0" smtClean="0"/>
              <a:t>()</a:t>
            </a:r>
          </a:p>
          <a:p>
            <a:pPr marL="457200" indent="-457200">
              <a:buNone/>
            </a:pPr>
            <a:r>
              <a:rPr lang="en-US" altLang="ja-JP" sz="1600" dirty="0" smtClean="0"/>
              <a:t>{</a:t>
            </a:r>
          </a:p>
          <a:p>
            <a:pPr marL="457200" indent="-457200">
              <a:buNone/>
            </a:pPr>
            <a:r>
              <a:rPr lang="en-US" altLang="ja-JP" sz="1600" dirty="0" smtClean="0"/>
              <a:t>	Begin();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err="1" smtClean="0"/>
              <a:t>var</a:t>
            </a:r>
            <a:r>
              <a:rPr lang="en-US" altLang="ja-JP" sz="1600" dirty="0" smtClean="0"/>
              <a:t> object_ =</a:t>
            </a:r>
          </a:p>
          <a:p>
            <a:pPr marL="457200" indent="-457200"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ObjectTypeName</a:t>
            </a:r>
            <a:r>
              <a:rPr lang="en-US" altLang="ja-JP" sz="1600" dirty="0" smtClean="0"/>
              <a:t>().Char('(').</a:t>
            </a:r>
            <a:r>
              <a:rPr lang="en-US" altLang="ja-JP" sz="1600" dirty="0" err="1" smtClean="0"/>
              <a:t>AttributeCondition</a:t>
            </a:r>
            <a:r>
              <a:rPr lang="en-US" altLang="ja-JP" sz="1600" dirty="0" smtClean="0"/>
              <a:t>().Char(')')		.OR().</a:t>
            </a:r>
          </a:p>
          <a:p>
            <a:pPr marL="457200" indent="-457200"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ObjectName</a:t>
            </a:r>
            <a:r>
              <a:rPr lang="en-US" altLang="ja-JP" sz="1600" dirty="0" smtClean="0"/>
              <a:t>();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object_.ObjectValue</a:t>
            </a:r>
            <a:r>
              <a:rPr lang="en-US" altLang="ja-JP" sz="1600" dirty="0" smtClean="0"/>
              <a:t> = Result();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	// </a:t>
            </a:r>
            <a:r>
              <a:rPr lang="en-US" altLang="ja-JP" sz="1600" dirty="0" err="1" smtClean="0"/>
              <a:t>HasObjectTypeValue</a:t>
            </a:r>
            <a:r>
              <a:rPr lang="ja-JP" altLang="en-US" sz="1600" dirty="0" smtClean="0"/>
              <a:t>は、</a:t>
            </a:r>
            <a:r>
              <a:rPr lang="en-US" altLang="ja-JP" sz="1600" dirty="0" err="1" smtClean="0"/>
              <a:t>ObjectTypeName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が真でも、ほかで失敗すれば偽である。</a:t>
            </a:r>
            <a:endParaRPr lang="en-US" altLang="ja-JP" sz="1600" dirty="0" smtClean="0"/>
          </a:p>
          <a:p>
            <a:pPr marL="457200" indent="-457200"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err="1" smtClean="0"/>
              <a:t>object_.HasObjectTypeValue</a:t>
            </a:r>
            <a:r>
              <a:rPr lang="en-US" altLang="ja-JP" sz="1600" dirty="0" smtClean="0"/>
              <a:t> = false;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	return (</a:t>
            </a:r>
            <a:r>
              <a:rPr lang="en-US" altLang="ja-JP" sz="1600" dirty="0" err="1" smtClean="0"/>
              <a:t>ITraceLogParser</a:t>
            </a:r>
            <a:r>
              <a:rPr lang="en-US" altLang="ja-JP" sz="1600" dirty="0" smtClean="0"/>
              <a:t>)</a:t>
            </a:r>
            <a:r>
              <a:rPr lang="en-US" altLang="ja-JP" sz="1600" dirty="0" err="1" smtClean="0"/>
              <a:t>object_.End</a:t>
            </a:r>
            <a:r>
              <a:rPr lang="en-US" altLang="ja-JP" sz="1600" dirty="0" smtClean="0"/>
              <a:t>();</a:t>
            </a:r>
          </a:p>
          <a:p>
            <a:pPr marL="457200" indent="-457200">
              <a:buNone/>
            </a:pPr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571472" y="2071678"/>
            <a:ext cx="1071570" cy="5000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571472" y="2714620"/>
            <a:ext cx="6429420" cy="1214446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71472" y="4071942"/>
            <a:ext cx="8286808" cy="1357322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571472" y="5572140"/>
            <a:ext cx="4071966" cy="42862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14480" y="214311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前処理　（ポインタ保存と結果を入れる領域確保）</a:t>
            </a:r>
            <a:endParaRPr kumimoji="1"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74203" y="3214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生成規則</a:t>
            </a:r>
            <a:endParaRPr kumimoji="1" lang="ja-JP" alt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0" y="42148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パース結果の処理　（必要であれば）</a:t>
            </a:r>
            <a:endParaRPr kumimoji="1" lang="ja-JP" alt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71472" y="607220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後処理　（領域の解放など）</a:t>
            </a:r>
            <a:endParaRPr kumimoji="1" lang="ja-JP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各パーサ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解析メソッド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の基本処理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990600"/>
            <a:ext cx="8786874" cy="5486400"/>
          </a:xfrm>
        </p:spPr>
        <p:txBody>
          <a:bodyPr/>
          <a:lstStyle/>
          <a:p>
            <a:pPr marL="457200" indent="-457200">
              <a:buNone/>
            </a:pPr>
            <a:r>
              <a:rPr lang="ja-JP" altLang="en-US" sz="1600" dirty="0" smtClean="0"/>
              <a:t>例：</a:t>
            </a:r>
            <a:r>
              <a:rPr lang="en-US" altLang="ja-JP" sz="1600" dirty="0" smtClean="0"/>
              <a:t>Object</a:t>
            </a:r>
            <a:r>
              <a:rPr lang="ja-JP" altLang="en-US" sz="1600" dirty="0" smtClean="0"/>
              <a:t>用のパーサ（</a:t>
            </a:r>
            <a:r>
              <a:rPr lang="en-US" altLang="ja-JP" sz="1600" dirty="0" smtClean="0"/>
              <a:t>Parser </a:t>
            </a:r>
            <a:r>
              <a:rPr lang="ja-JP" altLang="en-US" sz="1600" dirty="0" smtClean="0"/>
              <a:t>の派生クラス）</a:t>
            </a:r>
            <a:endParaRPr lang="en-US" altLang="ja-JP" sz="1600" dirty="0" smtClean="0"/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public </a:t>
            </a:r>
            <a:r>
              <a:rPr lang="en-US" altLang="ja-JP" sz="1600" dirty="0" err="1" smtClean="0"/>
              <a:t>ITraceLogParser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OBject</a:t>
            </a:r>
            <a:r>
              <a:rPr lang="en-US" altLang="ja-JP" sz="1600" dirty="0" smtClean="0"/>
              <a:t>()</a:t>
            </a:r>
          </a:p>
          <a:p>
            <a:pPr marL="457200" indent="-457200">
              <a:buNone/>
            </a:pPr>
            <a:r>
              <a:rPr lang="en-US" altLang="ja-JP" sz="1600" dirty="0" smtClean="0"/>
              <a:t>{</a:t>
            </a:r>
          </a:p>
          <a:p>
            <a:pPr marL="457200" indent="-457200">
              <a:buNone/>
            </a:pPr>
            <a:r>
              <a:rPr lang="en-US" altLang="ja-JP" sz="1600" dirty="0" smtClean="0"/>
              <a:t>	Begin();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err="1" smtClean="0"/>
              <a:t>var</a:t>
            </a:r>
            <a:r>
              <a:rPr lang="en-US" altLang="ja-JP" sz="1600" dirty="0" smtClean="0"/>
              <a:t> object_ =</a:t>
            </a:r>
          </a:p>
          <a:p>
            <a:pPr marL="457200" indent="-457200"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ObjectTypeName</a:t>
            </a:r>
            <a:r>
              <a:rPr lang="en-US" altLang="ja-JP" sz="1600" dirty="0" smtClean="0"/>
              <a:t>().Char('(').</a:t>
            </a:r>
            <a:r>
              <a:rPr lang="en-US" altLang="ja-JP" sz="1600" dirty="0" err="1" smtClean="0"/>
              <a:t>AttributeCondition</a:t>
            </a:r>
            <a:r>
              <a:rPr lang="en-US" altLang="ja-JP" sz="1600" dirty="0" smtClean="0"/>
              <a:t>().Char(')')		.OR().</a:t>
            </a:r>
          </a:p>
          <a:p>
            <a:pPr marL="457200" indent="-457200"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ObjectName</a:t>
            </a:r>
            <a:r>
              <a:rPr lang="en-US" altLang="ja-JP" sz="1600" dirty="0" smtClean="0"/>
              <a:t>();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object_.ObjectValue</a:t>
            </a:r>
            <a:r>
              <a:rPr lang="en-US" altLang="ja-JP" sz="1600" dirty="0" smtClean="0"/>
              <a:t> = Result();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	// </a:t>
            </a:r>
            <a:r>
              <a:rPr lang="en-US" altLang="ja-JP" sz="1600" dirty="0" err="1" smtClean="0"/>
              <a:t>HasObjectTypeValue</a:t>
            </a:r>
            <a:r>
              <a:rPr lang="ja-JP" altLang="en-US" sz="1600" dirty="0" smtClean="0"/>
              <a:t>は、</a:t>
            </a:r>
            <a:r>
              <a:rPr lang="en-US" altLang="ja-JP" sz="1600" dirty="0" err="1" smtClean="0"/>
              <a:t>ObjectTypeName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が真でも、ほかで失敗すれば偽である。</a:t>
            </a:r>
            <a:endParaRPr lang="en-US" altLang="ja-JP" sz="1600" dirty="0" smtClean="0"/>
          </a:p>
          <a:p>
            <a:pPr marL="457200" indent="-457200"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err="1" smtClean="0"/>
              <a:t>object_.HasObjectTypeValue</a:t>
            </a:r>
            <a:r>
              <a:rPr lang="en-US" altLang="ja-JP" sz="1600" dirty="0" smtClean="0"/>
              <a:t> = false;</a:t>
            </a:r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	return (</a:t>
            </a:r>
            <a:r>
              <a:rPr lang="en-US" altLang="ja-JP" sz="1600" dirty="0" err="1" smtClean="0"/>
              <a:t>ITraceLogParser</a:t>
            </a:r>
            <a:r>
              <a:rPr lang="en-US" altLang="ja-JP" sz="1600" dirty="0" smtClean="0"/>
              <a:t>)</a:t>
            </a:r>
            <a:r>
              <a:rPr lang="en-US" altLang="ja-JP" sz="1600" dirty="0" err="1" smtClean="0"/>
              <a:t>object_.End</a:t>
            </a:r>
            <a:r>
              <a:rPr lang="en-US" altLang="ja-JP" sz="1600" dirty="0" smtClean="0"/>
              <a:t>();</a:t>
            </a:r>
          </a:p>
          <a:p>
            <a:pPr marL="457200" indent="-457200">
              <a:buNone/>
            </a:pPr>
            <a:r>
              <a:rPr lang="en-US" altLang="ja-JP" sz="1600" dirty="0" smtClean="0"/>
              <a:t>}</a:t>
            </a:r>
            <a:endParaRPr kumimoji="1" lang="ja-JP" altLang="en-US" sz="1600" dirty="0"/>
          </a:p>
        </p:txBody>
      </p:sp>
      <p:sp>
        <p:nvSpPr>
          <p:cNvPr id="4" name="線吹き出し 1 (枠付き) 3"/>
          <p:cNvSpPr/>
          <p:nvPr/>
        </p:nvSpPr>
        <p:spPr bwMode="auto">
          <a:xfrm>
            <a:off x="4143372" y="3071810"/>
            <a:ext cx="4714908" cy="1000132"/>
          </a:xfrm>
          <a:prstGeom prst="borderCallout1">
            <a:avLst>
              <a:gd name="adj1" fmla="val 21860"/>
              <a:gd name="adj2" fmla="val -1060"/>
              <a:gd name="adj3" fmla="val 38206"/>
              <a:gd name="adj4" fmla="val -4931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前の規則に一致しなかったらバックトラック</a:t>
            </a:r>
            <a:endParaRPr kumimoji="1" lang="en-US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Times New Roman" pitchFamily="18" charset="0"/>
                <a:ea typeface="ＭＳ ゴシック" pitchFamily="49" charset="-128"/>
              </a:rPr>
              <a:t>して、次の規則を適用してみる。</a:t>
            </a:r>
            <a:endParaRPr lang="en-US" altLang="ja-JP" dirty="0" smtClean="0">
              <a:latin typeface="Times New Roman" pitchFamily="18" charset="0"/>
              <a:ea typeface="ＭＳ ゴシック" pitchFamily="49" charset="-128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一致していたら、次の規則はスルー。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1142976" y="3305174"/>
            <a:ext cx="642942" cy="285752"/>
          </a:xfrm>
          <a:prstGeom prst="rect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571472" y="2786058"/>
            <a:ext cx="1214446" cy="285752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7" name="線吹き出し 1 (枠付き) 6"/>
          <p:cNvSpPr/>
          <p:nvPr/>
        </p:nvSpPr>
        <p:spPr bwMode="auto">
          <a:xfrm>
            <a:off x="3214678" y="2214554"/>
            <a:ext cx="5643602" cy="500066"/>
          </a:xfrm>
          <a:prstGeom prst="borderCallout1">
            <a:avLst>
              <a:gd name="adj1" fmla="val 33109"/>
              <a:gd name="adj2" fmla="val -1169"/>
              <a:gd name="adj3" fmla="val 112463"/>
              <a:gd name="adj4" fmla="val -25469"/>
            </a:avLst>
          </a:prstGeom>
          <a:solidFill>
            <a:schemeClr val="bg1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>
                <a:latin typeface="Times New Roman" pitchFamily="18" charset="0"/>
                <a:ea typeface="ＭＳ ゴシック" pitchFamily="49" charset="-128"/>
              </a:rPr>
              <a:t>Parser</a:t>
            </a:r>
            <a:r>
              <a:rPr lang="ja-JP" altLang="en-US" dirty="0" smtClean="0">
                <a:latin typeface="Times New Roman" pitchFamily="18" charset="0"/>
                <a:ea typeface="ＭＳ ゴシック" pitchFamily="49" charset="-128"/>
              </a:rPr>
              <a:t>の派生であれば成功、</a:t>
            </a:r>
            <a:r>
              <a:rPr lang="en-US" altLang="ja-JP" dirty="0" err="1" smtClean="0">
                <a:latin typeface="Times New Roman" pitchFamily="18" charset="0"/>
                <a:ea typeface="ＭＳ ゴシック" pitchFamily="49" charset="-128"/>
              </a:rPr>
              <a:t>NullObject</a:t>
            </a:r>
            <a:r>
              <a:rPr lang="ja-JP" altLang="en-US" dirty="0" smtClean="0">
                <a:latin typeface="Times New Roman" pitchFamily="18" charset="0"/>
                <a:ea typeface="ＭＳ ゴシック" pitchFamily="49" charset="-128"/>
              </a:rPr>
              <a:t>であれば失敗</a:t>
            </a:r>
            <a:endParaRPr kumimoji="1" lang="ja-JP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00034" y="4143380"/>
            <a:ext cx="4000528" cy="1285884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4714876" y="4429132"/>
            <a:ext cx="4429124" cy="1643074"/>
          </a:xfrm>
          <a:prstGeom prst="borderCallout1">
            <a:avLst>
              <a:gd name="adj1" fmla="val 199"/>
              <a:gd name="adj2" fmla="val 20484"/>
              <a:gd name="adj3" fmla="val -11325"/>
              <a:gd name="adj4" fmla="val -5877"/>
            </a:avLst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値が代入されるのは、</a:t>
            </a:r>
            <a:r>
              <a:rPr lang="ja-JP" altLang="en-US" sz="2000" dirty="0" smtClean="0">
                <a:latin typeface="Times New Roman" pitchFamily="18" charset="0"/>
                <a:ea typeface="ＭＳ ゴシック" pitchFamily="49" charset="-128"/>
              </a:rPr>
              <a:t>パースに成功</a:t>
            </a:r>
            <a:endParaRPr lang="en-US" altLang="ja-JP" sz="2000" dirty="0" smtClean="0">
              <a:latin typeface="Times New Roman" pitchFamily="18" charset="0"/>
              <a:ea typeface="ＭＳ ゴシック" pitchFamily="49" charset="-128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>
                <a:latin typeface="Times New Roman" pitchFamily="18" charset="0"/>
                <a:ea typeface="ＭＳ ゴシック" pitchFamily="49" charset="-128"/>
              </a:rPr>
              <a:t>した場合。（つまり、ここでは、</a:t>
            </a:r>
            <a:endParaRPr lang="en-US" altLang="ja-JP" sz="2000" dirty="0" smtClean="0">
              <a:latin typeface="Times New Roman" pitchFamily="18" charset="0"/>
              <a:ea typeface="ＭＳ ゴシック" pitchFamily="49" charset="-128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>
                <a:latin typeface="Times New Roman" pitchFamily="18" charset="0"/>
                <a:ea typeface="ＭＳ ゴシック" pitchFamily="49" charset="-128"/>
              </a:rPr>
              <a:t>変数 </a:t>
            </a:r>
            <a:r>
              <a:rPr lang="en-US" altLang="ja-JP" sz="2000" dirty="0" smtClean="0">
                <a:latin typeface="Times New Roman" pitchFamily="18" charset="0"/>
                <a:ea typeface="ＭＳ ゴシック" pitchFamily="49" charset="-128"/>
              </a:rPr>
              <a:t>object_ </a:t>
            </a:r>
            <a:r>
              <a:rPr lang="ja-JP" altLang="en-US" sz="2000" dirty="0" smtClean="0">
                <a:latin typeface="Times New Roman" pitchFamily="18" charset="0"/>
                <a:ea typeface="ＭＳ ゴシック" pitchFamily="49" charset="-128"/>
              </a:rPr>
              <a:t>に </a:t>
            </a:r>
            <a:r>
              <a:rPr lang="en-US" altLang="ja-JP" sz="2000" dirty="0" smtClean="0">
                <a:latin typeface="Times New Roman" pitchFamily="18" charset="0"/>
                <a:ea typeface="ＭＳ ゴシック" pitchFamily="49" charset="-128"/>
              </a:rPr>
              <a:t>Parser </a:t>
            </a:r>
            <a:r>
              <a:rPr lang="ja-JP" altLang="en-US" sz="2000" dirty="0" smtClean="0">
                <a:latin typeface="Times New Roman" pitchFamily="18" charset="0"/>
                <a:ea typeface="ＭＳ ゴシック" pitchFamily="49" charset="-128"/>
              </a:rPr>
              <a:t>の派生が入って</a:t>
            </a:r>
            <a:endParaRPr lang="en-US" altLang="ja-JP" sz="2000" dirty="0" smtClean="0">
              <a:latin typeface="Times New Roman" pitchFamily="18" charset="0"/>
              <a:ea typeface="ＭＳ ゴシック" pitchFamily="49" charset="-128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 smtClean="0">
                <a:latin typeface="Times New Roman" pitchFamily="18" charset="0"/>
                <a:ea typeface="ＭＳ ゴシック" pitchFamily="49" charset="-128"/>
              </a:rPr>
              <a:t>いるとき）</a:t>
            </a:r>
            <a:endParaRPr lang="en-US" altLang="ja-JP" sz="2000" dirty="0" smtClean="0"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642910" y="5572140"/>
            <a:ext cx="714380" cy="42862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214282" y="6286520"/>
            <a:ext cx="8929718" cy="428628"/>
          </a:xfrm>
          <a:prstGeom prst="borderCallout1">
            <a:avLst>
              <a:gd name="adj1" fmla="val 972"/>
              <a:gd name="adj2" fmla="val 8761"/>
              <a:gd name="adj3" fmla="val -71499"/>
              <a:gd name="adj4" fmla="val 9099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Parser</a:t>
            </a: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（成功）を返すか、</a:t>
            </a:r>
            <a:r>
              <a:rPr kumimoji="1" lang="en-US" altLang="ja-JP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NullObject</a:t>
            </a: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（失敗）を返すかは、生成規則による。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各パーサ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解析メソッド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の基本処理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990600"/>
            <a:ext cx="8786874" cy="5486400"/>
          </a:xfrm>
        </p:spPr>
        <p:txBody>
          <a:bodyPr/>
          <a:lstStyle/>
          <a:p>
            <a:pPr marL="457200" indent="-457200">
              <a:buNone/>
            </a:pPr>
            <a:r>
              <a:rPr lang="ja-JP" altLang="en-US" sz="1600" dirty="0" smtClean="0"/>
              <a:t>例：</a:t>
            </a:r>
            <a:r>
              <a:rPr lang="en-US" altLang="ja-JP" sz="1600" dirty="0" smtClean="0"/>
              <a:t>Object</a:t>
            </a:r>
            <a:r>
              <a:rPr lang="ja-JP" altLang="en-US" sz="1600" dirty="0" smtClean="0"/>
              <a:t>用のパーサ（</a:t>
            </a:r>
            <a:r>
              <a:rPr lang="en-US" altLang="ja-JP" sz="1600" dirty="0" err="1" smtClean="0"/>
              <a:t>NullObject</a:t>
            </a:r>
            <a:r>
              <a:rPr lang="ja-JP" altLang="en-US" sz="1600" dirty="0" smtClean="0"/>
              <a:t>クラス）</a:t>
            </a:r>
            <a:endParaRPr lang="en-US" altLang="ja-JP" sz="1600" dirty="0" smtClean="0"/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lang="en-US" altLang="ja-JP" sz="1600" dirty="0" smtClean="0"/>
              <a:t>public </a:t>
            </a:r>
            <a:r>
              <a:rPr lang="en-US" altLang="ja-JP" sz="1600" dirty="0" err="1" smtClean="0"/>
              <a:t>ITraceLogParser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OBject</a:t>
            </a:r>
            <a:r>
              <a:rPr lang="en-US" altLang="ja-JP" sz="1600" dirty="0" smtClean="0"/>
              <a:t>()</a:t>
            </a:r>
          </a:p>
          <a:p>
            <a:pPr marL="457200" indent="-457200">
              <a:buNone/>
            </a:pPr>
            <a:r>
              <a:rPr lang="en-US" altLang="ja-JP" sz="1600" dirty="0" smtClean="0"/>
              <a:t>{</a:t>
            </a:r>
          </a:p>
          <a:p>
            <a:pPr marL="457200" indent="-457200">
              <a:buNone/>
            </a:pPr>
            <a:r>
              <a:rPr lang="en-US" altLang="ja-JP" sz="1600" dirty="0" smtClean="0"/>
              <a:t>	return this;</a:t>
            </a:r>
          </a:p>
          <a:p>
            <a:pPr marL="457200" indent="-457200">
              <a:buNone/>
            </a:pPr>
            <a:r>
              <a:rPr lang="en-US" altLang="ja-JP" sz="1600" dirty="0" smtClean="0"/>
              <a:t>}</a:t>
            </a:r>
          </a:p>
          <a:p>
            <a:pPr marL="457200" indent="-457200">
              <a:buNone/>
            </a:pPr>
            <a:endParaRPr kumimoji="1" lang="en-US" altLang="ja-JP" sz="1600" dirty="0" smtClean="0"/>
          </a:p>
          <a:p>
            <a:pPr marL="457200" indent="-457200">
              <a:buNone/>
            </a:pPr>
            <a:endParaRPr lang="en-US" altLang="ja-JP" sz="1600" dirty="0" smtClean="0"/>
          </a:p>
          <a:p>
            <a:pPr marL="457200" indent="-457200">
              <a:buNone/>
            </a:pPr>
            <a:r>
              <a:rPr kumimoji="1" lang="ja-JP" altLang="en-US" sz="1800" dirty="0" smtClean="0"/>
              <a:t>基本的に、</a:t>
            </a:r>
            <a:r>
              <a:rPr lang="en-US" altLang="ja-JP" sz="1800" dirty="0" err="1" smtClean="0"/>
              <a:t>NullObject</a:t>
            </a:r>
            <a:r>
              <a:rPr lang="ja-JP" altLang="en-US" sz="1800" dirty="0" smtClean="0"/>
              <a:t>クラス側のメソッドおよびプロパティは、何も処理をしない。</a:t>
            </a:r>
            <a:endParaRPr lang="en-US" altLang="ja-JP" sz="1800" dirty="0" smtClean="0"/>
          </a:p>
          <a:p>
            <a:pPr marL="457200" indent="-457200">
              <a:buNone/>
            </a:pPr>
            <a:r>
              <a:rPr lang="ja-JP" altLang="en-US" sz="1800" dirty="0" smtClean="0"/>
              <a:t>必要に応じて、</a:t>
            </a:r>
            <a:r>
              <a:rPr kumimoji="1" lang="en-US" altLang="ja-JP" sz="1800" dirty="0" err="1" smtClean="0"/>
              <a:t>NullObject</a:t>
            </a:r>
            <a:r>
              <a:rPr kumimoji="1" lang="ja-JP" altLang="en-US" sz="1800" dirty="0" smtClean="0"/>
              <a:t>クラス側のメソッドおよびプロパティに処理を記述する</a:t>
            </a:r>
            <a:endParaRPr kumimoji="1" lang="en-US" altLang="ja-JP" sz="1800" dirty="0" smtClean="0"/>
          </a:p>
          <a:p>
            <a:pPr marL="457200" indent="-457200">
              <a:buNone/>
            </a:pPr>
            <a:r>
              <a:rPr kumimoji="1" lang="ja-JP" altLang="en-US" sz="1800" dirty="0" smtClean="0"/>
              <a:t>ことも可能。</a:t>
            </a:r>
            <a:endParaRPr kumimoji="1" lang="en-US" altLang="ja-JP" sz="1800" dirty="0" smtClean="0"/>
          </a:p>
          <a:p>
            <a:pPr marL="457200" indent="-457200">
              <a:buNone/>
            </a:pPr>
            <a:r>
              <a:rPr kumimoji="1" lang="ja-JP" altLang="en-US" sz="1800" dirty="0" smtClean="0"/>
              <a:t>（実際に、</a:t>
            </a:r>
            <a:r>
              <a:rPr kumimoji="1" lang="en-US" altLang="ja-JP" sz="1800" dirty="0" smtClean="0"/>
              <a:t>Event</a:t>
            </a:r>
            <a:r>
              <a:rPr kumimoji="1" lang="ja-JP" altLang="en-US" sz="1800" dirty="0" smtClean="0"/>
              <a:t>用のパーサ、</a:t>
            </a:r>
            <a:r>
              <a:rPr kumimoji="1" lang="en-US" altLang="ja-JP" sz="1800" dirty="0" err="1" smtClean="0"/>
              <a:t>ObjectValue</a:t>
            </a:r>
            <a:r>
              <a:rPr kumimoji="1" lang="ja-JP" altLang="en-US" sz="1800" dirty="0" smtClean="0"/>
              <a:t>プロパティに処理が記述されている）</a:t>
            </a:r>
            <a:endParaRPr kumimoji="1" lang="en-US" altLang="ja-JP" sz="1800" dirty="0" smtClean="0"/>
          </a:p>
          <a:p>
            <a:pPr marL="457200" indent="-457200">
              <a:buNone/>
            </a:pPr>
            <a:endParaRPr kumimoji="1" lang="en-US" altLang="ja-JP" sz="1800" dirty="0" smtClean="0"/>
          </a:p>
          <a:p>
            <a:pPr marL="457200" indent="-457200">
              <a:buNone/>
            </a:pPr>
            <a:r>
              <a:rPr lang="en-US" altLang="ja-JP" sz="1800" dirty="0" err="1" smtClean="0"/>
              <a:t>NullObject</a:t>
            </a:r>
            <a:r>
              <a:rPr lang="ja-JP" altLang="en-US" sz="1800" dirty="0" smtClean="0"/>
              <a:t>クラス側のメソッドおよびプロパティに処理を記述した際には、それが</a:t>
            </a:r>
            <a:endParaRPr lang="en-US" altLang="ja-JP" sz="1800" dirty="0" smtClean="0"/>
          </a:p>
          <a:p>
            <a:pPr marL="457200" indent="-457200">
              <a:buNone/>
            </a:pPr>
            <a:r>
              <a:rPr kumimoji="1" lang="ja-JP" altLang="en-US" sz="1800" dirty="0" smtClean="0"/>
              <a:t>わかるようにコメントなどを記述しておく。</a:t>
            </a:r>
            <a:endParaRPr kumimoji="1" lang="ja-JP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 smtClean="0"/>
              <a:t>シーケンス図例   </a:t>
            </a:r>
            <a:r>
              <a:rPr kumimoji="1" lang="ja-JP" altLang="en-US" sz="2000" dirty="0" smtClean="0"/>
              <a:t>入力：</a:t>
            </a:r>
            <a:r>
              <a:rPr kumimoji="1" lang="en-US" altLang="ja-JP" sz="2000" dirty="0" smtClean="0"/>
              <a:t>_log = ”</a:t>
            </a:r>
            <a:r>
              <a:rPr kumimoji="1" lang="en-US" altLang="ja-JP" sz="2000" dirty="0" err="1" smtClean="0"/>
              <a:t>Task.state</a:t>
            </a:r>
            <a:r>
              <a:rPr kumimoji="1" lang="en-US" altLang="ja-JP" sz="2000" dirty="0" smtClean="0"/>
              <a:t>=RUNNING”</a:t>
            </a:r>
            <a:endParaRPr kumimoji="1" lang="ja-JP" altLang="en-US" sz="2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1000108"/>
            <a:ext cx="2909846" cy="5486400"/>
          </a:xfrm>
        </p:spPr>
        <p:txBody>
          <a:bodyPr/>
          <a:lstStyle/>
          <a:p>
            <a:pPr>
              <a:buNone/>
            </a:pP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パーサの挙動</a:t>
            </a:r>
            <a:r>
              <a:rPr lang="en-US" altLang="ja-JP" dirty="0" smtClean="0"/>
              <a:t>】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パースに成功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→</a:t>
            </a:r>
            <a:r>
              <a:rPr lang="en-US" altLang="ja-JP" sz="2000" dirty="0" smtClean="0"/>
              <a:t>_parser</a:t>
            </a:r>
            <a:r>
              <a:rPr lang="ja-JP" altLang="en-US" sz="2000" dirty="0" smtClean="0"/>
              <a:t>を返し、パースを続けるようにする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ja-JP" altLang="en-US" dirty="0" smtClean="0"/>
              <a:t>パースに失敗</a:t>
            </a:r>
            <a:endParaRPr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→</a:t>
            </a:r>
            <a:r>
              <a:rPr kumimoji="1" lang="en-US" altLang="ja-JP" sz="2000" dirty="0" smtClean="0"/>
              <a:t>_</a:t>
            </a:r>
            <a:r>
              <a:rPr kumimoji="1" lang="en-US" altLang="ja-JP" sz="2000" dirty="0" err="1" smtClean="0"/>
              <a:t>nullObject</a:t>
            </a:r>
            <a:r>
              <a:rPr kumimoji="1" lang="ja-JP" altLang="en-US" sz="2000" dirty="0" smtClean="0"/>
              <a:t>を返</a:t>
            </a:r>
            <a:r>
              <a:rPr lang="ja-JP" altLang="en-US" sz="2000" dirty="0" smtClean="0"/>
              <a:t>し、それ以降のパースはしないようにする</a:t>
            </a:r>
            <a:endParaRPr kumimoji="1"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流れを示すため、</a:t>
            </a:r>
            <a:r>
              <a:rPr kumimoji="1" lang="en-US" altLang="ja-JP" dirty="0" smtClean="0"/>
              <a:t>Begin()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End()</a:t>
            </a:r>
            <a:r>
              <a:rPr kumimoji="1" lang="ja-JP" altLang="en-US" dirty="0" smtClean="0"/>
              <a:t>等は省略している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4098" name="Picture 2" descr="F:\My Documents\My Dropbox\ojl-private\refactoring_TraceLog_memo\シーケンス図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857232"/>
            <a:ext cx="6215106" cy="5598166"/>
          </a:xfrm>
          <a:prstGeom prst="rect">
            <a:avLst/>
          </a:prstGeom>
          <a:noFill/>
        </p:spPr>
      </p:pic>
      <p:sp>
        <p:nvSpPr>
          <p:cNvPr id="5" name="正方形/長方形 4"/>
          <p:cNvSpPr/>
          <p:nvPr/>
        </p:nvSpPr>
        <p:spPr bwMode="auto">
          <a:xfrm>
            <a:off x="4857752" y="5214950"/>
            <a:ext cx="3571900" cy="12858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以下省略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の挙動</a:t>
            </a:r>
            <a:endParaRPr kumimoji="1" lang="ja-JP" altLang="en-US" dirty="0"/>
          </a:p>
        </p:txBody>
      </p:sp>
      <p:pic>
        <p:nvPicPr>
          <p:cNvPr id="3074" name="Picture 2" descr="F:\My Documents\My Dropbox\ojl-private\refactoring_TraceLog_memo\ORのシーケンス図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285860"/>
            <a:ext cx="6286500" cy="4933950"/>
          </a:xfrm>
          <a:prstGeom prst="rect">
            <a:avLst/>
          </a:prstGeom>
          <a:noFill/>
        </p:spPr>
      </p:pic>
      <p:sp>
        <p:nvSpPr>
          <p:cNvPr id="5" name="四角形吹き出し 4"/>
          <p:cNvSpPr/>
          <p:nvPr/>
        </p:nvSpPr>
        <p:spPr bwMode="auto">
          <a:xfrm>
            <a:off x="928662" y="6000768"/>
            <a:ext cx="5857916" cy="571504"/>
          </a:xfrm>
          <a:prstGeom prst="wedgeRectCallout">
            <a:avLst>
              <a:gd name="adj1" fmla="val -20504"/>
              <a:gd name="adj2" fmla="val -74166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 smtClean="0">
                <a:latin typeface="Times New Roman" pitchFamily="18" charset="0"/>
                <a:ea typeface="ＭＳ ゴシック" pitchFamily="49" charset="-128"/>
              </a:rPr>
              <a:t>コード例：</a:t>
            </a:r>
            <a:r>
              <a:rPr lang="en-US" altLang="ja-JP" dirty="0" smtClean="0">
                <a:latin typeface="Times New Roman" pitchFamily="18" charset="0"/>
                <a:ea typeface="ＭＳ ゴシック" pitchFamily="49" charset="-128"/>
              </a:rPr>
              <a:t>p1().OR().p2().OR().p3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で、</a:t>
            </a: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p1()</a:t>
            </a:r>
            <a:r>
              <a:rPr lang="ja-JP" altLang="en-US" dirty="0" smtClean="0">
                <a:latin typeface="Times New Roman" pitchFamily="18" charset="0"/>
                <a:ea typeface="ＭＳ ゴシック" pitchFamily="49" charset="-128"/>
              </a:rPr>
              <a:t>が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成功したときの、</a:t>
            </a: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p2()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と</a:t>
            </a: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p3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を繋ぐ</a:t>
            </a:r>
            <a:r>
              <a:rPr kumimoji="1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OR()</a:t>
            </a:r>
            <a:r>
              <a:rPr kumimoji="1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ＭＳ ゴシック" pitchFamily="49" charset="-128"/>
              </a:rPr>
              <a:t>の挙動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38082" y="990600"/>
            <a:ext cx="8791636" cy="5486400"/>
          </a:xfrm>
        </p:spPr>
        <p:txBody>
          <a:bodyPr/>
          <a:lstStyle/>
          <a:p>
            <a:r>
              <a:rPr lang="en-US" altLang="ja-JP" dirty="0" smtClean="0"/>
              <a:t>EBNF</a:t>
            </a:r>
            <a:r>
              <a:rPr lang="ja-JP" altLang="en-US" dirty="0" smtClean="0"/>
              <a:t>を再現したコードのため、直感的に把握しやすく、見るべき箇所をすぐに見つけることができる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生成規則の変更・追加時に、変更すべき箇所が決まっている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変更時：</a:t>
            </a:r>
            <a:r>
              <a:rPr lang="en-US" altLang="ja-JP" dirty="0" smtClean="0"/>
              <a:t>Parser</a:t>
            </a:r>
            <a:r>
              <a:rPr lang="ja-JP" altLang="en-US" dirty="0" smtClean="0"/>
              <a:t>の派生クラス側のパーサ（メソッド）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追加時：</a:t>
            </a:r>
            <a:endParaRPr kumimoji="1" lang="en-US" altLang="ja-JP" dirty="0" smtClean="0"/>
          </a:p>
          <a:p>
            <a:pPr lvl="2"/>
            <a:r>
              <a:rPr kumimoji="1" lang="en-US" altLang="ja-JP" dirty="0" smtClean="0"/>
              <a:t>Parser</a:t>
            </a:r>
            <a:r>
              <a:rPr kumimoji="1" lang="ja-JP" altLang="en-US" dirty="0" smtClean="0"/>
              <a:t>の派生クラス側の追加により変更されるパーサ（メソッド）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Parser</a:t>
            </a:r>
            <a:r>
              <a:rPr lang="ja-JP" altLang="en-US" dirty="0" smtClean="0"/>
              <a:t>の派生クラス、</a:t>
            </a:r>
            <a:r>
              <a:rPr lang="en-US" altLang="ja-JP" dirty="0" err="1" smtClean="0"/>
              <a:t>NullObject</a:t>
            </a:r>
            <a:r>
              <a:rPr lang="ja-JP" altLang="en-US" dirty="0" smtClean="0"/>
              <a:t>にパーサ（メソッド）の追加</a:t>
            </a:r>
            <a:endParaRPr lang="en-US" altLang="ja-JP" dirty="0" smtClean="0"/>
          </a:p>
          <a:p>
            <a:pPr lvl="2"/>
            <a:r>
              <a:rPr kumimoji="1" lang="en-US" altLang="ja-JP" dirty="0" smtClean="0"/>
              <a:t>Parser</a:t>
            </a:r>
            <a:r>
              <a:rPr kumimoji="1" lang="ja-JP" altLang="en-US" dirty="0" smtClean="0"/>
              <a:t>の派生クラスと</a:t>
            </a:r>
            <a:r>
              <a:rPr kumimoji="1" lang="en-US" altLang="ja-JP" dirty="0" err="1" smtClean="0"/>
              <a:t>NullObject</a:t>
            </a:r>
            <a:r>
              <a:rPr kumimoji="1" lang="ja-JP" altLang="en-US" dirty="0" smtClean="0"/>
              <a:t>を繋ぐインタフェースに追加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従来は、正規表現の解読から始まり、影響のある箇所を探して変更しなければならない。</a:t>
            </a:r>
            <a:endParaRPr kumimoji="1" lang="en-US" altLang="ja-JP" dirty="0" smtClean="0"/>
          </a:p>
          <a:p>
            <a:pPr lvl="2"/>
            <a:endParaRPr lang="en-US" altLang="ja-JP" dirty="0" smtClean="0"/>
          </a:p>
          <a:p>
            <a:r>
              <a:rPr kumimoji="1" lang="ja-JP" altLang="en-US" dirty="0" smtClean="0"/>
              <a:t>丸括弧のネストがパース可能になる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正規表現を駆使しても可能だろうが、見やすさに問題がある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C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NCES">
      <a:majorFont>
        <a:latin typeface="MeiryoKe_PGothic"/>
        <a:ea typeface="MeiryoKe_PGothic"/>
        <a:cs typeface=""/>
      </a:majorFont>
      <a:minorFont>
        <a:latin typeface="MeiryoKe_PGothic"/>
        <a:ea typeface="MeiryoKe_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rtlCol="0" anchor="ctr" anchorCtr="1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NC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NCES</Template>
  <TotalTime>655</TotalTime>
  <Words>794</Words>
  <Application>Microsoft Office PowerPoint</Application>
  <PresentationFormat>画面に合わせる (4:3)</PresentationFormat>
  <Paragraphs>159</Paragraphs>
  <Slides>12</Slides>
  <Notes>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NCES</vt:lpstr>
      <vt:lpstr>Image</vt:lpstr>
      <vt:lpstr>TraceLogコンストラクタ リファクタリング後の処理・構造</vt:lpstr>
      <vt:lpstr>構造</vt:lpstr>
      <vt:lpstr>各パーサ(解析メソッド)の基本処理</vt:lpstr>
      <vt:lpstr>各パーサ(解析メソッド)の基本処理</vt:lpstr>
      <vt:lpstr>各パーサ(解析メソッド)の基本処理</vt:lpstr>
      <vt:lpstr>各パーサ(解析メソッド)の基本処理</vt:lpstr>
      <vt:lpstr>シーケンス図例   入力：_log = ”Task.state=RUNNING”</vt:lpstr>
      <vt:lpstr>ORの挙動</vt:lpstr>
      <vt:lpstr>利点</vt:lpstr>
      <vt:lpstr>問題点</vt:lpstr>
      <vt:lpstr>その他の方法</vt:lpstr>
      <vt:lpstr>その他の方法（つづき）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大輔</dc:creator>
  <cp:lastModifiedBy>大輔</cp:lastModifiedBy>
  <cp:revision>60</cp:revision>
  <dcterms:created xsi:type="dcterms:W3CDTF">2010-04-12T05:35:40Z</dcterms:created>
  <dcterms:modified xsi:type="dcterms:W3CDTF">2010-04-25T17:36:59Z</dcterms:modified>
</cp:coreProperties>
</file>