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2" r:id="rId4"/>
    <p:sldId id="265" r:id="rId5"/>
    <p:sldId id="266" r:id="rId6"/>
    <p:sldId id="267" r:id="rId7"/>
    <p:sldId id="268" r:id="rId8"/>
    <p:sldId id="269" r:id="rId9"/>
    <p:sldId id="263" r:id="rId10"/>
    <p:sldId id="264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83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C545C-2A1F-4A7D-9F18-5EB7AF8DBD78}" type="datetimeFigureOut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D69F5-4A09-4A96-9E70-3AB84FC156D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0337A-A7BF-4960-B233-1F7C5F39E37B}" type="datetimeFigureOut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ACE21-550E-47E0-940B-7B5295AC8B5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from </a:t>
            </a:r>
            <a:r>
              <a:rPr kumimoji="1" lang="en-US" altLang="ja-JP" dirty="0" err="1" smtClean="0"/>
              <a:t>mzp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CE21-550E-47E0-940B-7B5295AC8B55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from </a:t>
            </a:r>
            <a:r>
              <a:rPr kumimoji="1" lang="en-US" altLang="ja-JP" dirty="0" err="1" smtClean="0"/>
              <a:t>mzp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CE21-550E-47E0-940B-7B5295AC8B55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F7FC-4522-4EF1-A2AD-0330D1E36FF4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FCAD-8FD8-4C40-A33A-550E73C6DE98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C775-F871-46D6-A450-9E2869C67FEF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AD4F7FC-4522-4EF1-A2AD-0330D1E36FF4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0F69-7E39-44E6-801E-110BBE34D657}" type="datetime1">
              <a:rPr lang="ja-JP" altLang="en-US" smtClean="0"/>
              <a:pPr/>
              <a:t>2009/2/26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7DFC8C-1F5E-4254-A57A-68887A1C3919}" type="slidenum">
              <a:rPr lang="ja-JP" altLang="en-US" smtClean="0"/>
              <a:pPr/>
              <a:t>&lt;#&gt;</a:t>
            </a:fld>
            <a:endParaRPr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B0C4-6425-4825-AF55-D95475845133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617022F-667C-42D5-A4B9-1B4AAB32BECC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96FF158-522E-4A0D-B7CC-7DB595F3FAA9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AA30-71C1-42E1-BA0F-5366384F05B0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DBA8-0059-402F-989A-FE3D98C36725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553D-E5EB-4D77-8482-DF0E1391C1D1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CBF20F69-7E39-44E6-801E-110BBE34D657}" type="datetime1">
              <a:rPr lang="ja-JP" altLang="en-US" smtClean="0"/>
              <a:pPr/>
              <a:t>2009/2/26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A67DFC8C-1F5E-4254-A57A-68887A1C3919}" type="slidenum">
              <a:rPr lang="ja-JP" altLang="en-US" smtClean="0"/>
              <a:pPr/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5CBB9F3-BAB8-4179-A684-25636C26C7A2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FCAD-8FD8-4C40-A33A-550E73C6DE98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C6DC775-F871-46D6-A450-9E2869C67FEF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B0C4-6425-4825-AF55-D95475845133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022F-667C-42D5-A4B9-1B4AAB32BECC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F158-522E-4A0D-B7CC-7DB595F3FAA9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AA30-71C1-42E1-BA0F-5366384F05B0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DBA8-0059-402F-989A-FE3D98C36725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553D-E5EB-4D77-8482-DF0E1391C1D1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B9F3-BAB8-4179-A684-25636C26C7A2}" type="datetime1">
              <a:rPr kumimoji="1" lang="ja-JP" altLang="en-US" smtClean="0"/>
              <a:pPr/>
              <a:t>2009/2/26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14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B3297207-145D-40CB-A3A8-2847F948A6DB}" type="datetime1">
              <a:rPr lang="ja-JP" altLang="en-US" smtClean="0"/>
              <a:pPr/>
              <a:t>2009/2/26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A67DFC8C-1F5E-4254-A57A-68887A1C3919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3297207-145D-40CB-A3A8-2847F948A6DB}" type="datetime1">
              <a:rPr lang="ja-JP" altLang="en-US" smtClean="0"/>
              <a:pPr/>
              <a:t>2009/2/26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67DFC8C-1F5E-4254-A57A-68887A1C3919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ごとのタスク表示機能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2400" dirty="0" smtClean="0"/>
              <a:t>テーマ：</a:t>
            </a:r>
            <a:r>
              <a:rPr lang="en-US" altLang="ja-JP" sz="2400" dirty="0" err="1" smtClean="0"/>
              <a:t>Multicore</a:t>
            </a:r>
            <a:r>
              <a:rPr lang="ja-JP" altLang="en-US" sz="2400" dirty="0" smtClean="0"/>
              <a:t>対応リアルタイム</a:t>
            </a:r>
            <a:r>
              <a:rPr lang="en-US" altLang="ja-JP" sz="2400" dirty="0" smtClean="0"/>
              <a:t>OS</a:t>
            </a:r>
            <a:r>
              <a:rPr lang="ja-JP" altLang="en-US" sz="2400" dirty="0" smtClean="0"/>
              <a:t>の開発</a:t>
            </a:r>
            <a:endParaRPr kumimoji="1" lang="ja-JP" altLang="en-US" sz="2400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名古屋大学大学院 情報科学研究科</a:t>
            </a:r>
            <a:endParaRPr lang="en-US" altLang="ja-JP" dirty="0" smtClean="0"/>
          </a:p>
          <a:p>
            <a:r>
              <a:rPr lang="ja-JP" altLang="en-US" dirty="0" smtClean="0"/>
              <a:t>情報システム学専攻</a:t>
            </a:r>
            <a:endParaRPr lang="en-US" altLang="ja-JP" dirty="0" smtClean="0"/>
          </a:p>
          <a:p>
            <a:r>
              <a:rPr lang="ja-JP" altLang="en-US" dirty="0" smtClean="0"/>
              <a:t>柳澤大祐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タスク</a:t>
            </a:r>
            <a:r>
              <a:rPr kumimoji="1" lang="ja-JP" altLang="en-US" dirty="0" smtClean="0"/>
              <a:t>のマイグレートをわかりやすく</a:t>
            </a:r>
            <a:r>
              <a:rPr kumimoji="1" lang="ja-JP" altLang="en-US" dirty="0" smtClean="0"/>
              <a:t>表示</a:t>
            </a:r>
            <a:endParaRPr kumimoji="1" lang="en-US" altLang="ja-JP" dirty="0" smtClean="0"/>
          </a:p>
          <a:p>
            <a:r>
              <a:rPr lang="ja-JP" altLang="en-US" dirty="0" smtClean="0"/>
              <a:t>負荷</a:t>
            </a:r>
            <a:r>
              <a:rPr lang="ja-JP" altLang="en-US" dirty="0" smtClean="0"/>
              <a:t>分散がちゃんとできているか確認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現在</a:t>
            </a:r>
            <a:r>
              <a:rPr kumimoji="1" lang="ja-JP" altLang="en-US" dirty="0" smtClean="0"/>
              <a:t>の表示方法</a:t>
            </a: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3</a:t>
            </a:fld>
            <a:endParaRPr lang="ja-JP" altLang="en-US"/>
          </a:p>
        </p:txBody>
      </p:sp>
      <p:grpSp>
        <p:nvGrpSpPr>
          <p:cNvPr id="5" name="グループ化 10"/>
          <p:cNvGrpSpPr/>
          <p:nvPr/>
        </p:nvGrpSpPr>
        <p:grpSpPr>
          <a:xfrm>
            <a:off x="392323" y="3286124"/>
            <a:ext cx="8394519" cy="2857520"/>
            <a:chOff x="392323" y="3214686"/>
            <a:chExt cx="8394519" cy="285752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2323" y="3286124"/>
              <a:ext cx="8359355" cy="1171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円/楕円 7"/>
            <p:cNvSpPr/>
            <p:nvPr/>
          </p:nvSpPr>
          <p:spPr>
            <a:xfrm>
              <a:off x="3357554" y="3214686"/>
              <a:ext cx="642942" cy="1285884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5786446" y="3857628"/>
              <a:ext cx="3000396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角丸四角形吹き出し 12"/>
            <p:cNvSpPr/>
            <p:nvPr/>
          </p:nvSpPr>
          <p:spPr>
            <a:xfrm>
              <a:off x="571472" y="4857760"/>
              <a:ext cx="2143140" cy="1214446"/>
            </a:xfrm>
            <a:prstGeom prst="wedgeRoundRectCallout">
              <a:avLst>
                <a:gd name="adj1" fmla="val 69075"/>
                <a:gd name="adj2" fmla="val -106340"/>
                <a:gd name="adj3" fmla="val 16667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/>
                <a:t>CPU</a:t>
              </a:r>
              <a:r>
                <a:rPr kumimoji="1" lang="ja-JP" altLang="en-US" sz="2400" dirty="0" smtClean="0"/>
                <a:t>を</a:t>
              </a:r>
              <a:endParaRPr kumimoji="1" lang="en-US" altLang="ja-JP" sz="2400" dirty="0" smtClean="0"/>
            </a:p>
            <a:p>
              <a:pPr algn="ctr"/>
              <a:r>
                <a:rPr kumimoji="1" lang="ja-JP" altLang="en-US" sz="2400" dirty="0" smtClean="0"/>
                <a:t>背景色で表現</a:t>
              </a:r>
              <a:endParaRPr kumimoji="1" lang="ja-JP" altLang="en-US" sz="2400" dirty="0"/>
            </a:p>
          </p:txBody>
        </p:sp>
        <p:sp>
          <p:nvSpPr>
            <p:cNvPr id="14" name="角丸四角形吹き出し 13"/>
            <p:cNvSpPr/>
            <p:nvPr/>
          </p:nvSpPr>
          <p:spPr>
            <a:xfrm>
              <a:off x="2928926" y="4857760"/>
              <a:ext cx="2786082" cy="1214446"/>
            </a:xfrm>
            <a:prstGeom prst="wedgeRoundRectCallout">
              <a:avLst>
                <a:gd name="adj1" fmla="val -22324"/>
                <a:gd name="adj2" fmla="val -78961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マイグレート</a:t>
              </a:r>
              <a:endParaRPr kumimoji="1" lang="ja-JP" altLang="en-US" sz="2800" dirty="0"/>
            </a:p>
          </p:txBody>
        </p:sp>
        <p:sp>
          <p:nvSpPr>
            <p:cNvPr id="15" name="角丸四角形吹き出し 14"/>
            <p:cNvSpPr/>
            <p:nvPr/>
          </p:nvSpPr>
          <p:spPr>
            <a:xfrm>
              <a:off x="5857884" y="4857760"/>
              <a:ext cx="2786082" cy="1214446"/>
            </a:xfrm>
            <a:prstGeom prst="wedgeRoundRectCallout">
              <a:avLst>
                <a:gd name="adj1" fmla="val -21329"/>
                <a:gd name="adj2" fmla="val -130298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マイグレート時の</a:t>
              </a:r>
              <a:endParaRPr kumimoji="1" lang="en-US" altLang="ja-JP" sz="2400" dirty="0" smtClean="0"/>
            </a:p>
            <a:p>
              <a:pPr algn="ctr"/>
              <a:r>
                <a:rPr kumimoji="1" lang="ja-JP" altLang="en-US" sz="2400" dirty="0" smtClean="0"/>
                <a:t>標準形式ログ</a:t>
              </a:r>
              <a:endParaRPr kumimoji="1" lang="ja-JP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CPU</a:t>
            </a:r>
            <a:r>
              <a:rPr lang="ja-JP" altLang="en-US" dirty="0" smtClean="0"/>
              <a:t>ごとにタスクの行を作成</a:t>
            </a:r>
            <a:endParaRPr lang="en-US" altLang="ja-JP" dirty="0" smtClean="0"/>
          </a:p>
          <a:p>
            <a:r>
              <a:rPr kumimoji="1" lang="ja-JP" altLang="en-US" dirty="0" smtClean="0"/>
              <a:t>タスクがいる</a:t>
            </a:r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で可視化表示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要件定義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4</a:t>
            </a:fld>
            <a:endParaRPr lang="ja-JP" altLang="en-US"/>
          </a:p>
        </p:txBody>
      </p:sp>
      <p:grpSp>
        <p:nvGrpSpPr>
          <p:cNvPr id="7" name="グループ化 78"/>
          <p:cNvGrpSpPr/>
          <p:nvPr/>
        </p:nvGrpSpPr>
        <p:grpSpPr>
          <a:xfrm>
            <a:off x="1214414" y="2714620"/>
            <a:ext cx="6715172" cy="2857520"/>
            <a:chOff x="1142976" y="2714620"/>
            <a:chExt cx="6715172" cy="2857520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1142976" y="3286124"/>
              <a:ext cx="1774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CPU1</a:t>
              </a:r>
              <a:r>
                <a:rPr kumimoji="1" lang="ja-JP" altLang="en-US" sz="2000" dirty="0" smtClean="0"/>
                <a:t>－</a:t>
              </a:r>
              <a:r>
                <a:rPr lang="ja-JP" altLang="en-US" sz="2000" dirty="0" smtClean="0"/>
                <a:t>タスク</a:t>
              </a:r>
              <a:r>
                <a:rPr lang="en-US" altLang="ja-JP" sz="2000" dirty="0" smtClean="0"/>
                <a:t>b</a:t>
              </a:r>
              <a:endParaRPr kumimoji="1" lang="ja-JP" altLang="en-US" sz="2000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142976" y="2857496"/>
              <a:ext cx="17636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CPU1</a:t>
              </a:r>
              <a:r>
                <a:rPr kumimoji="1" lang="ja-JP" altLang="en-US" sz="2000" dirty="0" smtClean="0"/>
                <a:t>－</a:t>
              </a:r>
              <a:r>
                <a:rPr lang="ja-JP" altLang="en-US" sz="2000" dirty="0" smtClean="0"/>
                <a:t>タスク</a:t>
              </a:r>
              <a:r>
                <a:rPr lang="en-US" altLang="ja-JP" sz="2000" dirty="0" smtClean="0"/>
                <a:t>a</a:t>
              </a:r>
              <a:endParaRPr kumimoji="1" lang="ja-JP" altLang="en-US" sz="2000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000364" y="2857496"/>
              <a:ext cx="85725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>
              <a:off x="3857620" y="2928934"/>
              <a:ext cx="428628" cy="238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3857620" y="3286124"/>
              <a:ext cx="1714512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1142976" y="3714752"/>
              <a:ext cx="1749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CPU1</a:t>
              </a:r>
              <a:r>
                <a:rPr kumimoji="1" lang="ja-JP" altLang="en-US" sz="2000" dirty="0" smtClean="0"/>
                <a:t>－</a:t>
              </a:r>
              <a:r>
                <a:rPr lang="ja-JP" altLang="en-US" sz="2000" dirty="0" smtClean="0"/>
                <a:t>タスク</a:t>
              </a:r>
              <a:r>
                <a:rPr lang="en-US" altLang="ja-JP" sz="2000" dirty="0" smtClean="0"/>
                <a:t>c</a:t>
              </a:r>
              <a:endParaRPr kumimoji="1" lang="ja-JP" altLang="en-US" sz="2000" dirty="0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1142976" y="4572008"/>
              <a:ext cx="1774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CPU2</a:t>
              </a:r>
              <a:r>
                <a:rPr kumimoji="1" lang="ja-JP" altLang="en-US" sz="2000" dirty="0" smtClean="0"/>
                <a:t>－</a:t>
              </a:r>
              <a:r>
                <a:rPr lang="ja-JP" altLang="en-US" sz="2000" dirty="0" smtClean="0"/>
                <a:t>タスク</a:t>
              </a:r>
              <a:r>
                <a:rPr lang="en-US" altLang="ja-JP" sz="2000" dirty="0" smtClean="0"/>
                <a:t>b</a:t>
              </a:r>
              <a:endParaRPr kumimoji="1" lang="ja-JP" altLang="en-US" sz="2000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1142976" y="4143380"/>
              <a:ext cx="17636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CPU2</a:t>
              </a:r>
              <a:r>
                <a:rPr kumimoji="1" lang="ja-JP" altLang="en-US" sz="2000" dirty="0" smtClean="0"/>
                <a:t>－</a:t>
              </a:r>
              <a:r>
                <a:rPr lang="ja-JP" altLang="en-US" sz="2000" dirty="0" smtClean="0"/>
                <a:t>タスク</a:t>
              </a:r>
              <a:r>
                <a:rPr lang="en-US" altLang="ja-JP" sz="2000" dirty="0" smtClean="0"/>
                <a:t>a</a:t>
              </a:r>
              <a:endParaRPr kumimoji="1" lang="ja-JP" altLang="en-US" sz="2000" dirty="0"/>
            </a:p>
          </p:txBody>
        </p:sp>
        <p:cxnSp>
          <p:nvCxnSpPr>
            <p:cNvPr id="65" name="直線コネクタ 64"/>
            <p:cNvCxnSpPr/>
            <p:nvPr/>
          </p:nvCxnSpPr>
          <p:spPr>
            <a:xfrm>
              <a:off x="4286248" y="4214818"/>
              <a:ext cx="428628" cy="238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6" name="テキスト ボックス 65"/>
            <p:cNvSpPr txBox="1"/>
            <p:nvPr/>
          </p:nvSpPr>
          <p:spPr>
            <a:xfrm>
              <a:off x="4714876" y="4143380"/>
              <a:ext cx="85725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142976" y="5000636"/>
              <a:ext cx="1749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smtClean="0"/>
                <a:t>CPU2</a:t>
              </a:r>
              <a:r>
                <a:rPr kumimoji="1" lang="ja-JP" altLang="en-US" sz="2000" dirty="0" smtClean="0"/>
                <a:t>－</a:t>
              </a:r>
              <a:r>
                <a:rPr lang="ja-JP" altLang="en-US" sz="2000" dirty="0" smtClean="0"/>
                <a:t>タスク</a:t>
              </a:r>
              <a:r>
                <a:rPr lang="en-US" altLang="ja-JP" sz="2000" dirty="0" smtClean="0"/>
                <a:t>c</a:t>
              </a:r>
              <a:endParaRPr kumimoji="1" lang="ja-JP" altLang="en-US" sz="2000" dirty="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3000364" y="5000636"/>
              <a:ext cx="1714512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5572132" y="5000636"/>
              <a:ext cx="1714512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6858016" y="3286124"/>
              <a:ext cx="85725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5643570" y="2857496"/>
              <a:ext cx="785818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cxnSp>
          <p:nvCxnSpPr>
            <p:cNvPr id="72" name="直線コネクタ 71"/>
            <p:cNvCxnSpPr/>
            <p:nvPr/>
          </p:nvCxnSpPr>
          <p:spPr>
            <a:xfrm>
              <a:off x="6429388" y="2928934"/>
              <a:ext cx="428628" cy="238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6858016" y="4214818"/>
              <a:ext cx="428628" cy="238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4" name="テキスト ボックス 73"/>
            <p:cNvSpPr txBox="1"/>
            <p:nvPr/>
          </p:nvSpPr>
          <p:spPr>
            <a:xfrm>
              <a:off x="7286644" y="4143380"/>
              <a:ext cx="428628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1142976" y="2714620"/>
              <a:ext cx="6715172" cy="285752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/>
            <p:cNvCxnSpPr/>
            <p:nvPr/>
          </p:nvCxnSpPr>
          <p:spPr>
            <a:xfrm>
              <a:off x="5572132" y="2928934"/>
              <a:ext cx="71438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>
              <a:off x="4714876" y="5072074"/>
              <a:ext cx="857256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>
              <a:off x="3000364" y="3357562"/>
              <a:ext cx="857256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/>
            <p:nvPr/>
          </p:nvCxnSpPr>
          <p:spPr>
            <a:xfrm>
              <a:off x="5572132" y="3357562"/>
              <a:ext cx="1285884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/>
            <p:nvPr/>
          </p:nvCxnSpPr>
          <p:spPr>
            <a:xfrm>
              <a:off x="7286644" y="5072074"/>
              <a:ext cx="428628" cy="158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0" name="角丸四角形吹き出し 79"/>
          <p:cNvSpPr/>
          <p:nvPr/>
        </p:nvSpPr>
        <p:spPr>
          <a:xfrm>
            <a:off x="1071538" y="5715016"/>
            <a:ext cx="1928826" cy="857256"/>
          </a:xfrm>
          <a:prstGeom prst="wedgeRoundRectCallout">
            <a:avLst>
              <a:gd name="adj1" fmla="val 120230"/>
              <a:gd name="adj2" fmla="val -20948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タスク</a:t>
            </a:r>
            <a:r>
              <a:rPr kumimoji="1" lang="en-US" altLang="ja-JP" sz="2400" dirty="0" smtClean="0"/>
              <a:t>a</a:t>
            </a:r>
          </a:p>
          <a:p>
            <a:pPr algn="ctr"/>
            <a:r>
              <a:rPr kumimoji="1" lang="en-US" altLang="ja-JP" sz="2400" dirty="0" smtClean="0"/>
              <a:t>CPU1</a:t>
            </a:r>
            <a:r>
              <a:rPr kumimoji="1" lang="en-US" altLang="ja-JP" sz="2400" dirty="0" smtClean="0">
                <a:sym typeface="Wingdings" pitchFamily="2" charset="2"/>
              </a:rPr>
              <a:t>CPU2</a:t>
            </a:r>
          </a:p>
        </p:txBody>
      </p:sp>
      <p:sp>
        <p:nvSpPr>
          <p:cNvPr id="92" name="角丸四角形吹き出し 91"/>
          <p:cNvSpPr/>
          <p:nvPr/>
        </p:nvSpPr>
        <p:spPr>
          <a:xfrm>
            <a:off x="5715008" y="5715016"/>
            <a:ext cx="1928826" cy="857256"/>
          </a:xfrm>
          <a:prstGeom prst="wedgeRoundRectCallout">
            <a:avLst>
              <a:gd name="adj1" fmla="val -51441"/>
              <a:gd name="adj2" fmla="val -36140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タスク</a:t>
            </a:r>
            <a:r>
              <a:rPr kumimoji="1" lang="en-US" altLang="ja-JP" sz="2400" dirty="0" smtClean="0"/>
              <a:t>a</a:t>
            </a:r>
          </a:p>
          <a:p>
            <a:pPr algn="ctr"/>
            <a:r>
              <a:rPr kumimoji="1" lang="en-US" altLang="ja-JP" sz="2400" dirty="0" smtClean="0"/>
              <a:t>CPU2</a:t>
            </a:r>
            <a:r>
              <a:rPr kumimoji="1" lang="en-US" altLang="ja-JP" sz="2400" dirty="0" smtClean="0">
                <a:sym typeface="Wingdings" pitchFamily="2" charset="2"/>
              </a:rPr>
              <a:t>CPU1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プロトタイプ実装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リソースファイル（</a:t>
            </a:r>
            <a:r>
              <a:rPr kumimoji="1" lang="en-US" altLang="ja-JP" dirty="0" err="1" smtClean="0"/>
              <a:t>tf</a:t>
            </a:r>
            <a:r>
              <a:rPr kumimoji="1" lang="ja-JP" altLang="en-US" dirty="0" smtClean="0"/>
              <a:t>ファイル）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タスク個数</a:t>
            </a:r>
            <a:r>
              <a:rPr kumimoji="1" lang="en-US" altLang="ja-JP" dirty="0" smtClean="0">
                <a:sym typeface="Wingdings" pitchFamily="2" charset="2"/>
              </a:rPr>
              <a:t></a:t>
            </a:r>
            <a:r>
              <a:rPr kumimoji="1" lang="ja-JP" altLang="en-US" dirty="0" smtClean="0"/>
              <a:t>タスク個数</a:t>
            </a:r>
            <a:r>
              <a:rPr kumimoji="1" lang="en-US" altLang="ja-JP" dirty="0" smtClean="0"/>
              <a:t>×CPU</a:t>
            </a:r>
            <a:r>
              <a:rPr kumimoji="1" lang="ja-JP" altLang="en-US" dirty="0" smtClean="0"/>
              <a:t>個数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行の追加</a:t>
            </a:r>
            <a:endParaRPr lang="en-US" altLang="ja-JP" dirty="0" smtClean="0"/>
          </a:p>
          <a:p>
            <a:r>
              <a:rPr lang="ja-JP" altLang="en-US" dirty="0" smtClean="0"/>
              <a:t>変換ルールファイル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新しい状態</a:t>
            </a:r>
            <a:r>
              <a:rPr kumimoji="1" lang="en-US" altLang="ja-JP" dirty="0" smtClean="0"/>
              <a:t>NONEXISTENT</a:t>
            </a:r>
            <a:r>
              <a:rPr kumimoji="1" lang="ja-JP" altLang="en-US" dirty="0" smtClean="0"/>
              <a:t>の追加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マイグレート先の状態は元の状態を継承</a:t>
            </a:r>
            <a:endParaRPr kumimoji="1" lang="en-US" altLang="ja-JP" dirty="0" smtClean="0"/>
          </a:p>
          <a:p>
            <a:r>
              <a:rPr lang="ja-JP" altLang="en-US" dirty="0" smtClean="0"/>
              <a:t>可視化ルールファイル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NONEXISTENT</a:t>
            </a:r>
            <a:r>
              <a:rPr kumimoji="1" lang="ja-JP" altLang="en-US" dirty="0" smtClean="0"/>
              <a:t>なら何も表示しない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671" y="1285860"/>
            <a:ext cx="8966659" cy="384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プロトタイプ実装による可視化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2500298" y="5643578"/>
            <a:ext cx="2000264" cy="714380"/>
          </a:xfrm>
          <a:prstGeom prst="wedgeRoundRectCallout">
            <a:avLst>
              <a:gd name="adj1" fmla="val 7549"/>
              <a:gd name="adj2" fmla="val -15539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マイグレート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715008" y="3286124"/>
            <a:ext cx="3428992" cy="5000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5572132" y="5643578"/>
            <a:ext cx="2357454" cy="714380"/>
          </a:xfrm>
          <a:prstGeom prst="wedgeRoundRectCallout">
            <a:avLst>
              <a:gd name="adj1" fmla="val 26943"/>
              <a:gd name="adj2" fmla="val -31830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マイグレート時の状態変化</a:t>
            </a:r>
            <a:endParaRPr kumimoji="1" lang="ja-JP" altLang="en-US" sz="2400" dirty="0"/>
          </a:p>
        </p:txBody>
      </p:sp>
      <p:sp>
        <p:nvSpPr>
          <p:cNvPr id="11" name="フリーフォーム 10"/>
          <p:cNvSpPr/>
          <p:nvPr/>
        </p:nvSpPr>
        <p:spPr>
          <a:xfrm>
            <a:off x="2777837" y="2576945"/>
            <a:ext cx="741218" cy="2078182"/>
          </a:xfrm>
          <a:custGeom>
            <a:avLst/>
            <a:gdLst>
              <a:gd name="connsiteX0" fmla="*/ 741218 w 741218"/>
              <a:gd name="connsiteY0" fmla="*/ 0 h 2078182"/>
              <a:gd name="connsiteX1" fmla="*/ 6927 w 741218"/>
              <a:gd name="connsiteY1" fmla="*/ 1011382 h 2078182"/>
              <a:gd name="connsiteX2" fmla="*/ 699654 w 741218"/>
              <a:gd name="connsiteY2" fmla="*/ 2078182 h 207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218" h="2078182">
                <a:moveTo>
                  <a:pt x="741218" y="0"/>
                </a:moveTo>
                <a:cubicBezTo>
                  <a:pt x="377536" y="332509"/>
                  <a:pt x="13854" y="665018"/>
                  <a:pt x="6927" y="1011382"/>
                </a:cubicBezTo>
                <a:cubicBezTo>
                  <a:pt x="0" y="1357746"/>
                  <a:pt x="349827" y="1717964"/>
                  <a:pt x="699654" y="2078182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機能の洗練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マイグレート</a:t>
            </a:r>
            <a:r>
              <a:rPr kumimoji="1" lang="ja-JP" altLang="en-US" dirty="0" smtClean="0"/>
              <a:t>時に、タスク立ち上がり時のような矢印を</a:t>
            </a:r>
            <a:r>
              <a:rPr kumimoji="1" lang="ja-JP" altLang="en-US" dirty="0" smtClean="0"/>
              <a:t>表示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リリースに向けたテスト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FC8C-1F5E-4254-A57A-68887A1C3919}" type="slidenum">
              <a:rPr lang="ja-JP" altLang="en-US" smtClean="0"/>
              <a:pPr/>
              <a:t>7</a:t>
            </a:fld>
            <a:endParaRPr lang="ja-JP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2714620"/>
            <a:ext cx="2991268" cy="2743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67DFC8C-1F5E-4254-A57A-68887A1C3919}" type="slidenum">
              <a:rPr lang="ja-JP" altLang="en-US" smtClean="0"/>
              <a:pPr/>
              <a:t>8</a:t>
            </a:fld>
            <a:endParaRPr lang="ja-JP" altLang="en-US"/>
          </a:p>
        </p:txBody>
      </p:sp>
      <p:graphicFrame>
        <p:nvGraphicFramePr>
          <p:cNvPr id="5" name="コンテンツ プレースホルダ 4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21031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4076700"/>
                <a:gridCol w="40767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フェーズ</a:t>
                      </a:r>
                      <a:r>
                        <a:rPr kumimoji="1" lang="en-US" altLang="ja-JP" dirty="0" smtClean="0"/>
                        <a:t>4</a:t>
                      </a:r>
                    </a:p>
                    <a:p>
                      <a:r>
                        <a:rPr kumimoji="1" lang="ja-JP" altLang="en-US" dirty="0" smtClean="0"/>
                        <a:t>（</a:t>
                      </a:r>
                      <a:r>
                        <a:rPr kumimoji="1" lang="en-US" altLang="ja-JP" dirty="0" smtClean="0"/>
                        <a:t>2009</a:t>
                      </a:r>
                      <a:r>
                        <a:rPr kumimoji="1" lang="ja-JP" altLang="en-US" dirty="0" smtClean="0"/>
                        <a:t>年度前期）</a:t>
                      </a:r>
                      <a:endParaRPr kumimoji="1" lang="ja-JP" altLang="en-US" dirty="0"/>
                    </a:p>
                  </a:txBody>
                  <a:tcPr marL="90593" marR="90593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l"/>
                      </a:pPr>
                      <a:r>
                        <a:rPr kumimoji="1" lang="ja-JP" altLang="en-US" dirty="0" smtClean="0"/>
                        <a:t>要件定義の継続実施</a:t>
                      </a:r>
                      <a:endParaRPr kumimoji="1" lang="en-US" altLang="ja-JP" dirty="0" smtClean="0"/>
                    </a:p>
                    <a:p>
                      <a:pPr>
                        <a:buFont typeface="Wingdings" pitchFamily="2" charset="2"/>
                        <a:buChar char="l"/>
                      </a:pPr>
                      <a:r>
                        <a:rPr kumimoji="1" lang="ja-JP" altLang="en-US" dirty="0" smtClean="0"/>
                        <a:t>プロトタイプの実装</a:t>
                      </a:r>
                      <a:endParaRPr kumimoji="1" lang="en-US" altLang="ja-JP" dirty="0" smtClean="0"/>
                    </a:p>
                    <a:p>
                      <a:pPr>
                        <a:buFont typeface="Wingdings" pitchFamily="2" charset="2"/>
                        <a:buChar char="l"/>
                      </a:pPr>
                      <a:r>
                        <a:rPr kumimoji="1" lang="ja-JP" altLang="en-US" dirty="0" smtClean="0"/>
                        <a:t>正式版リリースに向けて、テストの実施</a:t>
                      </a:r>
                      <a:endParaRPr kumimoji="1" lang="ja-JP" altLang="en-US" dirty="0"/>
                    </a:p>
                  </a:txBody>
                  <a:tcPr marL="90593" marR="9059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フェーズ</a:t>
                      </a:r>
                      <a:r>
                        <a:rPr kumimoji="1" lang="en-US" altLang="ja-JP" dirty="0" smtClean="0"/>
                        <a:t>5</a:t>
                      </a:r>
                    </a:p>
                    <a:p>
                      <a:r>
                        <a:rPr kumimoji="1" lang="ja-JP" altLang="en-US" dirty="0" smtClean="0"/>
                        <a:t>（</a:t>
                      </a:r>
                      <a:r>
                        <a:rPr kumimoji="1" lang="en-US" altLang="ja-JP" dirty="0" smtClean="0"/>
                        <a:t>20009</a:t>
                      </a:r>
                      <a:r>
                        <a:rPr kumimoji="1" lang="ja-JP" altLang="en-US" dirty="0" smtClean="0"/>
                        <a:t>年度後期）</a:t>
                      </a:r>
                      <a:endParaRPr kumimoji="1" lang="ja-JP" altLang="en-US" dirty="0"/>
                    </a:p>
                  </a:txBody>
                  <a:tcPr marL="90593" marR="90593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l"/>
                      </a:pPr>
                      <a:r>
                        <a:rPr kumimoji="1" lang="ja-JP" altLang="en-US" dirty="0" smtClean="0"/>
                        <a:t>可視化ルールモジュールのリファクタリング</a:t>
                      </a:r>
                      <a:endParaRPr kumimoji="1" lang="en-US" altLang="ja-JP" dirty="0" smtClean="0"/>
                    </a:p>
                    <a:p>
                      <a:pPr lvl="1">
                        <a:buFont typeface="Wingdings" pitchFamily="2" charset="2"/>
                        <a:buChar char="l"/>
                      </a:pPr>
                      <a:r>
                        <a:rPr kumimoji="1" lang="ja-JP" altLang="en-US" dirty="0" smtClean="0"/>
                        <a:t>現在の構造は拡張にむかない</a:t>
                      </a:r>
                      <a:endParaRPr kumimoji="1" lang="en-US" altLang="ja-JP" dirty="0" smtClean="0"/>
                    </a:p>
                    <a:p>
                      <a:pPr>
                        <a:buFont typeface="Wingdings" pitchFamily="2" charset="2"/>
                        <a:buChar char="l"/>
                      </a:pPr>
                      <a:r>
                        <a:rPr kumimoji="1" lang="ja-JP" altLang="en-US" dirty="0" smtClean="0"/>
                        <a:t>可視化ルールの拡張</a:t>
                      </a:r>
                      <a:endParaRPr kumimoji="1" lang="ja-JP" altLang="en-US" dirty="0"/>
                    </a:p>
                  </a:txBody>
                  <a:tcPr marL="90593" marR="90593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67DFC8C-1F5E-4254-A57A-68887A1C3919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マルチコア環境でのデバッグには、トレースログの可視化が必要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本</a:t>
            </a:r>
            <a:r>
              <a:rPr lang="en-US" altLang="ja-JP" dirty="0" smtClean="0"/>
              <a:t>OJL</a:t>
            </a:r>
            <a:r>
              <a:rPr lang="ja-JP" altLang="en-US" dirty="0" smtClean="0"/>
              <a:t>は可視化ツールの開発が目的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フェーズ分割して実施</a:t>
            </a:r>
            <a:endParaRPr kumimoji="1" lang="en-US" altLang="ja-JP" dirty="0" smtClean="0"/>
          </a:p>
          <a:p>
            <a:r>
              <a:rPr kumimoji="1" lang="en-US" altLang="ja-JP" dirty="0" smtClean="0"/>
              <a:t>2008</a:t>
            </a:r>
            <a:r>
              <a:rPr kumimoji="1" lang="ja-JP" altLang="en-US" dirty="0" smtClean="0"/>
              <a:t>年度後期は、テストと機能拡張のための要件定義を実施</a:t>
            </a:r>
            <a:endParaRPr kumimoji="1" lang="en-US" altLang="ja-JP" dirty="0" smtClean="0"/>
          </a:p>
          <a:p>
            <a:r>
              <a:rPr lang="en-US" altLang="ja-JP" dirty="0" smtClean="0"/>
              <a:t>2009</a:t>
            </a:r>
            <a:r>
              <a:rPr lang="ja-JP" altLang="en-US" dirty="0" smtClean="0"/>
              <a:t>年度は、機能拡張と正式版リリースを目指す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492</TotalTime>
  <Words>292</Words>
  <Application>Microsoft Office PowerPoint</Application>
  <PresentationFormat>画面に合わせる (4:3)</PresentationFormat>
  <Paragraphs>74</Paragraphs>
  <Slides>9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1" baseType="lpstr">
      <vt:lpstr>simple</vt:lpstr>
      <vt:lpstr>デザート</vt:lpstr>
      <vt:lpstr>CPUごとのタスク表示機能 テーマ：Multicore対応リアルタイムOSの開発</vt:lpstr>
      <vt:lpstr>背景</vt:lpstr>
      <vt:lpstr>目標</vt:lpstr>
      <vt:lpstr>要件定義</vt:lpstr>
      <vt:lpstr>プロトタイプ実装</vt:lpstr>
      <vt:lpstr>プロトタイプ実装による可視化</vt:lpstr>
      <vt:lpstr>今後の課題</vt:lpstr>
      <vt:lpstr>今後の予定</vt:lpstr>
      <vt:lpstr>まとめ</vt:lpstr>
    </vt:vector>
  </TitlesOfParts>
  <Company>Nagoya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CPUごとのタスク表示機能</dc:title>
  <dc:creator>YANAGISAWA Daisuke</dc:creator>
  <cp:lastModifiedBy>YANAGISAWA Daisuke</cp:lastModifiedBy>
  <cp:revision>14</cp:revision>
  <dcterms:created xsi:type="dcterms:W3CDTF">2009-02-24T16:33:40Z</dcterms:created>
  <dcterms:modified xsi:type="dcterms:W3CDTF">2009-02-26T03:01:26Z</dcterms:modified>
</cp:coreProperties>
</file>