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3" r:id="rId3"/>
    <p:sldId id="304" r:id="rId4"/>
    <p:sldId id="306" r:id="rId5"/>
    <p:sldId id="319" r:id="rId6"/>
    <p:sldId id="324" r:id="rId7"/>
    <p:sldId id="349" r:id="rId8"/>
    <p:sldId id="367" r:id="rId9"/>
    <p:sldId id="350" r:id="rId10"/>
    <p:sldId id="351" r:id="rId11"/>
    <p:sldId id="320" r:id="rId12"/>
    <p:sldId id="310" r:id="rId13"/>
    <p:sldId id="347" r:id="rId14"/>
    <p:sldId id="316" r:id="rId15"/>
    <p:sldId id="346" r:id="rId16"/>
    <p:sldId id="342" r:id="rId17"/>
    <p:sldId id="345" r:id="rId18"/>
    <p:sldId id="358" r:id="rId19"/>
    <p:sldId id="368" r:id="rId20"/>
    <p:sldId id="369" r:id="rId2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4" autoAdjust="0"/>
  </p:normalViewPr>
  <p:slideViewPr>
    <p:cSldViewPr>
      <p:cViewPr varScale="1">
        <p:scale>
          <a:sx n="71" d="100"/>
          <a:sy n="71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F67920-FBCA-4B59-9FD2-E61302EAE9A4}" type="datetimeFigureOut">
              <a:rPr lang="ja-JP" altLang="en-US"/>
              <a:pPr>
                <a:defRPr/>
              </a:pPr>
              <a:t>2012/3/23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ECF601-0C5B-486F-BE2E-12061CDE463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855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環境設定について説明すること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98721-7218-452B-AAB3-092B608A6D2D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現状の変換機能　→　新しい変換機能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9D32EA-E96E-4678-A251-AF0E67FA6FEE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従来は，トレースログを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内部で標準形式に変換していたことを説明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従来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内部で標準形式へ変換</a:t>
            </a:r>
            <a:endParaRPr lang="en-US" altLang="ja-JP" smtClean="0"/>
          </a:p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Image" r:id="rId3" imgW="12190476" imgH="431594" progId="">
                  <p:embed/>
                </p:oleObj>
              </mc:Choice>
              <mc:Fallback>
                <p:oleObj name="Image" r:id="rId3" imgW="12190476" imgH="4315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9575"/>
            <a:ext cx="64008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532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E02E-BFE1-47D4-80EF-D51BD40905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168525" y="6597650"/>
            <a:ext cx="48418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629400" y="9906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54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349D-84F5-46C2-8072-42A35DF0D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1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248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248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7C71-34D5-44AE-A157-C3361E6DEDB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36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0541-220C-464D-A33C-9CC39DE8AA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42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78D6-38FA-4417-837D-69AD936EBB8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13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97A02-E4E5-4132-9654-905E325880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49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50271-578D-4CA1-88C2-6B3397D3C3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60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D1B9-A412-4F71-BA4E-9F08032CE7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5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3C62-44A3-4635-9880-DB82B8FA21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3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DB4AE-70CF-4DAF-924F-9696386CF6E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71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FF364-B695-4A67-8DE2-B00852F696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37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14" imgW="12190476" imgH="431594" progId="">
                  <p:embed/>
                </p:oleObj>
              </mc:Choice>
              <mc:Fallback>
                <p:oleObj name="Image" r:id="rId14" imgW="12190476" imgH="43159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8703C7B-5150-4E70-8B61-EB8AE797E69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6775" y="6597650"/>
            <a:ext cx="4873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kumimoji="1" sz="2200">
          <a:solidFill>
            <a:schemeClr val="tx1"/>
          </a:solidFill>
          <a:latin typeface="+mn-lt"/>
          <a:ea typeface="+mn-ea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>
          <a:solidFill>
            <a:schemeClr val="tx1"/>
          </a:solidFill>
          <a:latin typeface="+mn-lt"/>
          <a:ea typeface="+mn-ea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5pPr>
      <a:lvl6pPr marL="20701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6pPr>
      <a:lvl7pPr marL="25273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7pPr>
      <a:lvl8pPr marL="29845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8pPr>
      <a:lvl9pPr marL="34417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forge.org/frs/?group_id=953&amp;release_id=38578" TargetMode="External"/><Relationship Id="rId2" Type="http://schemas.openxmlformats.org/officeDocument/2006/relationships/hyperlink" Target="http://rubyforge.org/frs/?group_id=167&amp;release_id=2842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TLV</a:t>
            </a:r>
            <a:r>
              <a:rPr lang="ja-JP" altLang="en-US" smtClean="0"/>
              <a:t>の標準形式変換の外部プロセス化機能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マニュアル</a:t>
            </a:r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名古屋大学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326B61-86AB-4F50-AD95-C6A95933DA90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0063" y="908050"/>
            <a:ext cx="32702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600" dirty="0">
                <a:latin typeface="ＭＳ ゴシック" pitchFamily="49" charset="-128"/>
              </a:rPr>
              <a:t>最終更新日 </a:t>
            </a:r>
            <a:r>
              <a:rPr lang="en-US" altLang="ja-JP" sz="1600">
                <a:latin typeface="ＭＳ ゴシック" pitchFamily="49" charset="-128"/>
              </a:rPr>
              <a:t>: </a:t>
            </a:r>
            <a:r>
              <a:rPr lang="en-US" altLang="ja-JP" sz="1600" smtClean="0">
                <a:latin typeface="ＭＳ ゴシック" pitchFamily="49" charset="-128"/>
              </a:rPr>
              <a:t>2012/03/23</a:t>
            </a:r>
            <a:endParaRPr lang="ja-JP" altLang="en-US" sz="1600" dirty="0">
              <a:latin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利用の実例２．ファイルの読み込み</a:t>
            </a:r>
            <a:endParaRPr lang="ja-JP" altLang="en-US" dirty="0"/>
          </a:p>
        </p:txBody>
      </p:sp>
      <p:sp>
        <p:nvSpPr>
          <p:cNvPr id="1433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標準形式トレースログと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4EEAE-9DA9-4398-96D3-4A1A9D550C07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角丸四角形吹き出し 7"/>
          <p:cNvSpPr>
            <a:spLocks noChangeArrowheads="1"/>
          </p:cNvSpPr>
          <p:nvPr/>
        </p:nvSpPr>
        <p:spPr bwMode="auto">
          <a:xfrm>
            <a:off x="4932363" y="1557338"/>
            <a:ext cx="4032250" cy="1511300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asp_short_standard_format.res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スクリプト拡張機能を用いた外部変換</a:t>
            </a:r>
          </a:p>
        </p:txBody>
      </p:sp>
      <p:sp>
        <p:nvSpPr>
          <p:cNvPr id="15363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2CF47-0949-4402-A60A-A910BD2EA2C0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ja-JP" altLang="en-US" dirty="0" smtClean="0"/>
              <a:t>概要：スクリプト</a:t>
            </a:r>
            <a:r>
              <a:rPr lang="ja-JP" altLang="en-US" dirty="0"/>
              <a:t>拡張機能を用いた外部</a:t>
            </a:r>
            <a:r>
              <a:rPr lang="ja-JP" altLang="en-US" dirty="0" smtClean="0"/>
              <a:t>変換</a:t>
            </a:r>
            <a:endParaRPr lang="ja-JP" altLang="en-US" dirty="0"/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990600"/>
            <a:ext cx="8659688" cy="5486400"/>
          </a:xfrm>
        </p:spPr>
        <p:txBody>
          <a:bodyPr/>
          <a:lstStyle/>
          <a:p>
            <a:r>
              <a:rPr lang="ja-JP" altLang="en-US" sz="2200" dirty="0" smtClean="0"/>
              <a:t>スクリプト拡張機能を用いて外部変換を行うことで，変換速度の向上を実現</a:t>
            </a:r>
            <a:endParaRPr lang="en-US" altLang="ja-JP" sz="2200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から外部のプログラムを呼び出して，外部で変換処理を行うことができる．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パッケージ付属のサンプル</a:t>
            </a:r>
            <a:endParaRPr lang="en-US" altLang="ja-JP" dirty="0" smtClean="0"/>
          </a:p>
          <a:p>
            <a:pPr lvl="2"/>
            <a:r>
              <a:rPr lang="en-US" altLang="ja-JP" sz="2200" dirty="0" smtClean="0"/>
              <a:t>TLV</a:t>
            </a:r>
            <a:r>
              <a:rPr lang="ja-JP" altLang="en-US" sz="2200" dirty="0" smtClean="0"/>
              <a:t>内部の変換を行わず，外部で</a:t>
            </a:r>
            <a:r>
              <a:rPr lang="en-US" altLang="ja-JP" sz="2200" dirty="0"/>
              <a:t>R</a:t>
            </a:r>
            <a:r>
              <a:rPr lang="en-US" altLang="ja-JP" sz="2200" dirty="0" smtClean="0"/>
              <a:t>uby</a:t>
            </a:r>
            <a:r>
              <a:rPr lang="ja-JP" altLang="en-US" sz="2200" dirty="0" smtClean="0"/>
              <a:t>スクリプト等を用いて変換</a:t>
            </a:r>
            <a:endParaRPr lang="en-US" altLang="ja-JP" sz="2200" dirty="0" smtClean="0"/>
          </a:p>
          <a:p>
            <a:pPr lvl="3"/>
            <a:r>
              <a:rPr lang="ja-JP" altLang="en-US" sz="2200" dirty="0" smtClean="0"/>
              <a:t>現在，</a:t>
            </a:r>
            <a:r>
              <a:rPr lang="en-US" altLang="ja-JP" sz="2200" dirty="0" smtClean="0"/>
              <a:t>asp</a:t>
            </a:r>
            <a:r>
              <a:rPr lang="ja-JP" altLang="en-US" sz="2200" dirty="0" smtClean="0"/>
              <a:t>と</a:t>
            </a:r>
            <a:r>
              <a:rPr lang="en-US" altLang="ja-JP" sz="2200" dirty="0" err="1" smtClean="0"/>
              <a:t>fmp</a:t>
            </a:r>
            <a:r>
              <a:rPr lang="ja-JP" altLang="en-US" sz="2200" dirty="0" smtClean="0"/>
              <a:t>用の</a:t>
            </a:r>
            <a:r>
              <a:rPr lang="en-US" altLang="ja-JP" sz="2200" dirty="0" smtClean="0"/>
              <a:t>Ruby</a:t>
            </a:r>
            <a:r>
              <a:rPr lang="ja-JP" altLang="en-US" sz="2200" dirty="0" smtClean="0"/>
              <a:t>スクリプトを用意</a:t>
            </a:r>
            <a:endParaRPr lang="en-US" altLang="ja-JP" sz="2200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7729538" y="6796088"/>
            <a:ext cx="835025" cy="304800"/>
          </a:xfrm>
        </p:spPr>
        <p:txBody>
          <a:bodyPr/>
          <a:lstStyle/>
          <a:p>
            <a:pPr>
              <a:defRPr/>
            </a:pPr>
            <a:fld id="{94500585-DD1B-4084-96EB-28264AC0549B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16389" name="AutoShape 23"/>
          <p:cNvSpPr>
            <a:spLocks noChangeArrowheads="1"/>
          </p:cNvSpPr>
          <p:nvPr/>
        </p:nvSpPr>
        <p:spPr bwMode="auto">
          <a:xfrm>
            <a:off x="682625" y="3920256"/>
            <a:ext cx="14414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0" name="AutoShape 10"/>
          <p:cNvSpPr>
            <a:spLocks noChangeArrowheads="1"/>
          </p:cNvSpPr>
          <p:nvPr/>
        </p:nvSpPr>
        <p:spPr bwMode="auto">
          <a:xfrm rot="1085782">
            <a:off x="2266950" y="3991694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611188" y="4640981"/>
            <a:ext cx="1512887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2" name="AutoShape 10"/>
          <p:cNvSpPr>
            <a:spLocks noChangeArrowheads="1"/>
          </p:cNvSpPr>
          <p:nvPr/>
        </p:nvSpPr>
        <p:spPr bwMode="auto">
          <a:xfrm rot="20292155">
            <a:off x="2266950" y="4496519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grpSp>
        <p:nvGrpSpPr>
          <p:cNvPr id="16393" name="Group 49"/>
          <p:cNvGrpSpPr>
            <a:grpSpLocks/>
          </p:cNvGrpSpPr>
          <p:nvPr/>
        </p:nvGrpSpPr>
        <p:grpSpPr bwMode="auto">
          <a:xfrm>
            <a:off x="2771775" y="3775794"/>
            <a:ext cx="2663825" cy="1152525"/>
            <a:chOff x="1973" y="2839"/>
            <a:chExt cx="1678" cy="726"/>
          </a:xfrm>
        </p:grpSpPr>
        <p:sp>
          <p:nvSpPr>
            <p:cNvPr id="16403" name="AutoShape 2"/>
            <p:cNvSpPr>
              <a:spLocks noChangeArrowheads="1"/>
            </p:cNvSpPr>
            <p:nvPr/>
          </p:nvSpPr>
          <p:spPr bwMode="auto">
            <a:xfrm>
              <a:off x="1973" y="2839"/>
              <a:ext cx="1678" cy="726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16404" name="AutoShape 23"/>
            <p:cNvSpPr>
              <a:spLocks noChangeArrowheads="1"/>
            </p:cNvSpPr>
            <p:nvPr/>
          </p:nvSpPr>
          <p:spPr bwMode="auto">
            <a:xfrm>
              <a:off x="2382" y="2885"/>
              <a:ext cx="543" cy="635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16405" name="AutoShape 28"/>
            <p:cNvSpPr>
              <a:spLocks noChangeArrowheads="1"/>
            </p:cNvSpPr>
            <p:nvPr/>
          </p:nvSpPr>
          <p:spPr bwMode="auto">
            <a:xfrm>
              <a:off x="3016" y="2886"/>
              <a:ext cx="590" cy="316"/>
            </a:xfrm>
            <a:prstGeom prst="rightArrow">
              <a:avLst>
                <a:gd name="adj1" fmla="val 49167"/>
                <a:gd name="adj2" fmla="val 71598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16394" name="AutoShape 22"/>
          <p:cNvSpPr>
            <a:spLocks noChangeArrowheads="1"/>
          </p:cNvSpPr>
          <p:nvPr/>
        </p:nvSpPr>
        <p:spPr bwMode="auto">
          <a:xfrm>
            <a:off x="2339975" y="5433144"/>
            <a:ext cx="2159000" cy="6477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変換</a:t>
            </a:r>
          </a:p>
        </p:txBody>
      </p:sp>
      <p:sp>
        <p:nvSpPr>
          <p:cNvPr id="16395" name="AutoShape 19"/>
          <p:cNvSpPr>
            <a:spLocks noChangeAspect="1" noChangeArrowheads="1"/>
          </p:cNvSpPr>
          <p:nvPr/>
        </p:nvSpPr>
        <p:spPr bwMode="auto">
          <a:xfrm rot="16200000">
            <a:off x="3125787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6" name="AutoShape 17"/>
          <p:cNvSpPr>
            <a:spLocks noChangeAspect="1" noChangeArrowheads="1"/>
          </p:cNvSpPr>
          <p:nvPr/>
        </p:nvSpPr>
        <p:spPr bwMode="auto">
          <a:xfrm rot="5400000">
            <a:off x="2703512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7" name="AutoShape 23"/>
          <p:cNvSpPr>
            <a:spLocks noChangeArrowheads="1"/>
          </p:cNvSpPr>
          <p:nvPr/>
        </p:nvSpPr>
        <p:spPr bwMode="auto">
          <a:xfrm>
            <a:off x="2555875" y="5504581"/>
            <a:ext cx="1223963" cy="503238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スクリプト</a:t>
            </a:r>
          </a:p>
        </p:txBody>
      </p:sp>
      <p:sp>
        <p:nvSpPr>
          <p:cNvPr id="16398" name="AutoShape 28"/>
          <p:cNvSpPr>
            <a:spLocks noChangeArrowheads="1"/>
          </p:cNvSpPr>
          <p:nvPr/>
        </p:nvSpPr>
        <p:spPr bwMode="auto">
          <a:xfrm>
            <a:off x="5580063" y="4064719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5003800" y="5199781"/>
            <a:ext cx="33845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スクリプト拡張機能：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外部プロセスと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パイプを通して通信を行う</a:t>
            </a: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/>
            </a:r>
            <a:b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ea typeface="ＭＳ ゴシック" pitchFamily="49" charset="-128"/>
              </a:rPr>
              <a:t>詳しくは</a:t>
            </a:r>
            <a:r>
              <a:rPr lang="en-US" altLang="ja-JP" sz="2000">
                <a:ea typeface="ＭＳ ゴシック" pitchFamily="49" charset="-128"/>
              </a:rPr>
              <a:t>scripts.ppt</a:t>
            </a:r>
            <a:r>
              <a:rPr lang="ja-JP" altLang="en-US" sz="2000">
                <a:ea typeface="ＭＳ ゴシック" pitchFamily="49" charset="-128"/>
              </a:rPr>
              <a:t>参照</a:t>
            </a:r>
            <a:endParaRPr lang="en-US" altLang="ja-JP" sz="2000">
              <a:ea typeface="ＭＳ ゴシック" pitchFamily="49" charset="-128"/>
            </a:endParaRPr>
          </a:p>
        </p:txBody>
      </p:sp>
      <p:sp>
        <p:nvSpPr>
          <p:cNvPr id="16400" name="Rectangle 57"/>
          <p:cNvSpPr>
            <a:spLocks noChangeArrowheads="1"/>
          </p:cNvSpPr>
          <p:nvPr/>
        </p:nvSpPr>
        <p:spPr bwMode="auto">
          <a:xfrm>
            <a:off x="2195513" y="4928319"/>
            <a:ext cx="2663825" cy="1223962"/>
          </a:xfrm>
          <a:prstGeom prst="rect">
            <a:avLst/>
          </a:prstGeom>
          <a:noFill/>
          <a:ln w="31750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401" name="AutoShape 23"/>
          <p:cNvSpPr>
            <a:spLocks noChangeArrowheads="1"/>
          </p:cNvSpPr>
          <p:nvPr/>
        </p:nvSpPr>
        <p:spPr bwMode="auto">
          <a:xfrm>
            <a:off x="3490913" y="5001344"/>
            <a:ext cx="936625" cy="368300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graphicFrame>
        <p:nvGraphicFramePr>
          <p:cNvPr id="16402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75591"/>
              </p:ext>
            </p:extLst>
          </p:nvPr>
        </p:nvGraphicFramePr>
        <p:xfrm>
          <a:off x="6372225" y="3645024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45024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機能２の利用方法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１：変換ルールとリソースファイルの設定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スクリプト拡張機能を用いるようにリソースファイルと変換ルールファイルの設定を行う．</a:t>
            </a:r>
            <a:endParaRPr lang="en-US" altLang="ja-JP" dirty="0" smtClean="0"/>
          </a:p>
          <a:p>
            <a:pPr lvl="1"/>
            <a:r>
              <a:rPr lang="ja-JP" altLang="en-US" dirty="0"/>
              <a:t>２</a:t>
            </a:r>
            <a:r>
              <a:rPr lang="ja-JP" altLang="en-US" dirty="0" smtClean="0"/>
              <a:t>：ファイルの読み込み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トレースログファイルと１．で作成したリソースファイルを読み込む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43608" y="3501008"/>
            <a:ext cx="5976664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:["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483681" y="5969327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 smtClean="0"/>
              <a:t>リソースファイルの設定例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en-US" altLang="ja-JP" dirty="0"/>
              <a:t>TLV</a:t>
            </a:r>
            <a:r>
              <a:rPr lang="ja-JP" altLang="en-US" dirty="0"/>
              <a:t>パッケージ付属のサンプル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                   </a:t>
            </a:r>
            <a:r>
              <a:rPr lang="ja-JP" altLang="en-US" dirty="0" smtClean="0"/>
              <a:t>利用のための動作環境の構築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Ruby</a:t>
            </a:r>
            <a:r>
              <a:rPr lang="ja-JP" altLang="en-US" dirty="0" smtClean="0"/>
              <a:t>の</a:t>
            </a:r>
            <a:r>
              <a:rPr lang="ja-JP" altLang="en-US" dirty="0"/>
              <a:t>準備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下記のページから最新版の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pPr marL="1173163" lvl="2" indent="-457200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://rubyforge.org/frs/?</a:t>
            </a:r>
            <a:r>
              <a:rPr lang="en-US" altLang="ja-JP" dirty="0" smtClean="0">
                <a:hlinkClick r:id="rId2"/>
              </a:rPr>
              <a:t>group_id=167&amp;release_id=28426</a:t>
            </a:r>
            <a:endParaRPr lang="en-US" altLang="ja-JP" dirty="0" smtClean="0"/>
          </a:p>
          <a:p>
            <a:pPr marL="715963" lvl="2" indent="0"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Rubygems</a:t>
            </a:r>
            <a:r>
              <a:rPr lang="ja-JP" altLang="en-US" dirty="0" smtClean="0"/>
              <a:t>を利用します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Json</a:t>
            </a:r>
            <a:r>
              <a:rPr lang="ja-JP" altLang="en-US" dirty="0"/>
              <a:t>ライブラリの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Win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ライブラリを</a:t>
            </a:r>
            <a:r>
              <a:rPr lang="en-US" altLang="ja-JP" b="1" dirty="0" smtClean="0"/>
              <a:t>gem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にダウンロード</a:t>
            </a:r>
            <a:endParaRPr lang="en-US" altLang="ja-JP" dirty="0" smtClean="0"/>
          </a:p>
          <a:p>
            <a:pPr marL="1173163" lvl="2" indent="-457200"/>
            <a:r>
              <a:rPr lang="en-US" altLang="ja-JP" dirty="0">
                <a:hlinkClick r:id="rId3"/>
              </a:rPr>
              <a:t>http://rubyforge.org/frs/?group_id=953&amp;release_id=38578</a:t>
            </a:r>
            <a:endParaRPr lang="en-US" altLang="ja-JP" dirty="0" smtClean="0"/>
          </a:p>
          <a:p>
            <a:pPr lvl="1"/>
            <a:r>
              <a:rPr lang="en-US" altLang="ja-JP" b="1" dirty="0"/>
              <a:t>g</a:t>
            </a:r>
            <a:r>
              <a:rPr lang="en-US" altLang="ja-JP" b="1" dirty="0" smtClean="0"/>
              <a:t>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にて以下のコマンドを実行</a:t>
            </a:r>
            <a:endParaRPr lang="en-US" altLang="ja-JP" dirty="0" smtClean="0"/>
          </a:p>
          <a:p>
            <a:pPr lvl="2"/>
            <a:r>
              <a:rPr lang="en-US" altLang="ja-JP" dirty="0"/>
              <a:t>g</a:t>
            </a:r>
            <a:r>
              <a:rPr lang="en-US" altLang="ja-JP" dirty="0" smtClean="0"/>
              <a:t>em install 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 –local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環境変数の設定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環境変数に以下を追加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8580"/>
              </p:ext>
            </p:extLst>
          </p:nvPr>
        </p:nvGraphicFramePr>
        <p:xfrm>
          <a:off x="4499992" y="4896544"/>
          <a:ext cx="4434205" cy="148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205"/>
                <a:gridCol w="3048000"/>
              </a:tblGrid>
              <a:tr h="372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変数名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GEM_HOME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gems</a:t>
                      </a:r>
                      <a:r>
                        <a:rPr kumimoji="1" lang="ja-JP" altLang="en-US" dirty="0" smtClean="0"/>
                        <a:t>のインストール先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%GEM_HOME%/bin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RUBYLIB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%GEM_HOME%/lib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200" dirty="0" smtClean="0"/>
              <a:t>サンプルファイル</a:t>
            </a:r>
            <a:r>
              <a:rPr lang="en-US" altLang="ja-JP" sz="2200" dirty="0" smtClean="0"/>
              <a:t>asp_short.res</a:t>
            </a:r>
            <a:r>
              <a:rPr lang="ja-JP" altLang="en-US" sz="2200" dirty="0" err="1" smtClean="0"/>
              <a:t>，</a:t>
            </a:r>
            <a:r>
              <a:rPr lang="en-US" altLang="ja-JP" sz="2200" dirty="0" smtClean="0"/>
              <a:t>asp_short.log</a:t>
            </a:r>
            <a:r>
              <a:rPr lang="ja-JP" altLang="en-US" sz="2200" dirty="0" smtClean="0"/>
              <a:t>をスクリプト拡張機能を用いて変換する実例を紹介します</a:t>
            </a:r>
            <a:endParaRPr lang="en-US" altLang="ja-JP" sz="2200" dirty="0" smtClean="0"/>
          </a:p>
          <a:p>
            <a:pPr lvl="3"/>
            <a:endParaRPr lang="en-US" altLang="ja-JP" sz="1600" dirty="0" smtClean="0"/>
          </a:p>
          <a:p>
            <a:r>
              <a:rPr lang="ja-JP" altLang="en-US" sz="2200" dirty="0" smtClean="0"/>
              <a:t>使用するファイル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機能</a:t>
            </a:r>
            <a:r>
              <a:rPr lang="en-US" altLang="ja-JP" dirty="0"/>
              <a:t>2</a:t>
            </a:r>
            <a:r>
              <a:rPr lang="ja-JP" altLang="en-US" dirty="0"/>
              <a:t>を用いるように変更した</a:t>
            </a:r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/asp/asp_short_script.res</a:t>
            </a:r>
            <a:endParaRPr lang="en-US" altLang="ja-JP" sz="2200" dirty="0"/>
          </a:p>
          <a:p>
            <a:pPr lvl="1"/>
            <a:r>
              <a:rPr lang="ja-JP" altLang="en-US" dirty="0" smtClean="0"/>
              <a:t>トレースログファイル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/asp/asp_short.log</a:t>
            </a:r>
            <a:endParaRPr lang="en-US" altLang="ja-JP" sz="2200" dirty="0"/>
          </a:p>
          <a:p>
            <a:pPr lvl="1"/>
            <a:r>
              <a:rPr lang="ja-JP" altLang="en-US" dirty="0" smtClean="0"/>
              <a:t>変換スクリプト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convertRules</a:t>
            </a:r>
            <a:r>
              <a:rPr lang="en-US" altLang="ja-JP" sz="2200" dirty="0" smtClean="0"/>
              <a:t>/asp_converter2.rb</a:t>
            </a:r>
          </a:p>
          <a:p>
            <a:pPr marL="714375" lvl="2" indent="0">
              <a:buNone/>
            </a:pPr>
            <a:r>
              <a:rPr lang="en-US" altLang="ja-JP" sz="2200" dirty="0" smtClean="0"/>
              <a:t>※FMP</a:t>
            </a:r>
            <a:r>
              <a:rPr lang="ja-JP" altLang="en-US" sz="2200" dirty="0" smtClean="0"/>
              <a:t>の場合は</a:t>
            </a:r>
            <a:r>
              <a:rPr lang="en-US" altLang="ja-JP" sz="2200" dirty="0" smtClean="0"/>
              <a:t>fmp_converter2.rb</a:t>
            </a:r>
            <a:r>
              <a:rPr lang="ja-JP" altLang="en-US" sz="2200" dirty="0" smtClean="0"/>
              <a:t>を使用します</a:t>
            </a:r>
            <a:endParaRPr lang="en-US" altLang="ja-JP" sz="2200" dirty="0" smtClean="0"/>
          </a:p>
          <a:p>
            <a:pPr lvl="1"/>
            <a:r>
              <a:rPr lang="ja-JP" altLang="en-US" dirty="0"/>
              <a:t>変換ルールファイル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convertRules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asp_script.cnv</a:t>
            </a:r>
            <a:endParaRPr lang="en-US" altLang="ja-JP" sz="2200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変換ルールとリソースファイルの設定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変換ルールの設定</a:t>
            </a:r>
            <a:endParaRPr lang="en-US" altLang="ja-JP" dirty="0"/>
          </a:p>
          <a:p>
            <a:pPr lvl="1">
              <a:defRPr/>
            </a:pPr>
            <a:r>
              <a:rPr lang="ja-JP" altLang="en-US" dirty="0" smtClean="0"/>
              <a:t>外部の変換プログラム（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プログラム）を使用するよう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変換ルールを設定</a:t>
            </a: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dirty="0" smtClean="0"/>
              <a:t>↑で作成した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変換ルールファイル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を用いるように設定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7DBBC-B4D9-4BBB-9842-250FE90CA4CA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21509" name="メモ 4"/>
          <p:cNvSpPr>
            <a:spLocks noChangeArrowheads="1"/>
          </p:cNvSpPr>
          <p:nvPr/>
        </p:nvSpPr>
        <p:spPr bwMode="auto">
          <a:xfrm>
            <a:off x="179388" y="2262188"/>
            <a:ext cx="8785225" cy="159861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“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{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変換ルールの名前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    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“$STYLE”: “script”,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外部スクリプトを利用するため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”script”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と記述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fileName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“C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:/Ruby187/bin/ruby.exe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スクリプトを実行する処理系を記述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　　　　　　　　　　　　　　　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（今回のケースでは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Ruby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を使用）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“arguments”: “</a:t>
            </a:r>
            <a:r>
              <a:rPr lang="en-US" altLang="ja-JP" dirty="0" err="1" smtClean="0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/asp_converter2.rb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変換スクリプトの場所を指定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1510" name="メモ 5"/>
          <p:cNvSpPr>
            <a:spLocks noChangeArrowheads="1"/>
          </p:cNvSpPr>
          <p:nvPr/>
        </p:nvSpPr>
        <p:spPr bwMode="auto">
          <a:xfrm>
            <a:off x="3563938" y="4365625"/>
            <a:ext cx="5364162" cy="21590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 :10,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↓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作成した変換ルールを指定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  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:["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400" dirty="0">
                <a:latin typeface="Times New Roman" pitchFamily="18" charset="0"/>
                <a:ea typeface="ＭＳ ゴシック" pitchFamily="49" charset="-128"/>
              </a:rPr>
              <a:t>…</a:t>
            </a:r>
          </a:p>
        </p:txBody>
      </p:sp>
      <p:sp>
        <p:nvSpPr>
          <p:cNvPr id="21511" name="テキスト ボックス 6"/>
          <p:cNvSpPr txBox="1">
            <a:spLocks noChangeArrowheads="1"/>
          </p:cNvSpPr>
          <p:nvPr/>
        </p:nvSpPr>
        <p:spPr bwMode="auto">
          <a:xfrm>
            <a:off x="6804347" y="1916832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 err="1"/>
              <a:t>asp_script.cnv</a:t>
            </a:r>
            <a:endParaRPr lang="ja-JP" altLang="en-US" dirty="0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514009" y="3965551"/>
            <a:ext cx="4018804" cy="360561"/>
          </a:xfrm>
          <a:prstGeom prst="wedgeRoundRectCallout">
            <a:avLst>
              <a:gd name="adj1" fmla="val -64980"/>
              <a:gd name="adj2" fmla="val -1119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パスの指定は，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\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ではなく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で行うこと</a:t>
            </a:r>
            <a:endParaRPr lang="en-US" altLang="ja-JP" dirty="0" smtClean="0">
              <a:solidFill>
                <a:schemeClr val="tx1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２</a:t>
            </a:r>
            <a:r>
              <a:rPr lang="ja-JP" altLang="en-US" dirty="0" smtClean="0"/>
              <a:t>．ファイルの読み込み</a:t>
            </a:r>
            <a:endParaRPr lang="ja-JP" altLang="en-US" dirty="0"/>
          </a:p>
        </p:txBody>
      </p:sp>
      <p:sp>
        <p:nvSpPr>
          <p:cNvPr id="2253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トレースログと１．で設定したリソースファイルを読み込みます．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4CB4E-4227-466F-9A82-25529598A3BC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角丸四角形吹き出し 7"/>
          <p:cNvSpPr>
            <a:spLocks noChangeArrowheads="1"/>
          </p:cNvSpPr>
          <p:nvPr/>
        </p:nvSpPr>
        <p:spPr bwMode="auto">
          <a:xfrm>
            <a:off x="4932363" y="1916113"/>
            <a:ext cx="4032250" cy="1512887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asp_short_script.res</a:t>
            </a: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asp_short._</a:t>
            </a:r>
            <a:r>
              <a:rPr lang="en-US" altLang="ja-JP" sz="2000" dirty="0" smtClean="0">
                <a:solidFill>
                  <a:srgbClr val="FF0000"/>
                </a:solidFill>
              </a:rPr>
              <a:t>script.log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変換スクリプトの作成時補足資料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20541-220C-464D-A33C-9CC39DE8AA6A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555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標準形式トレースログファイルとは</a:t>
            </a:r>
            <a:endParaRPr lang="ja-JP" altLang="en-US" dirty="0"/>
          </a:p>
        </p:txBody>
      </p:sp>
      <p:sp>
        <p:nvSpPr>
          <p:cNvPr id="921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OS</a:t>
            </a:r>
            <a:r>
              <a:rPr lang="ja-JP" altLang="en-US" smtClean="0"/>
              <a:t>が出力した様々のトレースログを，</a:t>
            </a:r>
            <a:r>
              <a:rPr lang="en-US" altLang="ja-JP" smtClean="0"/>
              <a:t>TLV</a:t>
            </a:r>
            <a:r>
              <a:rPr lang="ja-JP" altLang="en-US" smtClean="0"/>
              <a:t>が可視化のために，認識できるような形式に変換したトレースログファイル</a:t>
            </a:r>
            <a:endParaRPr lang="en-US" altLang="ja-JP" smtClean="0"/>
          </a:p>
          <a:p>
            <a:pPr lvl="1"/>
            <a:r>
              <a:rPr lang="ja-JP" altLang="en-US" smtClean="0"/>
              <a:t>標準変換</a:t>
            </a:r>
            <a:endParaRPr lang="en-US" altLang="ja-JP" smtClean="0"/>
          </a:p>
          <a:p>
            <a:pPr lvl="1"/>
            <a:r>
              <a:rPr lang="ja-JP" altLang="en-US" smtClean="0"/>
              <a:t>詳しくは</a:t>
            </a:r>
            <a:r>
              <a:rPr lang="en-US" altLang="ja-JP" smtClean="0"/>
              <a:t>TLV_convert_rules.ppt</a:t>
            </a:r>
            <a:r>
              <a:rPr lang="ja-JP" altLang="en-US" smtClean="0"/>
              <a:t>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D960CE-8159-4CA9-9324-3C4B9165FC78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  <p:pic>
        <p:nvPicPr>
          <p:cNvPr id="9221" name="コンテンツ プレースホルダ 5" descr="tlv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56075"/>
            <a:ext cx="27559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コンテンツ プレースホルダ 5" descr="tlv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306888"/>
            <a:ext cx="27559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テキスト ボックス 20"/>
          <p:cNvSpPr txBox="1">
            <a:spLocks noChangeArrowheads="1"/>
          </p:cNvSpPr>
          <p:nvPr/>
        </p:nvSpPr>
        <p:spPr bwMode="auto">
          <a:xfrm>
            <a:off x="3995738" y="5043488"/>
            <a:ext cx="1571625" cy="369887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MeiryoKe_PGothic" pitchFamily="50" charset="-128"/>
                <a:ea typeface="MeiryoKe_PGothic" pitchFamily="50" charset="-128"/>
              </a:rPr>
              <a:t>標準形式変換</a:t>
            </a:r>
          </a:p>
        </p:txBody>
      </p:sp>
    </p:spTree>
    <p:extLst>
      <p:ext uri="{BB962C8B-B14F-4D97-AF65-F5344CB8AC3E}">
        <p14:creationId xmlns:p14="http://schemas.microsoft.com/office/powerpoint/2010/main" val="2824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目次</a:t>
            </a:r>
            <a:endParaRPr lang="ja-JP" altLang="en-US" dirty="0"/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en-US" altLang="ja-JP" dirty="0" smtClean="0"/>
              <a:t>TLV</a:t>
            </a:r>
            <a:r>
              <a:rPr lang="ja-JP" altLang="en-US" dirty="0" smtClean="0"/>
              <a:t>内部の標準形式変換</a:t>
            </a:r>
            <a:endParaRPr lang="en-US" altLang="ja-JP" dirty="0" smtClean="0"/>
          </a:p>
          <a:p>
            <a:r>
              <a:rPr lang="ja-JP" altLang="en-US" dirty="0" smtClean="0"/>
              <a:t>標準形式トレースログの直接入力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 smtClean="0"/>
          </a:p>
          <a:p>
            <a:r>
              <a:rPr lang="ja-JP" altLang="en-US" dirty="0" smtClean="0"/>
              <a:t>スクリプト拡張機能を用いた変換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動作環境の構築</a:t>
            </a:r>
            <a:endParaRPr lang="en-US" altLang="ja-JP" dirty="0" smtClean="0"/>
          </a:p>
          <a:p>
            <a:pPr lvl="1"/>
            <a:r>
              <a:rPr lang="ja-JP" altLang="en-US" dirty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/>
          </a:p>
          <a:p>
            <a:r>
              <a:rPr lang="ja-JP" altLang="en-US" dirty="0" smtClean="0"/>
              <a:t>変換スクリプトの作成時補足資料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9F001-51E1-4BD7-A143-8913C100895C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スクリプト拡張機能の仕様</a:t>
            </a:r>
          </a:p>
        </p:txBody>
      </p:sp>
      <p:sp>
        <p:nvSpPr>
          <p:cNvPr id="20483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en-US" altLang="ja-JP" smtClean="0"/>
              <a:t>TLV</a:t>
            </a:r>
            <a:r>
              <a:rPr lang="ja-JP" altLang="en-US" smtClean="0"/>
              <a:t>が、統計情報ファイル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>
                <a:solidFill>
                  <a:srgbClr val="FF0000"/>
                </a:solidFill>
              </a:rPr>
              <a:t>生成用</a:t>
            </a:r>
            <a:r>
              <a:rPr lang="ja-JP" altLang="en-US" smtClean="0"/>
              <a:t>外部スクリプトを起動する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リソースファイルが書き込まれる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---</a:t>
            </a:r>
            <a:r>
              <a:rPr lang="ja-JP" altLang="en-US" smtClean="0"/>
              <a:t>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</a:t>
            </a:r>
            <a:r>
              <a:rPr lang="ja-JP" altLang="en-US" smtClean="0">
                <a:solidFill>
                  <a:srgbClr val="FF0000"/>
                </a:solidFill>
              </a:rPr>
              <a:t>スクリプト</a:t>
            </a:r>
            <a:r>
              <a:rPr lang="ja-JP" altLang="en-US" smtClean="0"/>
              <a:t>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対象ファイルが書き込まれる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外部スクリプトが標準出力に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書きだしたトレースログを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TLV</a:t>
            </a:r>
            <a:r>
              <a:rPr lang="ja-JP" altLang="en-US" smtClean="0"/>
              <a:t>が読み込む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7931-005A-48BC-944F-4F759F5F34C8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219700" y="1125538"/>
            <a:ext cx="3816350" cy="1873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{</a:t>
            </a: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　　　　　　　</a:t>
            </a:r>
            <a:r>
              <a:rPr lang="ja-JP" altLang="en-US" sz="1600" b="1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リソースファイル</a:t>
            </a:r>
            <a:endParaRPr lang="en-US" altLang="ja-JP" sz="1600" b="1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  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":["asp“],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….</a:t>
            </a:r>
            <a:endParaRPr lang="ja-JP" altLang="en-US" sz="1600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86" name="正方形/長方形 4"/>
          <p:cNvSpPr>
            <a:spLocks noChangeArrowheads="1"/>
          </p:cNvSpPr>
          <p:nvPr/>
        </p:nvSpPr>
        <p:spPr bwMode="auto">
          <a:xfrm>
            <a:off x="5219700" y="2998788"/>
            <a:ext cx="38163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>
                <a:latin typeface="Times New Roman" pitchFamily="18" charset="0"/>
                <a:ea typeface="ＭＳ ゴシック" pitchFamily="49" charset="-128"/>
              </a:rPr>
              <a:t>---</a:t>
            </a:r>
            <a:endParaRPr lang="ja-JP" altLang="en-US" sz="200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700" y="3357563"/>
            <a:ext cx="3816350" cy="1873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b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対象ファイル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(1</a:t>
            </a: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つ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)</a:t>
            </a:r>
            <a:endParaRPr lang="ja-JP" altLang="en-US" sz="2000" b="1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19700" y="3357563"/>
            <a:ext cx="2527300" cy="7191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[1926099] dispatch to task 1.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[1926446] enter to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intno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=2.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[1926624] leave from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ercd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=0.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722938" y="3789363"/>
            <a:ext cx="3024187" cy="936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LOGTASK.dispatch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()",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LOGTASK.state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=RUNNING",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"[1926099]CurrentContext.name=LOGTASK",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"[1926446]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LOGTASK.enterSVC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ena_int,intno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=2.)",</a:t>
            </a:r>
            <a:endParaRPr lang="ja-JP" altLang="en-US" sz="105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739063" y="4437063"/>
            <a:ext cx="1296987" cy="793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task1, 40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task2, 60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91" name="テキスト ボックス 1"/>
          <p:cNvSpPr txBox="1">
            <a:spLocks noChangeArrowheads="1"/>
          </p:cNvSpPr>
          <p:nvPr/>
        </p:nvSpPr>
        <p:spPr bwMode="auto">
          <a:xfrm>
            <a:off x="5219700" y="5230813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/>
              <a:t>外部スクリプトに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入力される情報のイメージ図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2470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概要：</a:t>
            </a:r>
            <a:r>
              <a:rPr lang="en-US" altLang="ja-JP" dirty="0" smtClean="0"/>
              <a:t>TLV</a:t>
            </a:r>
            <a:r>
              <a:rPr lang="ja-JP" altLang="en-US" dirty="0" smtClean="0"/>
              <a:t>標準形式変換の外部プロセス化</a:t>
            </a:r>
            <a:endParaRPr lang="ja-JP" altLang="en-US" dirty="0"/>
          </a:p>
        </p:txBody>
      </p:sp>
      <p:sp>
        <p:nvSpPr>
          <p:cNvPr id="512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TLV</a:t>
            </a:r>
            <a:r>
              <a:rPr lang="ja-JP" altLang="en-US" dirty="0" smtClean="0"/>
              <a:t>内部で行っているトレースログの標準形式への変換処理を，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外部で行うことを可能とする機能です．</a:t>
            </a:r>
            <a:endParaRPr lang="en-US" altLang="ja-JP" dirty="0" smtClean="0"/>
          </a:p>
          <a:p>
            <a:r>
              <a:rPr lang="ja-JP" altLang="en-US" dirty="0" smtClean="0"/>
              <a:t>以下の２つの機能があります．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標準形式トレースログファイルの直接入力機能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スクリプト拡張機能を用いた外部変換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この機能を用いる利点は以下の通りです．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変換処理の高速化を実現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標準変換を外部で高速に行うことで，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TLV</a:t>
            </a:r>
            <a:r>
              <a:rPr lang="ja-JP" altLang="en-US" dirty="0" smtClean="0"/>
              <a:t>内部の実行時間を短くすることが可能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15D924-9504-4FB9-A93D-9D2810AB0AFC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 smtClean="0"/>
              <a:t>TLV</a:t>
            </a:r>
            <a:r>
              <a:rPr lang="ja-JP" altLang="en-US" dirty="0" smtClean="0"/>
              <a:t>内部の標準形式変換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mtClean="0"/>
              <a:t>標準形式変換：</a:t>
            </a:r>
            <a:r>
              <a:rPr lang="en-US" altLang="ja-JP" smtClean="0"/>
              <a:t>OS</a:t>
            </a:r>
            <a:r>
              <a:rPr lang="ja-JP" altLang="en-US" smtClean="0"/>
              <a:t>やシミュレータから出力される各種トレースログをある１つの標準形式のトレースログへと変換する機能</a:t>
            </a:r>
            <a:endParaRPr lang="en-US" altLang="ja-JP" smtClean="0"/>
          </a:p>
          <a:p>
            <a:pPr lvl="1">
              <a:lnSpc>
                <a:spcPct val="80000"/>
              </a:lnSpc>
            </a:pPr>
            <a:r>
              <a:rPr lang="ja-JP" altLang="en-US" smtClean="0"/>
              <a:t>今までは</a:t>
            </a:r>
            <a:r>
              <a:rPr lang="en-US" altLang="ja-JP" smtClean="0"/>
              <a:t>TLV</a:t>
            </a:r>
            <a:r>
              <a:rPr lang="ja-JP" altLang="en-US" smtClean="0"/>
              <a:t>の内部で各種トレースログを標準形式へと変換</a:t>
            </a:r>
            <a:endParaRPr lang="en-US" altLang="ja-JP" smtClean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B767-924A-45EC-AF77-21428B734E73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419475" y="480377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>TLV</a:t>
            </a:r>
          </a:p>
        </p:txBody>
      </p:sp>
      <p:graphicFrame>
        <p:nvGraphicFramePr>
          <p:cNvPr id="6150" name="Object 2"/>
          <p:cNvGraphicFramePr>
            <a:graphicFrameLocks noChangeAspect="1"/>
          </p:cNvGraphicFramePr>
          <p:nvPr/>
        </p:nvGraphicFramePr>
        <p:xfrm>
          <a:off x="6718300" y="3933825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Image" r:id="rId4" imgW="5168254" imgH="5155556" progId="">
                  <p:embed/>
                </p:oleObj>
              </mc:Choice>
              <mc:Fallback>
                <p:oleObj name="Image" r:id="rId4" imgW="5168254" imgH="515555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933825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25"/>
          <p:cNvSpPr>
            <a:spLocks noChangeArrowheads="1"/>
          </p:cNvSpPr>
          <p:nvPr/>
        </p:nvSpPr>
        <p:spPr bwMode="auto">
          <a:xfrm>
            <a:off x="6156325" y="4071938"/>
            <a:ext cx="431800" cy="1228725"/>
          </a:xfrm>
          <a:prstGeom prst="rightArrow">
            <a:avLst>
              <a:gd name="adj1" fmla="val 40389"/>
              <a:gd name="adj2" fmla="val 47171"/>
            </a:avLst>
          </a:prstGeom>
          <a:solidFill>
            <a:srgbClr val="CC99FF">
              <a:alpha val="67842"/>
            </a:srgbClr>
          </a:solidFill>
          <a:ln w="19050" algn="ctr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2" name="AutoShape 23"/>
          <p:cNvSpPr>
            <a:spLocks noChangeArrowheads="1"/>
          </p:cNvSpPr>
          <p:nvPr/>
        </p:nvSpPr>
        <p:spPr bwMode="auto">
          <a:xfrm>
            <a:off x="611188" y="3716338"/>
            <a:ext cx="1655762" cy="503237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ルールファイル</a:t>
            </a:r>
          </a:p>
        </p:txBody>
      </p:sp>
      <p:sp>
        <p:nvSpPr>
          <p:cNvPr id="6153" name="AutoShape 23"/>
          <p:cNvSpPr>
            <a:spLocks noChangeArrowheads="1"/>
          </p:cNvSpPr>
          <p:nvPr/>
        </p:nvSpPr>
        <p:spPr bwMode="auto">
          <a:xfrm>
            <a:off x="609600" y="5013325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54" name="AutoShape 2"/>
          <p:cNvSpPr>
            <a:spLocks noChangeArrowheads="1"/>
          </p:cNvSpPr>
          <p:nvPr/>
        </p:nvSpPr>
        <p:spPr bwMode="auto">
          <a:xfrm>
            <a:off x="2771775" y="3644900"/>
            <a:ext cx="3240088" cy="2160588"/>
          </a:xfrm>
          <a:prstGeom prst="roundRect">
            <a:avLst>
              <a:gd name="adj" fmla="val 8940"/>
            </a:avLst>
          </a:prstGeom>
          <a:solidFill>
            <a:srgbClr val="FFCC99"/>
          </a:solidFill>
          <a:ln w="19050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0" rIns="90000" bIns="10800" anchor="b"/>
          <a:lstStyle/>
          <a:p>
            <a:pPr algn="r"/>
            <a:r>
              <a:rPr lang="en-US" altLang="ja-JP" sz="4000">
                <a:solidFill>
                  <a:srgbClr val="FF0000"/>
                </a:solidFill>
                <a:latin typeface="MeiryoKe_PGothic" pitchFamily="50" charset="-128"/>
              </a:rPr>
              <a:t>TLV</a:t>
            </a:r>
          </a:p>
        </p:txBody>
      </p:sp>
      <p:sp>
        <p:nvSpPr>
          <p:cNvPr id="6155" name="AutoShape 22"/>
          <p:cNvSpPr>
            <a:spLocks noChangeArrowheads="1"/>
          </p:cNvSpPr>
          <p:nvPr/>
        </p:nvSpPr>
        <p:spPr bwMode="auto">
          <a:xfrm>
            <a:off x="2844800" y="3709988"/>
            <a:ext cx="517525" cy="194468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/>
          <a:p>
            <a:r>
              <a:rPr lang="ja-JP" altLang="en-US" sz="20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標準形式へ変換</a:t>
            </a:r>
          </a:p>
        </p:txBody>
      </p:sp>
      <p:sp>
        <p:nvSpPr>
          <p:cNvPr id="6156" name="AutoShape 23"/>
          <p:cNvSpPr>
            <a:spLocks noChangeArrowheads="1"/>
          </p:cNvSpPr>
          <p:nvPr/>
        </p:nvSpPr>
        <p:spPr bwMode="auto">
          <a:xfrm>
            <a:off x="4427538" y="3709988"/>
            <a:ext cx="936625" cy="1223962"/>
          </a:xfrm>
          <a:prstGeom prst="roundRect">
            <a:avLst>
              <a:gd name="adj" fmla="val 23472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図形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データ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生成</a:t>
            </a:r>
          </a:p>
        </p:txBody>
      </p:sp>
      <p:sp>
        <p:nvSpPr>
          <p:cNvPr id="6157" name="AutoShape 28"/>
          <p:cNvSpPr>
            <a:spLocks noChangeArrowheads="1"/>
          </p:cNvSpPr>
          <p:nvPr/>
        </p:nvSpPr>
        <p:spPr bwMode="auto">
          <a:xfrm>
            <a:off x="5507038" y="4076700"/>
            <a:ext cx="431800" cy="576263"/>
          </a:xfrm>
          <a:prstGeom prst="rightArrow">
            <a:avLst>
              <a:gd name="adj1" fmla="val 47657"/>
              <a:gd name="adj2" fmla="val 49634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8" name="AutoShape 28"/>
          <p:cNvSpPr>
            <a:spLocks noChangeArrowheads="1"/>
          </p:cNvSpPr>
          <p:nvPr/>
        </p:nvSpPr>
        <p:spPr bwMode="auto">
          <a:xfrm>
            <a:off x="3421063" y="3860800"/>
            <a:ext cx="935037" cy="576263"/>
          </a:xfrm>
          <a:prstGeom prst="rightArrow">
            <a:avLst>
              <a:gd name="adj1" fmla="val 47657"/>
              <a:gd name="adj2" fmla="val 49692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9" name="AutoShape 10"/>
          <p:cNvSpPr>
            <a:spLocks noChangeArrowheads="1"/>
          </p:cNvSpPr>
          <p:nvPr/>
        </p:nvSpPr>
        <p:spPr bwMode="auto">
          <a:xfrm rot="1401799">
            <a:off x="2338388" y="3860800"/>
            <a:ext cx="360362" cy="427038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FF"/>
          </a:solidFill>
          <a:ln w="19050" algn="ctr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0" name="AutoShape 23"/>
          <p:cNvSpPr>
            <a:spLocks noChangeArrowheads="1"/>
          </p:cNvSpPr>
          <p:nvPr/>
        </p:nvSpPr>
        <p:spPr bwMode="auto">
          <a:xfrm>
            <a:off x="611188" y="4362450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1" name="AutoShape 10"/>
          <p:cNvSpPr>
            <a:spLocks noChangeArrowheads="1"/>
          </p:cNvSpPr>
          <p:nvPr/>
        </p:nvSpPr>
        <p:spPr bwMode="auto">
          <a:xfrm>
            <a:off x="2339975" y="4437063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2" name="AutoShape 10"/>
          <p:cNvSpPr>
            <a:spLocks noChangeArrowheads="1"/>
          </p:cNvSpPr>
          <p:nvPr/>
        </p:nvSpPr>
        <p:spPr bwMode="auto">
          <a:xfrm rot="-1307845">
            <a:off x="2338388" y="5018088"/>
            <a:ext cx="360362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3" name="AutoShape 23"/>
          <p:cNvSpPr>
            <a:spLocks noChangeArrowheads="1"/>
          </p:cNvSpPr>
          <p:nvPr/>
        </p:nvSpPr>
        <p:spPr bwMode="auto">
          <a:xfrm>
            <a:off x="3490913" y="4370388"/>
            <a:ext cx="792162" cy="1435100"/>
          </a:xfrm>
          <a:prstGeom prst="roundRect">
            <a:avLst>
              <a:gd name="adj" fmla="val 17699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vert="eaVert"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r>
              <a:rPr lang="en-US" altLang="ja-JP" sz="1600">
                <a:latin typeface="MeiryoKe_Console"/>
                <a:ea typeface="MeiryoKe_Console"/>
                <a:cs typeface="MeiryoKe_Console"/>
              </a:rPr>
              <a:t/>
            </a:r>
            <a:br>
              <a:rPr lang="en-US" altLang="ja-JP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4" name="テキスト ボックス 1"/>
          <p:cNvSpPr txBox="1">
            <a:spLocks noChangeArrowheads="1"/>
          </p:cNvSpPr>
          <p:nvPr/>
        </p:nvSpPr>
        <p:spPr bwMode="auto">
          <a:xfrm>
            <a:off x="3565525" y="5805488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TLV</a:t>
            </a:r>
            <a:r>
              <a:rPr lang="ja-JP" altLang="en-US"/>
              <a:t>の処理の流れ</a:t>
            </a:r>
          </a:p>
        </p:txBody>
      </p:sp>
      <p:sp>
        <p:nvSpPr>
          <p:cNvPr id="6165" name="角丸四角形吹き出し 25"/>
          <p:cNvSpPr>
            <a:spLocks noChangeArrowheads="1"/>
          </p:cNvSpPr>
          <p:nvPr/>
        </p:nvSpPr>
        <p:spPr bwMode="auto">
          <a:xfrm>
            <a:off x="4283075" y="2708275"/>
            <a:ext cx="2782888" cy="792163"/>
          </a:xfrm>
          <a:prstGeom prst="wedgeRoundRectCallout">
            <a:avLst>
              <a:gd name="adj1" fmla="val -80977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の内部で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標準形式変換を行う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278813" cy="1143000"/>
          </a:xfrm>
        </p:spPr>
        <p:txBody>
          <a:bodyPr/>
          <a:lstStyle/>
          <a:p>
            <a:r>
              <a:rPr lang="ja-JP" altLang="en-US" dirty="0" smtClean="0"/>
              <a:t>標準形式トレースログファイルの直接入力機能</a:t>
            </a:r>
          </a:p>
        </p:txBody>
      </p:sp>
      <p:sp>
        <p:nvSpPr>
          <p:cNvPr id="7171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E725B-5482-495C-B70A-2546DF7CEF66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標準形式トレースログを直接読み込むことができる機能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標準形式変換が不要</a:t>
            </a:r>
            <a:r>
              <a:rPr lang="en-US" altLang="ja-JP" dirty="0" smtClean="0"/>
              <a:t>(TLV</a:t>
            </a:r>
            <a:r>
              <a:rPr lang="ja-JP" altLang="en-US" dirty="0" smtClean="0"/>
              <a:t>の処理の高速化が可能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事前に標準形式トレースログファイルを作成する必要がある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26227-E2DD-401C-8DE6-ECE2F069E4C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3787775" y="4005263"/>
            <a:ext cx="1657350" cy="1944687"/>
            <a:chOff x="3469" y="1207"/>
            <a:chExt cx="1044" cy="1225"/>
          </a:xfrm>
        </p:grpSpPr>
        <p:sp>
          <p:nvSpPr>
            <p:cNvPr id="8206" name="AutoShape 2"/>
            <p:cNvSpPr>
              <a:spLocks noChangeArrowheads="1"/>
            </p:cNvSpPr>
            <p:nvPr/>
          </p:nvSpPr>
          <p:spPr bwMode="auto">
            <a:xfrm>
              <a:off x="3469" y="1207"/>
              <a:ext cx="1044" cy="1225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8207" name="AutoShape 23"/>
            <p:cNvSpPr>
              <a:spLocks noChangeArrowheads="1"/>
            </p:cNvSpPr>
            <p:nvPr/>
          </p:nvSpPr>
          <p:spPr bwMode="auto">
            <a:xfrm>
              <a:off x="3560" y="1253"/>
              <a:ext cx="590" cy="771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8208" name="AutoShape 28"/>
            <p:cNvSpPr>
              <a:spLocks noChangeArrowheads="1"/>
            </p:cNvSpPr>
            <p:nvPr/>
          </p:nvSpPr>
          <p:spPr bwMode="auto">
            <a:xfrm>
              <a:off x="4195" y="1479"/>
              <a:ext cx="272" cy="363"/>
            </a:xfrm>
            <a:prstGeom prst="rightArrow">
              <a:avLst>
                <a:gd name="adj1" fmla="val 47657"/>
                <a:gd name="adj2" fmla="val 49634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8198" name="AutoShape 23"/>
          <p:cNvSpPr>
            <a:spLocks noChangeArrowheads="1"/>
          </p:cNvSpPr>
          <p:nvPr/>
        </p:nvSpPr>
        <p:spPr bwMode="auto">
          <a:xfrm>
            <a:off x="1042988" y="5154613"/>
            <a:ext cx="1655762" cy="723900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2879725" y="5378450"/>
            <a:ext cx="793750" cy="427038"/>
          </a:xfrm>
          <a:prstGeom prst="rightArrow">
            <a:avLst>
              <a:gd name="adj1" fmla="val 46194"/>
              <a:gd name="adj2" fmla="val 52535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0" name="AutoShape 10"/>
          <p:cNvSpPr>
            <a:spLocks noChangeArrowheads="1"/>
          </p:cNvSpPr>
          <p:nvPr/>
        </p:nvSpPr>
        <p:spPr bwMode="auto">
          <a:xfrm>
            <a:off x="2846388" y="4476750"/>
            <a:ext cx="795337" cy="427038"/>
          </a:xfrm>
          <a:prstGeom prst="rightArrow">
            <a:avLst>
              <a:gd name="adj1" fmla="val 46194"/>
              <a:gd name="adj2" fmla="val 52640"/>
            </a:avLst>
          </a:prstGeom>
          <a:solidFill>
            <a:srgbClr val="CC99FF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1" name="AutoShape 23"/>
          <p:cNvSpPr>
            <a:spLocks noChangeArrowheads="1"/>
          </p:cNvSpPr>
          <p:nvPr/>
        </p:nvSpPr>
        <p:spPr bwMode="auto">
          <a:xfrm>
            <a:off x="1042988" y="4219575"/>
            <a:ext cx="1655762" cy="865188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202" name="AutoShape 28"/>
          <p:cNvSpPr>
            <a:spLocks noChangeArrowheads="1"/>
          </p:cNvSpPr>
          <p:nvPr/>
        </p:nvSpPr>
        <p:spPr bwMode="auto">
          <a:xfrm>
            <a:off x="5588000" y="4652963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8203" name="角丸四角形吹き出し 22"/>
          <p:cNvSpPr>
            <a:spLocks noChangeArrowheads="1"/>
          </p:cNvSpPr>
          <p:nvPr/>
        </p:nvSpPr>
        <p:spPr bwMode="auto">
          <a:xfrm>
            <a:off x="223838" y="3213100"/>
            <a:ext cx="3600450" cy="792163"/>
          </a:xfrm>
          <a:prstGeom prst="wedgeRoundRectCallout">
            <a:avLst>
              <a:gd name="adj1" fmla="val 13579"/>
              <a:gd name="adj2" fmla="val 7163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ja-JP" altLang="en-US" sz="2000">
                <a:solidFill>
                  <a:srgbClr val="FF0000"/>
                </a:solidFill>
              </a:rPr>
              <a:t>標準形式トレースログファイルを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にそのまま入力</a:t>
            </a:r>
          </a:p>
        </p:txBody>
      </p:sp>
      <p:sp>
        <p:nvSpPr>
          <p:cNvPr id="8204" name="角丸四角形吹き出し 23"/>
          <p:cNvSpPr>
            <a:spLocks noChangeArrowheads="1"/>
          </p:cNvSpPr>
          <p:nvPr/>
        </p:nvSpPr>
        <p:spPr bwMode="auto">
          <a:xfrm>
            <a:off x="5913438" y="3213100"/>
            <a:ext cx="3157537" cy="792163"/>
          </a:xfrm>
          <a:prstGeom prst="wedgeRoundRectCallout">
            <a:avLst>
              <a:gd name="adj1" fmla="val -55431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内部で標準変換処理を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行わずに可視化</a:t>
            </a:r>
          </a:p>
        </p:txBody>
      </p:sp>
      <p:graphicFrame>
        <p:nvGraphicFramePr>
          <p:cNvPr id="8205" name="オブジェクト 24"/>
          <p:cNvGraphicFramePr>
            <a:graphicFrameLocks noChangeAspect="1"/>
          </p:cNvGraphicFramePr>
          <p:nvPr/>
        </p:nvGraphicFramePr>
        <p:xfrm>
          <a:off x="6249988" y="4227513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227513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/>
              <a:t>使用方法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リソースファイルにおける変換ルールファイルの指定を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</a:t>
            </a:r>
            <a:r>
              <a:rPr lang="ja-JP" altLang="en-US" dirty="0"/>
              <a:t>（</a:t>
            </a:r>
            <a:r>
              <a:rPr lang="en-US" altLang="ja-JP" dirty="0"/>
              <a:t>””</a:t>
            </a:r>
            <a:r>
              <a:rPr lang="ja-JP" altLang="en-US" dirty="0" smtClean="0"/>
              <a:t>）とする</a:t>
            </a:r>
            <a:endParaRPr lang="en-US" altLang="ja-JP" dirty="0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ファイルの読み込み</a:t>
            </a:r>
            <a:endParaRPr lang="en-US" altLang="ja-JP" dirty="0"/>
          </a:p>
          <a:p>
            <a:pPr marL="811213" lvl="1" indent="-457200"/>
            <a:r>
              <a:rPr lang="ja-JP" altLang="en-US" dirty="0" smtClean="0"/>
              <a:t>標準形式トレースログファイルと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</a:t>
            </a:r>
            <a:r>
              <a:rPr lang="ja-JP" altLang="en-US" dirty="0" smtClean="0"/>
              <a:t>で設定したリソースファイルを読み込む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D12797-DAA4-46A9-9EDB-D97A558B9482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3" name="正方形/長方形 2"/>
          <p:cNvSpPr/>
          <p:nvPr/>
        </p:nvSpPr>
        <p:spPr bwMode="auto">
          <a:xfrm>
            <a:off x="1331640" y="3501008"/>
            <a:ext cx="5688632" cy="2304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:[""],</a:t>
            </a:r>
            <a:endParaRPr lang="en-US" altLang="ja-JP" sz="2000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483681" y="5969327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 smtClean="0"/>
              <a:t>リソースファイルの設定例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40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サンプルファイルの可視化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200" dirty="0" smtClean="0"/>
              <a:t>サンプルファイル</a:t>
            </a:r>
            <a:r>
              <a:rPr lang="en-US" altLang="ja-JP" sz="2200" dirty="0" smtClean="0"/>
              <a:t>asp_short_standard_format.res </a:t>
            </a:r>
            <a:r>
              <a:rPr lang="ja-JP" altLang="en-US" sz="2200" dirty="0" err="1" smtClean="0"/>
              <a:t>，</a:t>
            </a:r>
            <a:r>
              <a:rPr lang="en-US" altLang="ja-JP" sz="2200" dirty="0"/>
              <a:t>asp_short_standard_format.log</a:t>
            </a:r>
            <a:r>
              <a:rPr lang="ja-JP" altLang="en-US" sz="2200" dirty="0" smtClean="0"/>
              <a:t>を変換する実例を紹介します</a:t>
            </a:r>
            <a:endParaRPr lang="en-US" altLang="ja-JP" sz="2200" dirty="0" smtClean="0"/>
          </a:p>
          <a:p>
            <a:endParaRPr lang="en-US" altLang="ja-JP" sz="2200" dirty="0" smtClean="0"/>
          </a:p>
          <a:p>
            <a:r>
              <a:rPr lang="ja-JP" altLang="en-US" sz="2200" dirty="0"/>
              <a:t>使用する</a:t>
            </a:r>
            <a:r>
              <a:rPr lang="ja-JP" altLang="en-US" sz="2200" dirty="0" smtClean="0"/>
              <a:t>ファイル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</a:t>
            </a:r>
            <a:r>
              <a:rPr lang="en-US" altLang="ja-JP" sz="2200" dirty="0"/>
              <a:t>/ </a:t>
            </a:r>
            <a:r>
              <a:rPr lang="en-US" altLang="ja-JP" sz="2200" dirty="0" smtClean="0"/>
              <a:t>asp_short_standard_format.res</a:t>
            </a:r>
          </a:p>
          <a:p>
            <a:pPr lvl="1"/>
            <a:r>
              <a:rPr lang="ja-JP" altLang="en-US" dirty="0" smtClean="0"/>
              <a:t>トレースログファイル（標準形式）</a:t>
            </a:r>
            <a:endParaRPr lang="en-US" altLang="ja-JP" dirty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 asp_short_standard_format.log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73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１</a:t>
            </a:r>
            <a:r>
              <a:rPr lang="ja-JP" altLang="en-US" dirty="0" smtClean="0"/>
              <a:t>．リソースファイルの設定</a:t>
            </a:r>
            <a:endParaRPr lang="ja-JP" altLang="en-US" dirty="0"/>
          </a:p>
        </p:txBody>
      </p:sp>
      <p:sp>
        <p:nvSpPr>
          <p:cNvPr id="1331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リソースファイルの変換ルールファイルの指定を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空白（</a:t>
            </a:r>
            <a:r>
              <a:rPr lang="en-US" altLang="ja-JP" dirty="0" smtClean="0"/>
              <a:t>””</a:t>
            </a:r>
            <a:r>
              <a:rPr lang="ja-JP" altLang="en-US" dirty="0" smtClean="0"/>
              <a:t>）とします（</a:t>
            </a:r>
            <a:r>
              <a:rPr lang="ja-JP" altLang="en-US" dirty="0" smtClean="0">
                <a:solidFill>
                  <a:srgbClr val="FF0000"/>
                </a:solidFill>
              </a:rPr>
              <a:t>下図の赤字部分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が入力ファイルを標準形式トレースログファイルとして処理するようになります．</a:t>
            </a:r>
            <a:r>
              <a:rPr lang="en-US" altLang="ja-JP" dirty="0" smtClean="0"/>
              <a:t>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4E7D1C-21A0-4E17-9D8A-55163A997855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13317" name="メモ 5"/>
          <p:cNvSpPr>
            <a:spLocks noChangeArrowheads="1"/>
          </p:cNvSpPr>
          <p:nvPr/>
        </p:nvSpPr>
        <p:spPr bwMode="auto">
          <a:xfrm>
            <a:off x="971550" y="2924175"/>
            <a:ext cx="6264275" cy="273685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:[""],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:["toppers","fmp","fmp_core2"],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fmp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{</a:t>
            </a:r>
            <a:endParaRPr lang="ja-JP" altLang="en-US" sz="20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3318" name="テキスト ボックス 4"/>
          <p:cNvSpPr txBox="1">
            <a:spLocks noChangeArrowheads="1"/>
          </p:cNvSpPr>
          <p:nvPr/>
        </p:nvSpPr>
        <p:spPr bwMode="auto">
          <a:xfrm>
            <a:off x="5219700" y="5732463"/>
            <a:ext cx="3384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リソースファイル</a:t>
            </a:r>
            <a:endParaRPr lang="en-US" altLang="ja-JP" dirty="0"/>
          </a:p>
          <a:p>
            <a:pPr eaLnBrk="1" hangingPunct="1"/>
            <a:r>
              <a:rPr lang="en-US" altLang="ja-JP" dirty="0"/>
              <a:t>asp_short_standard_format.res</a:t>
            </a:r>
            <a:endParaRPr lang="ja-JP" altLang="en-US" dirty="0"/>
          </a:p>
        </p:txBody>
      </p:sp>
      <p:sp>
        <p:nvSpPr>
          <p:cNvPr id="13319" name="角丸四角形吹き出し 9"/>
          <p:cNvSpPr>
            <a:spLocks noChangeArrowheads="1"/>
          </p:cNvSpPr>
          <p:nvPr/>
        </p:nvSpPr>
        <p:spPr bwMode="auto">
          <a:xfrm>
            <a:off x="4932362" y="3392488"/>
            <a:ext cx="2519957" cy="468312"/>
          </a:xfrm>
          <a:prstGeom prst="wedgeRoundRectCallout">
            <a:avLst>
              <a:gd name="adj1" fmla="val -66528"/>
              <a:gd name="adj2" fmla="val 111986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空白</a:t>
            </a:r>
            <a:r>
              <a:rPr lang="en-US" altLang="ja-JP" sz="2000" dirty="0">
                <a:solidFill>
                  <a:srgbClr val="FF0000"/>
                </a:solidFill>
              </a:rPr>
              <a:t>(“”)</a:t>
            </a:r>
            <a:r>
              <a:rPr lang="ja-JP" altLang="en-US" sz="2000" dirty="0" smtClean="0">
                <a:solidFill>
                  <a:srgbClr val="FF0000"/>
                </a:solidFill>
              </a:rPr>
              <a:t>となっている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NCES">
      <a:majorFont>
        <a:latin typeface="MeiryoKe_PGothic"/>
        <a:ea typeface="MeiryoKe_PGothic"/>
        <a:cs typeface=""/>
      </a:majorFont>
      <a:minorFont>
        <a:latin typeface="MeiryoKe_PGothic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NCES</Template>
  <TotalTime>20409</TotalTime>
  <Words>884</Words>
  <Application>Microsoft Office PowerPoint</Application>
  <PresentationFormat>画面に合わせる (4:3)</PresentationFormat>
  <Paragraphs>236</Paragraphs>
  <Slides>20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NCES</vt:lpstr>
      <vt:lpstr>Image</vt:lpstr>
      <vt:lpstr>TLVの標準形式変換の外部プロセス化機能 マニュアル</vt:lpstr>
      <vt:lpstr>目次</vt:lpstr>
      <vt:lpstr>概要：TLV標準形式変換の外部プロセス化</vt:lpstr>
      <vt:lpstr>TLV内部の標準形式変換</vt:lpstr>
      <vt:lpstr>標準形式トレースログファイルの直接入力機能</vt:lpstr>
      <vt:lpstr>概要</vt:lpstr>
      <vt:lpstr>使用方法</vt:lpstr>
      <vt:lpstr>サンプルファイルの可視化</vt:lpstr>
      <vt:lpstr>利用の実例１．リソースファイルの設定</vt:lpstr>
      <vt:lpstr>利用の実例２．ファイルの読み込み</vt:lpstr>
      <vt:lpstr>スクリプト拡張機能を用いた外部変換</vt:lpstr>
      <vt:lpstr>概要：スクリプト拡張機能を用いた外部変換</vt:lpstr>
      <vt:lpstr>機能２の利用方法</vt:lpstr>
      <vt:lpstr>TLVパッケージ付属のサンプル                                利用のための動作環境の構築</vt:lpstr>
      <vt:lpstr>利用の実例</vt:lpstr>
      <vt:lpstr>利用の実例1．変換ルールとリソースファイルの設定</vt:lpstr>
      <vt:lpstr>利用の実例２．ファイルの読み込み</vt:lpstr>
      <vt:lpstr>変換スクリプトの作成時補足資料</vt:lpstr>
      <vt:lpstr>標準形式トレースログファイルとは</vt:lpstr>
      <vt:lpstr>スクリプト拡張機能の仕様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TLV 統計情報表示機能マニュアル</dc:title>
  <dc:creator>大輔</dc:creator>
  <cp:lastModifiedBy>r-miwa</cp:lastModifiedBy>
  <cp:revision>563</cp:revision>
  <cp:lastPrinted>2012-02-21T11:10:07Z</cp:lastPrinted>
  <dcterms:created xsi:type="dcterms:W3CDTF">2010-12-01T21:41:56Z</dcterms:created>
  <dcterms:modified xsi:type="dcterms:W3CDTF">2012-03-23T01:47:34Z</dcterms:modified>
</cp:coreProperties>
</file>