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CC6"/>
    <a:srgbClr val="C0504D"/>
    <a:srgbClr val="4F81BD"/>
    <a:srgbClr val="FFC000"/>
    <a:srgbClr val="FFFFFF"/>
    <a:srgbClr val="F79646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83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C545C-2A1F-4A7D-9F18-5EB7AF8DBD78}" type="datetimeFigureOut">
              <a:rPr kumimoji="1" lang="ja-JP" altLang="en-US" smtClean="0"/>
              <a:pPr/>
              <a:t>2009/5/19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D69F5-4A09-4A96-9E70-3AB84FC156D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0337A-A7BF-4960-B233-1F7C5F39E37B}" type="datetimeFigureOut">
              <a:rPr kumimoji="1" lang="ja-JP" altLang="en-US" smtClean="0"/>
              <a:pPr/>
              <a:t>2009/5/19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ACE21-550E-47E0-940B-7B5295AC8B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F7FC-4522-4EF1-A2AD-0330D1E36FF4}" type="datetime1">
              <a:rPr kumimoji="1" lang="ja-JP" altLang="en-US" smtClean="0"/>
              <a:pPr/>
              <a:t>2009/5/19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FCAD-8FD8-4C40-A33A-550E73C6DE98}" type="datetime1">
              <a:rPr kumimoji="1" lang="ja-JP" altLang="en-US" smtClean="0"/>
              <a:pPr/>
              <a:t>2009/5/19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C775-F871-46D6-A450-9E2869C67FEF}" type="datetime1">
              <a:rPr kumimoji="1" lang="ja-JP" altLang="en-US" smtClean="0"/>
              <a:pPr/>
              <a:t>2009/5/19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CBF20F69-7E39-44E6-801E-110BBE34D657}" type="datetime1">
              <a:rPr lang="ja-JP" altLang="en-US" smtClean="0"/>
              <a:pPr/>
              <a:t>2009/5/19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A67DFC8C-1F5E-4254-A57A-68887A1C3919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B0C4-6425-4825-AF55-D95475845133}" type="datetime1">
              <a:rPr kumimoji="1" lang="ja-JP" altLang="en-US" smtClean="0"/>
              <a:pPr/>
              <a:t>2009/5/19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22F-667C-42D5-A4B9-1B4AAB32BECC}" type="datetime1">
              <a:rPr kumimoji="1" lang="ja-JP" altLang="en-US" smtClean="0"/>
              <a:pPr/>
              <a:t>2009/5/19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F158-522E-4A0D-B7CC-7DB595F3FAA9}" type="datetime1">
              <a:rPr kumimoji="1" lang="ja-JP" altLang="en-US" smtClean="0"/>
              <a:pPr/>
              <a:t>2009/5/19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AA30-71C1-42E1-BA0F-5366384F05B0}" type="datetime1">
              <a:rPr kumimoji="1" lang="ja-JP" altLang="en-US" smtClean="0"/>
              <a:pPr/>
              <a:t>2009/5/19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DBA8-0059-402F-989A-FE3D98C36725}" type="datetime1">
              <a:rPr kumimoji="1" lang="ja-JP" altLang="en-US" smtClean="0"/>
              <a:pPr/>
              <a:t>2009/5/19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553D-E5EB-4D77-8482-DF0E1391C1D1}" type="datetime1">
              <a:rPr kumimoji="1" lang="ja-JP" altLang="en-US" smtClean="0"/>
              <a:pPr/>
              <a:t>2009/5/19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B9F3-BAB8-4179-A684-25636C26C7A2}" type="datetime1">
              <a:rPr kumimoji="1" lang="ja-JP" altLang="en-US" smtClean="0"/>
              <a:pPr/>
              <a:t>2009/5/19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14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B3297207-145D-40CB-A3A8-2847F948A6DB}" type="datetime1">
              <a:rPr lang="ja-JP" altLang="en-US" smtClean="0"/>
              <a:pPr/>
              <a:t>2009/5/19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A67DFC8C-1F5E-4254-A57A-68887A1C3919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アプリログ要件</a:t>
            </a:r>
            <a:endParaRPr kumimoji="1" lang="ja-JP" alt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09/5/19</a:t>
            </a:r>
            <a:r>
              <a:rPr lang="ja-JP" altLang="en-US" dirty="0" smtClean="0"/>
              <a:t>　柳澤大祐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アプリログ（</a:t>
            </a:r>
            <a:r>
              <a:rPr lang="en-US" altLang="ja-JP" dirty="0" err="1" smtClean="0"/>
              <a:t>enum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1) </a:t>
            </a:r>
            <a:r>
              <a:rPr kumimoji="1" lang="ja-JP" altLang="en-US" dirty="0" smtClean="0"/>
              <a:t>タスク状態型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関数コール </a:t>
            </a:r>
            <a:r>
              <a:rPr lang="en-US" altLang="ja-JP" dirty="0" smtClean="0"/>
              <a:t>4) </a:t>
            </a:r>
            <a:r>
              <a:rPr lang="ja-JP" altLang="en-US" dirty="0" smtClean="0"/>
              <a:t>に類似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アプローチも同様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10</a:t>
            </a:fld>
            <a:endParaRPr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>
            <a:off x="1214414" y="2714620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1214414" y="3857628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571604" y="2928934"/>
            <a:ext cx="129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/>
              <a:t>アプリログ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err="1" smtClean="0"/>
              <a:t>enum</a:t>
            </a:r>
            <a:endParaRPr kumimoji="1" lang="ja-JP" altLang="en-US" sz="2000" dirty="0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143248"/>
            <a:ext cx="266738" cy="3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直線コネクタ 23"/>
          <p:cNvCxnSpPr/>
          <p:nvPr/>
        </p:nvCxnSpPr>
        <p:spPr>
          <a:xfrm rot="5400000">
            <a:off x="2179621" y="3321049"/>
            <a:ext cx="1357322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3143240" y="2786058"/>
            <a:ext cx="1071570" cy="1000132"/>
          </a:xfrm>
          <a:prstGeom prst="rect">
            <a:avLst/>
          </a:prstGeom>
          <a:solidFill>
            <a:srgbClr val="4F81BD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214810" y="2786058"/>
            <a:ext cx="928694" cy="1000132"/>
          </a:xfrm>
          <a:prstGeom prst="rect">
            <a:avLst/>
          </a:prstGeom>
          <a:solidFill>
            <a:srgbClr val="C0504D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143504" y="2786058"/>
            <a:ext cx="714380" cy="1000132"/>
          </a:xfrm>
          <a:prstGeom prst="rect">
            <a:avLst/>
          </a:prstGeom>
          <a:solidFill>
            <a:srgbClr val="4BACC6">
              <a:alpha val="60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214678" y="40719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357686" y="40719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214942" y="40719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5857884" y="2786058"/>
            <a:ext cx="142876" cy="1000132"/>
          </a:xfrm>
          <a:prstGeom prst="rect">
            <a:avLst/>
          </a:prstGeom>
          <a:solidFill>
            <a:srgbClr val="C0504D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000760" y="2786058"/>
            <a:ext cx="1071570" cy="1000132"/>
          </a:xfrm>
          <a:prstGeom prst="rect">
            <a:avLst/>
          </a:prstGeom>
          <a:solidFill>
            <a:srgbClr val="4F81BD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786446" y="40719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286512" y="40719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5" name="フリーフォーム 34"/>
          <p:cNvSpPr/>
          <p:nvPr/>
        </p:nvSpPr>
        <p:spPr>
          <a:xfrm>
            <a:off x="3218597" y="3693642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リーフォーム 35"/>
          <p:cNvSpPr/>
          <p:nvPr/>
        </p:nvSpPr>
        <p:spPr>
          <a:xfrm>
            <a:off x="4429124" y="3693642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リーフォーム 36"/>
          <p:cNvSpPr/>
          <p:nvPr/>
        </p:nvSpPr>
        <p:spPr>
          <a:xfrm>
            <a:off x="5286380" y="3693642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リーフォーム 37"/>
          <p:cNvSpPr/>
          <p:nvPr/>
        </p:nvSpPr>
        <p:spPr>
          <a:xfrm>
            <a:off x="5857884" y="3693642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リーフォーム 38"/>
          <p:cNvSpPr/>
          <p:nvPr/>
        </p:nvSpPr>
        <p:spPr>
          <a:xfrm>
            <a:off x="6357950" y="3693642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アプリログ（</a:t>
            </a:r>
            <a:r>
              <a:rPr lang="en-US" altLang="ja-JP" dirty="0" err="1" smtClean="0"/>
              <a:t>enum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2) </a:t>
            </a:r>
            <a:r>
              <a:rPr kumimoji="1" lang="ja-JP" altLang="en-US" dirty="0" smtClean="0"/>
              <a:t>グラフ型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関数コール </a:t>
            </a:r>
            <a:r>
              <a:rPr lang="en-US" altLang="ja-JP" dirty="0" smtClean="0"/>
              <a:t>1) </a:t>
            </a:r>
            <a:r>
              <a:rPr lang="ja-JP" altLang="en-US" dirty="0" smtClean="0"/>
              <a:t>に類似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アプローチも同様</a:t>
            </a:r>
            <a:endParaRPr lang="en-US" altLang="ja-JP" dirty="0" smtClean="0"/>
          </a:p>
          <a:p>
            <a:pPr lvl="1"/>
            <a:r>
              <a:rPr kumimoji="1" lang="ja-JP" altLang="en-US" u="sng" dirty="0" smtClean="0"/>
              <a:t>スクリプト拡張</a:t>
            </a:r>
            <a:r>
              <a:rPr kumimoji="1" lang="ja-JP" altLang="en-US" dirty="0" smtClean="0"/>
              <a:t>が必要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11</a:t>
            </a:fld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1214414" y="2786058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214414" y="3929066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571604" y="3000372"/>
            <a:ext cx="129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/>
              <a:t>アプリログ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err="1" smtClean="0"/>
              <a:t>enum</a:t>
            </a:r>
            <a:endParaRPr kumimoji="1" lang="ja-JP" altLang="en-US" sz="2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214686"/>
            <a:ext cx="266738" cy="3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/>
        </p:nvCxnSpPr>
        <p:spPr>
          <a:xfrm rot="5400000">
            <a:off x="2429654" y="3357562"/>
            <a:ext cx="1427966" cy="7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643174" y="2786058"/>
            <a:ext cx="549894" cy="1188018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lang="en-US" altLang="ja-JP" sz="2000" dirty="0" smtClean="0"/>
              <a:t>ABC</a:t>
            </a:r>
            <a:endParaRPr kumimoji="1" lang="ja-JP" altLang="en-US" sz="2000" dirty="0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3143240" y="3786190"/>
            <a:ext cx="642942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rot="16200000" flipV="1">
            <a:off x="3571868" y="357187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3786182" y="3357562"/>
            <a:ext cx="42862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rot="16200000" flipV="1">
            <a:off x="4036215" y="317896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4214810" y="3000372"/>
            <a:ext cx="57150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rot="16200000" flipH="1">
            <a:off x="4607719" y="317896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4786314" y="3357562"/>
            <a:ext cx="21431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rot="16200000" flipH="1">
            <a:off x="4786314" y="357187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5000628" y="3787072"/>
            <a:ext cx="285752" cy="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rot="16200000" flipV="1">
            <a:off x="5072860" y="357267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5286380" y="3357562"/>
            <a:ext cx="21431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rot="16200000" flipV="1">
            <a:off x="5322893" y="317896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5500694" y="3001364"/>
            <a:ext cx="214314" cy="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rot="16200000" flipH="1">
            <a:off x="5321702" y="3392884"/>
            <a:ext cx="7866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5715008" y="3786189"/>
            <a:ext cx="642942" cy="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アプリログ（</a:t>
            </a:r>
            <a:r>
              <a:rPr lang="en-US" altLang="ja-JP" dirty="0" smtClean="0"/>
              <a:t>int</a:t>
            </a:r>
            <a:r>
              <a:rPr lang="en-US" altLang="ja-JP" smtClean="0"/>
              <a:t>, float</a:t>
            </a:r>
            <a:r>
              <a:rPr lang="ja-JP" altLang="en-US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グラフ型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12</a:t>
            </a:fld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1000100" y="2214554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214414" y="4500570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357290" y="3000372"/>
            <a:ext cx="129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/>
              <a:t>アプリログ</a:t>
            </a:r>
            <a:endParaRPr kumimoji="1" lang="en-US" altLang="ja-JP" sz="2000" dirty="0" smtClean="0"/>
          </a:p>
          <a:p>
            <a:pPr algn="ctr"/>
            <a:r>
              <a:rPr kumimoji="1" lang="en-US" altLang="ja-JP" sz="2000" dirty="0" err="1" smtClean="0"/>
              <a:t>int</a:t>
            </a:r>
            <a:endParaRPr kumimoji="1" lang="ja-JP" altLang="en-US" sz="2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214686"/>
            <a:ext cx="266738" cy="3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テキスト ボックス 8"/>
          <p:cNvSpPr txBox="1"/>
          <p:nvPr/>
        </p:nvSpPr>
        <p:spPr>
          <a:xfrm>
            <a:off x="2428860" y="2143116"/>
            <a:ext cx="549894" cy="2447465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lang="en-US" altLang="ja-JP" sz="2000" dirty="0" smtClean="0"/>
              <a:t>98………321</a:t>
            </a:r>
            <a:endParaRPr lang="en-US" altLang="ja-JP" sz="2000" dirty="0" smtClean="0"/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2928926" y="4357694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3286116" y="4000504"/>
            <a:ext cx="42862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V="1">
            <a:off x="3714744" y="3643314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4071934" y="4000504"/>
            <a:ext cx="21431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4286248" y="4358576"/>
            <a:ext cx="285752" cy="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4572000" y="4000504"/>
            <a:ext cx="21431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000628" y="2787050"/>
            <a:ext cx="214314" cy="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5214942" y="2428868"/>
            <a:ext cx="21431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rot="16200000" flipV="1">
            <a:off x="3107521" y="4179099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rot="16200000" flipV="1">
            <a:off x="3536943" y="3822703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rot="16200000" flipV="1">
            <a:off x="3894133" y="3822703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rot="16200000" flipV="1">
            <a:off x="4108447" y="4179099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16200000" flipV="1">
            <a:off x="4394199" y="4179099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16200000" flipV="1">
            <a:off x="4608513" y="3822703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rot="16200000" flipV="1">
            <a:off x="4822827" y="2965447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rot="16200000" flipV="1">
            <a:off x="5037141" y="2608257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rot="16200000" flipV="1">
            <a:off x="5251455" y="2608257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5429256" y="2787050"/>
            <a:ext cx="214314" cy="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rot="16200000" flipV="1">
            <a:off x="5465769" y="2965447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5643570" y="3144240"/>
            <a:ext cx="214314" cy="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rot="16200000" flipV="1">
            <a:off x="5680083" y="3322637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 flipV="1">
            <a:off x="4714876" y="3199908"/>
            <a:ext cx="549894" cy="444994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lang="en-US" altLang="ja-JP" sz="2000" dirty="0" smtClean="0"/>
              <a:t>……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 flipV="1">
            <a:off x="5715008" y="3485660"/>
            <a:ext cx="549894" cy="444994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lang="en-US" altLang="ja-JP" sz="2000" dirty="0" smtClean="0"/>
              <a:t>……</a:t>
            </a:r>
          </a:p>
        </p:txBody>
      </p:sp>
      <p:cxnSp>
        <p:nvCxnSpPr>
          <p:cNvPr id="33" name="直線コネクタ 32"/>
          <p:cNvCxnSpPr/>
          <p:nvPr/>
        </p:nvCxnSpPr>
        <p:spPr>
          <a:xfrm rot="5400000">
            <a:off x="1643836" y="3356768"/>
            <a:ext cx="2570974" cy="7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142976" y="4572008"/>
            <a:ext cx="3246402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できること</a:t>
            </a:r>
            <a:endParaRPr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変数の値などをグラフ表示</a:t>
            </a:r>
            <a:endParaRPr kumimoji="1" lang="en-US" altLang="ja-JP" sz="20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143504" y="4572008"/>
            <a:ext cx="2645276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必要なもの</a:t>
            </a:r>
            <a:endParaRPr kumimoji="1"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値変化時のログ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最大・最小値</a:t>
            </a:r>
            <a:endParaRPr kumimoji="1"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どの値が</a:t>
            </a:r>
            <a:r>
              <a:rPr kumimoji="1" lang="ja-JP" altLang="en-US" sz="2000" dirty="0" smtClean="0"/>
              <a:t>どの高さ？</a:t>
            </a:r>
            <a:endParaRPr kumimoji="1"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ja-JP" sz="2000" dirty="0" smtClean="0">
                <a:sym typeface="Wingdings" pitchFamily="2" charset="2"/>
              </a:rPr>
              <a:t></a:t>
            </a:r>
            <a:r>
              <a:rPr lang="ja-JP" altLang="en-US" sz="2000" u="sng" dirty="0" smtClean="0"/>
              <a:t>スクリプト拡張</a:t>
            </a:r>
            <a:endParaRPr kumimoji="1" lang="en-US" altLang="ja-JP" sz="2000" u="sng" dirty="0" smtClean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5715008" y="3143248"/>
            <a:ext cx="1078605" cy="692993"/>
            <a:chOff x="3559343" y="2773528"/>
            <a:chExt cx="1078605" cy="692993"/>
          </a:xfrm>
        </p:grpSpPr>
        <p:sp>
          <p:nvSpPr>
            <p:cNvPr id="38" name="左矢印 37"/>
            <p:cNvSpPr/>
            <p:nvPr/>
          </p:nvSpPr>
          <p:spPr>
            <a:xfrm rot="3837702">
              <a:off x="3427160" y="2905711"/>
              <a:ext cx="692993" cy="428628"/>
            </a:xfrm>
            <a:prstGeom prst="leftArrow">
              <a:avLst>
                <a:gd name="adj1" fmla="val 32244"/>
                <a:gd name="adj2" fmla="val 10258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 rot="20792603">
              <a:off x="3962763" y="3073864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/>
                <a:t>click!</a:t>
              </a:r>
              <a:endParaRPr kumimoji="1" lang="ja-JP" altLang="en-US" b="1" dirty="0"/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6143636" y="1357298"/>
            <a:ext cx="2318263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できると嬉しいかも</a:t>
            </a:r>
            <a:endParaRPr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ペインに情報表示</a:t>
            </a:r>
            <a:endParaRPr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000" dirty="0" smtClean="0"/>
              <a:t>時刻</a:t>
            </a:r>
            <a:endParaRPr kumimoji="1"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lang="ja-JP" altLang="en-US" sz="2000" dirty="0" smtClean="0"/>
              <a:t>実際の数値</a:t>
            </a:r>
            <a:endParaRPr kumimoji="1"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TLV</a:t>
            </a:r>
            <a:r>
              <a:rPr kumimoji="1" lang="ja-JP" altLang="en-US" dirty="0" smtClean="0"/>
              <a:t>本体拡張なしで実現可能なもの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string</a:t>
            </a:r>
          </a:p>
          <a:p>
            <a:pPr lvl="1"/>
            <a:r>
              <a:rPr kumimoji="1" lang="ja-JP" altLang="en-US" dirty="0" smtClean="0"/>
              <a:t>関数</a:t>
            </a:r>
            <a:r>
              <a:rPr kumimoji="1" lang="ja-JP" altLang="en-US" dirty="0" smtClean="0"/>
              <a:t>コール </a:t>
            </a:r>
            <a:r>
              <a:rPr kumimoji="1" lang="en-US" altLang="ja-JP" dirty="0" smtClean="0"/>
              <a:t>4)</a:t>
            </a:r>
            <a:r>
              <a:rPr kumimoji="1" lang="ja-JP" altLang="en-US" dirty="0" smtClean="0"/>
              <a:t>タスク状態型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enum</a:t>
            </a:r>
            <a:r>
              <a:rPr lang="en-US" altLang="ja-JP" dirty="0" smtClean="0"/>
              <a:t> 1)</a:t>
            </a:r>
            <a:r>
              <a:rPr lang="ja-JP" altLang="en-US" dirty="0" smtClean="0"/>
              <a:t>タスク状態型</a:t>
            </a:r>
            <a:endParaRPr lang="en-US" altLang="ja-JP" dirty="0" smtClean="0"/>
          </a:p>
          <a:p>
            <a:r>
              <a:rPr kumimoji="1" lang="ja-JP" altLang="en-US" dirty="0" smtClean="0"/>
              <a:t>スクリプト拡張が完成したらやりたいもの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int</a:t>
            </a:r>
            <a:r>
              <a:rPr lang="en-US" altLang="ja-JP" dirty="0" smtClean="0"/>
              <a:t>, float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13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アプリログ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ユーザアプリケーションにて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400" dirty="0" smtClean="0"/>
              <a:t>ER </a:t>
            </a:r>
            <a:r>
              <a:rPr lang="en-US" altLang="ja-JP" sz="2400" dirty="0" err="1" smtClean="0"/>
              <a:t>syslog_wri_log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uint_t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prio</a:t>
            </a:r>
            <a:r>
              <a:rPr lang="en-US" altLang="ja-JP" sz="2400" dirty="0" smtClean="0"/>
              <a:t>, const SYSLOG *</a:t>
            </a:r>
            <a:r>
              <a:rPr lang="en-US" altLang="ja-JP" sz="2400" dirty="0" err="1" smtClean="0"/>
              <a:t>p_syslog</a:t>
            </a:r>
            <a:r>
              <a:rPr lang="en-US" altLang="ja-JP" sz="2400" dirty="0" smtClean="0"/>
              <a:t>)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で出力したログを可視化する機能</a:t>
            </a:r>
            <a:endParaRPr lang="en-US" altLang="ja-JP" dirty="0" smtClean="0"/>
          </a:p>
          <a:p>
            <a:r>
              <a:rPr kumimoji="1" lang="ja-JP" altLang="en-US" dirty="0" smtClean="0"/>
              <a:t>指定したフォーマットでの出力が必要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アプリログ（</a:t>
            </a:r>
            <a:r>
              <a:rPr kumimoji="1" lang="en-US" altLang="ja-JP" dirty="0" smtClean="0"/>
              <a:t>string</a:t>
            </a:r>
            <a:r>
              <a:rPr kumimoji="1" lang="ja-JP" altLang="en-US" dirty="0" smtClean="0"/>
              <a:t>）</a:t>
            </a:r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理想</a:t>
            </a:r>
            <a:r>
              <a:rPr kumimoji="1"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4143380"/>
            <a:ext cx="3219137" cy="24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コネクタ 7"/>
          <p:cNvCxnSpPr/>
          <p:nvPr/>
        </p:nvCxnSpPr>
        <p:spPr>
          <a:xfrm>
            <a:off x="1000100" y="2214554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1000100" y="3357562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357290" y="2428868"/>
            <a:ext cx="129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/>
              <a:t>アプリログ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string</a:t>
            </a:r>
            <a:endParaRPr kumimoji="1" lang="ja-JP" alt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643182"/>
            <a:ext cx="266738" cy="3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線コネクタ 13"/>
          <p:cNvCxnSpPr/>
          <p:nvPr/>
        </p:nvCxnSpPr>
        <p:spPr>
          <a:xfrm rot="5400000">
            <a:off x="1928794" y="2786058"/>
            <a:ext cx="142876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吹き出し 14"/>
          <p:cNvSpPr/>
          <p:nvPr/>
        </p:nvSpPr>
        <p:spPr>
          <a:xfrm>
            <a:off x="3214678" y="2428868"/>
            <a:ext cx="642942" cy="571504"/>
          </a:xfrm>
          <a:prstGeom prst="wedgeRoundRectCallout">
            <a:avLst>
              <a:gd name="adj1" fmla="val -38200"/>
              <a:gd name="adj2" fmla="val 100709"/>
              <a:gd name="adj3" fmla="val 16667"/>
            </a:avLst>
          </a:prstGeom>
          <a:solidFill>
            <a:srgbClr val="FFC000">
              <a:alpha val="8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4929190" y="2428868"/>
            <a:ext cx="642942" cy="571504"/>
          </a:xfrm>
          <a:prstGeom prst="wedgeRoundRectCallout">
            <a:avLst>
              <a:gd name="adj1" fmla="val -38200"/>
              <a:gd name="adj2" fmla="val 100709"/>
              <a:gd name="adj3" fmla="val 16667"/>
            </a:avLst>
          </a:prstGeom>
          <a:solidFill>
            <a:srgbClr val="FFC000">
              <a:alpha val="8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吹き出し 16"/>
          <p:cNvSpPr/>
          <p:nvPr/>
        </p:nvSpPr>
        <p:spPr>
          <a:xfrm>
            <a:off x="6500826" y="2428868"/>
            <a:ext cx="642942" cy="571504"/>
          </a:xfrm>
          <a:prstGeom prst="wedgeRoundRectCallout">
            <a:avLst>
              <a:gd name="adj1" fmla="val -38200"/>
              <a:gd name="adj2" fmla="val 100709"/>
              <a:gd name="adj3" fmla="val 16667"/>
            </a:avLst>
          </a:prstGeom>
          <a:solidFill>
            <a:srgbClr val="FFC000">
              <a:alpha val="8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フリーフォーム 23"/>
          <p:cNvSpPr/>
          <p:nvPr/>
        </p:nvSpPr>
        <p:spPr>
          <a:xfrm>
            <a:off x="873457" y="3425588"/>
            <a:ext cx="2606722" cy="2320119"/>
          </a:xfrm>
          <a:custGeom>
            <a:avLst/>
            <a:gdLst>
              <a:gd name="connsiteX0" fmla="*/ 0 w 2606722"/>
              <a:gd name="connsiteY0" fmla="*/ 2320119 h 2320119"/>
              <a:gd name="connsiteX1" fmla="*/ 846161 w 2606722"/>
              <a:gd name="connsiteY1" fmla="*/ 423081 h 2320119"/>
              <a:gd name="connsiteX2" fmla="*/ 2606722 w 2606722"/>
              <a:gd name="connsiteY2" fmla="*/ 0 h 232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2320119">
                <a:moveTo>
                  <a:pt x="0" y="2320119"/>
                </a:moveTo>
                <a:cubicBezTo>
                  <a:pt x="205853" y="1564943"/>
                  <a:pt x="411707" y="809768"/>
                  <a:pt x="846161" y="423081"/>
                </a:cubicBezTo>
                <a:cubicBezTo>
                  <a:pt x="1280615" y="36395"/>
                  <a:pt x="1943668" y="18197"/>
                  <a:pt x="2606722" y="0"/>
                </a:cubicBezTo>
              </a:path>
            </a:pathLst>
          </a:custGeom>
          <a:ln>
            <a:head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142844" y="5786454"/>
            <a:ext cx="1428760" cy="928694"/>
          </a:xfrm>
          <a:prstGeom prst="round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14744" y="4143380"/>
            <a:ext cx="5360763" cy="1631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時刻に対応した位置に吹き出しアイコンを設置</a:t>
            </a:r>
            <a:endParaRPr kumimoji="1"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マウスクリック</a:t>
            </a:r>
            <a:r>
              <a:rPr lang="en-US" altLang="ja-JP" sz="2000" dirty="0" smtClean="0"/>
              <a:t>or</a:t>
            </a:r>
            <a:r>
              <a:rPr lang="ja-JP" altLang="en-US" sz="2000" dirty="0" smtClean="0"/>
              <a:t>オーバーで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	</a:t>
            </a:r>
            <a:r>
              <a:rPr lang="ja-JP" altLang="en-US" sz="2000" dirty="0" smtClean="0"/>
              <a:t>どこかのペインに情報表示</a:t>
            </a:r>
            <a:endParaRPr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000" dirty="0" smtClean="0"/>
              <a:t>時刻</a:t>
            </a:r>
            <a:endParaRPr kumimoji="1"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lang="ja-JP" altLang="en-US" sz="2000" dirty="0" smtClean="0"/>
              <a:t>ログメッセージ</a:t>
            </a:r>
            <a:endParaRPr kumimoji="1" lang="ja-JP" altLang="en-US" sz="2000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3559343" y="2773528"/>
            <a:ext cx="1078605" cy="692993"/>
            <a:chOff x="3559343" y="2773528"/>
            <a:chExt cx="1078605" cy="692993"/>
          </a:xfrm>
        </p:grpSpPr>
        <p:sp>
          <p:nvSpPr>
            <p:cNvPr id="18" name="左矢印 17"/>
            <p:cNvSpPr/>
            <p:nvPr/>
          </p:nvSpPr>
          <p:spPr>
            <a:xfrm rot="3837702">
              <a:off x="3427160" y="2905711"/>
              <a:ext cx="692993" cy="428628"/>
            </a:xfrm>
            <a:prstGeom prst="leftArrow">
              <a:avLst>
                <a:gd name="adj1" fmla="val 32244"/>
                <a:gd name="adj2" fmla="val 10258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 rot="20792603">
              <a:off x="3962763" y="3073864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/>
                <a:t>click!</a:t>
              </a:r>
              <a:endParaRPr kumimoji="1" lang="ja-JP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アプリログ（</a:t>
            </a:r>
            <a:r>
              <a:rPr lang="en-US" altLang="ja-JP" dirty="0" smtClean="0"/>
              <a:t>string</a:t>
            </a:r>
            <a:r>
              <a:rPr lang="ja-JP" altLang="en-US" dirty="0" smtClean="0"/>
              <a:t>）</a:t>
            </a:r>
            <a:r>
              <a:rPr lang="en-US" altLang="ja-JP" dirty="0" smtClean="0"/>
              <a:t>【</a:t>
            </a:r>
            <a:r>
              <a:rPr lang="ja-JP" altLang="en-US" dirty="0" smtClean="0"/>
              <a:t>現状に即した解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4</a:t>
            </a:fld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1000100" y="2214554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000100" y="3357562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357290" y="2428868"/>
            <a:ext cx="129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/>
              <a:t>アプリログ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string</a:t>
            </a:r>
            <a:endParaRPr kumimoji="1" lang="ja-JP" altLang="en-US" sz="20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643182"/>
            <a:ext cx="266738" cy="3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線コネクタ 9"/>
          <p:cNvCxnSpPr/>
          <p:nvPr/>
        </p:nvCxnSpPr>
        <p:spPr>
          <a:xfrm rot="5400000">
            <a:off x="1928794" y="2786058"/>
            <a:ext cx="142876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785786" y="4214818"/>
            <a:ext cx="3254417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無理なこと</a:t>
            </a:r>
            <a:endParaRPr kumimoji="1"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新規ペインへの情報表示</a:t>
            </a:r>
            <a:endParaRPr kumimoji="1"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マウスクリック</a:t>
            </a:r>
            <a:r>
              <a:rPr lang="en-US" altLang="ja-JP" sz="2000" dirty="0" smtClean="0"/>
              <a:t>and</a:t>
            </a:r>
            <a:r>
              <a:rPr lang="ja-JP" altLang="en-US" sz="2000" dirty="0" smtClean="0"/>
              <a:t>オーバー</a:t>
            </a:r>
            <a:endParaRPr kumimoji="1" lang="ja-JP" altLang="en-US" sz="2000" dirty="0"/>
          </a:p>
        </p:txBody>
      </p:sp>
      <p:cxnSp>
        <p:nvCxnSpPr>
          <p:cNvPr id="18" name="直線矢印コネクタ 17"/>
          <p:cNvCxnSpPr/>
          <p:nvPr/>
        </p:nvCxnSpPr>
        <p:spPr>
          <a:xfrm rot="5400000" flipH="1" flipV="1">
            <a:off x="2608249" y="2892421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071802" y="2786058"/>
            <a:ext cx="117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FooBarBaz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rot="5400000" flipH="1" flipV="1">
            <a:off x="4465637" y="2892421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929190" y="2786058"/>
            <a:ext cx="151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HogeFugaPiyo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572132" y="4214818"/>
            <a:ext cx="2632452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代替策</a:t>
            </a:r>
            <a:endParaRPr kumimoji="1"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行内に全情報を表示</a:t>
            </a:r>
            <a:endParaRPr kumimoji="1" lang="en-US" altLang="ja-JP" sz="2000" dirty="0" smtClean="0"/>
          </a:p>
        </p:txBody>
      </p:sp>
      <p:sp>
        <p:nvSpPr>
          <p:cNvPr id="24" name="右矢印 23"/>
          <p:cNvSpPr/>
          <p:nvPr/>
        </p:nvSpPr>
        <p:spPr>
          <a:xfrm>
            <a:off x="4286248" y="4357694"/>
            <a:ext cx="1071570" cy="64294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アプリログ（関数コール）</a:t>
            </a:r>
            <a:r>
              <a:rPr lang="en-US" altLang="ja-JP" dirty="0" smtClean="0"/>
              <a:t>【</a:t>
            </a:r>
            <a:r>
              <a:rPr lang="ja-JP" altLang="en-US" dirty="0" smtClean="0"/>
              <a:t>理想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どんな情報が求められている？</a:t>
            </a:r>
            <a:endParaRPr lang="en-US" altLang="ja-JP" dirty="0" smtClean="0"/>
          </a:p>
          <a:p>
            <a:r>
              <a:rPr lang="ja-JP" altLang="en-US" dirty="0" smtClean="0"/>
              <a:t>とりあえず候補を列挙（</a:t>
            </a:r>
            <a:r>
              <a:rPr lang="en-US" altLang="ja-JP" dirty="0" smtClean="0"/>
              <a:t>4</a:t>
            </a:r>
            <a:r>
              <a:rPr lang="ja-JP" altLang="en-US" dirty="0" smtClean="0"/>
              <a:t>個）</a:t>
            </a:r>
            <a:endParaRPr lang="en-US" altLang="ja-JP" dirty="0" smtClean="0"/>
          </a:p>
          <a:p>
            <a:r>
              <a:rPr kumimoji="1" lang="en-US" altLang="ja-JP" dirty="0" smtClean="0"/>
              <a:t>1)call-exit</a:t>
            </a:r>
            <a:r>
              <a:rPr kumimoji="1" lang="ja-JP" altLang="en-US" dirty="0" smtClean="0"/>
              <a:t>グラフ型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5</a:t>
            </a:fld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1214414" y="3429000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571604" y="3643314"/>
            <a:ext cx="129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/>
              <a:t>アプリログ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関数</a:t>
            </a:r>
            <a:endParaRPr kumimoji="1" lang="ja-JP" altLang="en-US" sz="2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857628"/>
            <a:ext cx="266738" cy="3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/>
        </p:nvCxnSpPr>
        <p:spPr>
          <a:xfrm rot="5400000">
            <a:off x="2429654" y="4000504"/>
            <a:ext cx="1427966" cy="7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643174" y="3429000"/>
            <a:ext cx="549894" cy="1180516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lang="en-US" altLang="ja-JP" sz="2000" dirty="0" err="1" smtClean="0"/>
              <a:t>fgh</a:t>
            </a:r>
            <a:endParaRPr kumimoji="1" lang="ja-JP" altLang="en-US" sz="2000" dirty="0"/>
          </a:p>
        </p:txBody>
      </p:sp>
      <p:cxnSp>
        <p:nvCxnSpPr>
          <p:cNvPr id="25" name="直線コネクタ 24"/>
          <p:cNvCxnSpPr/>
          <p:nvPr/>
        </p:nvCxnSpPr>
        <p:spPr>
          <a:xfrm>
            <a:off x="3143240" y="3643314"/>
            <a:ext cx="642942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rot="5400000">
            <a:off x="3571868" y="385762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3786182" y="4071942"/>
            <a:ext cx="42862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rot="5400000">
            <a:off x="4036215" y="425053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4214810" y="4429132"/>
            <a:ext cx="57150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rot="5400000" flipH="1" flipV="1">
            <a:off x="4607719" y="425053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4786314" y="4071942"/>
            <a:ext cx="21431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rot="5400000" flipH="1" flipV="1">
            <a:off x="4786314" y="385762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5000628" y="3643314"/>
            <a:ext cx="285752" cy="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rot="5400000">
            <a:off x="5072860" y="385683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5286380" y="4071942"/>
            <a:ext cx="21431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rot="5400000">
            <a:off x="5322893" y="425053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5500694" y="4429132"/>
            <a:ext cx="214314" cy="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rot="5400000" flipH="1" flipV="1">
            <a:off x="5321702" y="4036620"/>
            <a:ext cx="7866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5715008" y="3643314"/>
            <a:ext cx="642942" cy="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5072066" y="4714884"/>
            <a:ext cx="3068469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必要なもの</a:t>
            </a:r>
            <a:endParaRPr kumimoji="1"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ログが出力された関数名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可視化する関数の個数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可視化する関数の一覧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どの関数がどの高さ？</a:t>
            </a:r>
            <a:endParaRPr kumimoji="1"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ja-JP" sz="2000" dirty="0" smtClean="0">
                <a:sym typeface="Wingdings" pitchFamily="2" charset="2"/>
              </a:rPr>
              <a:t></a:t>
            </a:r>
            <a:r>
              <a:rPr lang="ja-JP" altLang="en-US" sz="2000" u="sng" dirty="0" smtClean="0"/>
              <a:t>スクリプト拡張</a:t>
            </a:r>
            <a:endParaRPr kumimoji="1" lang="en-US" altLang="ja-JP" sz="2000" u="sng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214414" y="4714884"/>
            <a:ext cx="3770584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できること</a:t>
            </a:r>
            <a:endParaRPr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複雑</a:t>
            </a:r>
            <a:r>
              <a:rPr lang="en-US" altLang="ja-JP" sz="2000" dirty="0" smtClean="0"/>
              <a:t>(</a:t>
            </a:r>
            <a:r>
              <a:rPr lang="en-US" altLang="ja-JP" sz="2000" dirty="0" err="1" smtClean="0"/>
              <a:t>goto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なコールも表現可能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関数の数が増えると読みづらい</a:t>
            </a:r>
            <a:endParaRPr kumimoji="1" lang="en-US" altLang="ja-JP" sz="2000" dirty="0" smtClean="0"/>
          </a:p>
        </p:txBody>
      </p:sp>
      <p:sp>
        <p:nvSpPr>
          <p:cNvPr id="28" name="角丸四角形吹き出し 27"/>
          <p:cNvSpPr/>
          <p:nvPr/>
        </p:nvSpPr>
        <p:spPr>
          <a:xfrm>
            <a:off x="285720" y="4143380"/>
            <a:ext cx="1000132" cy="500066"/>
          </a:xfrm>
          <a:prstGeom prst="wedgeRoundRectCallout">
            <a:avLst>
              <a:gd name="adj1" fmla="val 200423"/>
              <a:gd name="adj2" fmla="val 398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目盛り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アプリログ（関数コール）</a:t>
            </a:r>
            <a:r>
              <a:rPr lang="en-US" altLang="ja-JP" dirty="0" smtClean="0"/>
              <a:t>【</a:t>
            </a:r>
            <a:r>
              <a:rPr lang="ja-JP" altLang="en-US" dirty="0" smtClean="0"/>
              <a:t>理想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2)</a:t>
            </a:r>
            <a:r>
              <a:rPr lang="ja-JP" altLang="en-US" dirty="0" smtClean="0"/>
              <a:t>システムコール型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6</a:t>
            </a:fld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1214414" y="2214554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214414" y="3357562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571604" y="2428868"/>
            <a:ext cx="129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/>
              <a:t>アプリログ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関数</a:t>
            </a:r>
            <a:endParaRPr kumimoji="1" lang="ja-JP" altLang="en-US" sz="2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643182"/>
            <a:ext cx="266738" cy="3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/>
        </p:nvCxnSpPr>
        <p:spPr>
          <a:xfrm rot="5400000">
            <a:off x="2179621" y="2820983"/>
            <a:ext cx="1357322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3143240" y="3000372"/>
            <a:ext cx="4000528" cy="357190"/>
          </a:xfrm>
          <a:prstGeom prst="rect">
            <a:avLst/>
          </a:prstGeom>
          <a:solidFill>
            <a:srgbClr val="4F81BD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643306" y="2643182"/>
            <a:ext cx="2571768" cy="714380"/>
          </a:xfrm>
          <a:prstGeom prst="rect">
            <a:avLst/>
          </a:prstGeom>
          <a:solidFill>
            <a:srgbClr val="C0504D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143372" y="2285992"/>
            <a:ext cx="1714512" cy="1071570"/>
          </a:xfrm>
          <a:prstGeom prst="rect">
            <a:avLst/>
          </a:prstGeom>
          <a:solidFill>
            <a:srgbClr val="4BACC6">
              <a:alpha val="60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143240" y="29289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643306" y="25717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143372" y="2214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00628" y="3786190"/>
            <a:ext cx="3068469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必要なもの</a:t>
            </a:r>
            <a:endParaRPr kumimoji="1"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ログが出力された関数名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（描画時）今何段目？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可視化する関数の個数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可視化する関数の一覧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どの関数がどの高さ？</a:t>
            </a:r>
            <a:endParaRPr kumimoji="1"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ja-JP" sz="2000" dirty="0" smtClean="0">
                <a:sym typeface="Wingdings" pitchFamily="2" charset="2"/>
              </a:rPr>
              <a:t></a:t>
            </a:r>
            <a:r>
              <a:rPr lang="ja-JP" altLang="en-US" sz="2000" u="sng" dirty="0" smtClean="0"/>
              <a:t>スクリプト拡張</a:t>
            </a:r>
            <a:endParaRPr kumimoji="1" lang="en-US" altLang="ja-JP" sz="2000" u="sng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285852" y="3786190"/>
            <a:ext cx="3514104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できること</a:t>
            </a:r>
            <a:endParaRPr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lang="en-US" altLang="ja-JP" sz="2000" dirty="0" smtClean="0"/>
              <a:t>call-return</a:t>
            </a:r>
            <a:r>
              <a:rPr lang="ja-JP" altLang="en-US" sz="2000" dirty="0" smtClean="0"/>
              <a:t>な普通の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	</a:t>
            </a:r>
            <a:r>
              <a:rPr lang="ja-JP" altLang="en-US" sz="2000" dirty="0" smtClean="0"/>
              <a:t>コールを表現可能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関数の数が増えると見づらい</a:t>
            </a:r>
            <a:endParaRPr kumimoji="1" lang="en-US" altLang="ja-JP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アプリログ（関数コール）</a:t>
            </a:r>
            <a:r>
              <a:rPr lang="en-US" altLang="ja-JP" dirty="0" smtClean="0"/>
              <a:t>【</a:t>
            </a:r>
            <a:r>
              <a:rPr lang="ja-JP" altLang="en-US" dirty="0" smtClean="0"/>
              <a:t>理想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3)</a:t>
            </a:r>
            <a:r>
              <a:rPr kumimoji="1" lang="ja-JP" altLang="en-US" dirty="0" smtClean="0"/>
              <a:t>スタックトレース型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7</a:t>
            </a:fld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1214414" y="2357430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428728" y="4643446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571604" y="3143248"/>
            <a:ext cx="129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/>
              <a:t>アプリログ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関数</a:t>
            </a:r>
            <a:endParaRPr kumimoji="1" lang="ja-JP" altLang="en-US" sz="2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357562"/>
            <a:ext cx="266738" cy="3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/>
        </p:nvCxnSpPr>
        <p:spPr>
          <a:xfrm rot="5400000">
            <a:off x="1858150" y="3500438"/>
            <a:ext cx="2570974" cy="7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643174" y="2285992"/>
            <a:ext cx="549894" cy="2447465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lang="en-US" altLang="ja-JP" sz="2000" dirty="0" smtClean="0"/>
              <a:t>123………89</a:t>
            </a:r>
          </a:p>
        </p:txBody>
      </p:sp>
      <p:cxnSp>
        <p:nvCxnSpPr>
          <p:cNvPr id="11" name="直線コネクタ 10"/>
          <p:cNvCxnSpPr/>
          <p:nvPr/>
        </p:nvCxnSpPr>
        <p:spPr>
          <a:xfrm>
            <a:off x="3143240" y="2571744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3500430" y="2928934"/>
            <a:ext cx="42862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3929058" y="3286124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4286248" y="2928934"/>
            <a:ext cx="21431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4500562" y="2571744"/>
            <a:ext cx="285752" cy="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786314" y="2928934"/>
            <a:ext cx="21431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5214942" y="4143380"/>
            <a:ext cx="214314" cy="5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5429256" y="4500570"/>
            <a:ext cx="214314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rot="5400000">
            <a:off x="3321835" y="2750339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rot="5400000">
            <a:off x="3751257" y="3106735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rot="5400000">
            <a:off x="4108447" y="3106735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rot="5400000">
            <a:off x="4322761" y="2750339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rot="5400000">
            <a:off x="4608513" y="2750339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rot="5400000">
            <a:off x="4822827" y="3106735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rot="5400000">
            <a:off x="5037141" y="3963991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rot="5400000">
            <a:off x="5251455" y="4321181"/>
            <a:ext cx="35719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rot="5400000">
            <a:off x="5465769" y="4321181"/>
            <a:ext cx="35719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5643570" y="4143380"/>
            <a:ext cx="214314" cy="5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rot="5400000">
            <a:off x="5680083" y="3963991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5857884" y="3786190"/>
            <a:ext cx="214314" cy="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rot="5400000">
            <a:off x="5894397" y="3606801"/>
            <a:ext cx="35719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4929190" y="3286124"/>
            <a:ext cx="549894" cy="444994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lang="en-US" altLang="ja-JP" sz="2000" dirty="0" smtClean="0"/>
              <a:t>……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929322" y="3000372"/>
            <a:ext cx="549894" cy="444994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lang="en-US" altLang="ja-JP" sz="2000" dirty="0" smtClean="0"/>
              <a:t>……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142976" y="4748767"/>
            <a:ext cx="3916457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できること</a:t>
            </a:r>
            <a:endParaRPr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関数呼び出しの段数を表示</a:t>
            </a:r>
            <a:endParaRPr kumimoji="1"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スタックオーバーフローしそうなら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	</a:t>
            </a:r>
            <a:r>
              <a:rPr lang="ja-JP" altLang="en-US" sz="2000" dirty="0" smtClean="0"/>
              <a:t>色を変えて表現など</a:t>
            </a:r>
            <a:endParaRPr kumimoji="1" lang="en-US" altLang="ja-JP" sz="2000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286380" y="4714884"/>
            <a:ext cx="2951001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必要なもの</a:t>
            </a:r>
            <a:endParaRPr kumimoji="1"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全関数の</a:t>
            </a:r>
            <a:r>
              <a:rPr lang="en-US" altLang="ja-JP" sz="2000" dirty="0" smtClean="0"/>
              <a:t>call-return</a:t>
            </a:r>
            <a:r>
              <a:rPr lang="ja-JP" altLang="en-US" sz="2000" dirty="0" smtClean="0"/>
              <a:t>ログ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（描画時）今何段目？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最大段数</a:t>
            </a:r>
            <a:endParaRPr kumimoji="1"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どの</a:t>
            </a:r>
            <a:r>
              <a:rPr lang="en-US" altLang="ja-JP" sz="2000" dirty="0" smtClean="0"/>
              <a:t>call</a:t>
            </a:r>
            <a:r>
              <a:rPr kumimoji="1" lang="ja-JP" altLang="en-US" sz="2000" dirty="0" smtClean="0"/>
              <a:t>が</a:t>
            </a:r>
            <a:r>
              <a:rPr kumimoji="1" lang="ja-JP" altLang="en-US" sz="2000" dirty="0" smtClean="0"/>
              <a:t>どの高さ？</a:t>
            </a:r>
            <a:endParaRPr kumimoji="1"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ja-JP" sz="2000" dirty="0" smtClean="0">
                <a:sym typeface="Wingdings" pitchFamily="2" charset="2"/>
              </a:rPr>
              <a:t></a:t>
            </a:r>
            <a:r>
              <a:rPr lang="ja-JP" altLang="en-US" sz="2000" u="sng" dirty="0" smtClean="0"/>
              <a:t>スクリプト拡張</a:t>
            </a:r>
            <a:endParaRPr kumimoji="1" lang="en-US" altLang="ja-JP" sz="2000" u="sng" dirty="0" smtClean="0"/>
          </a:p>
        </p:txBody>
      </p:sp>
      <p:grpSp>
        <p:nvGrpSpPr>
          <p:cNvPr id="36" name="グループ化 35"/>
          <p:cNvGrpSpPr/>
          <p:nvPr/>
        </p:nvGrpSpPr>
        <p:grpSpPr>
          <a:xfrm>
            <a:off x="3929058" y="3286124"/>
            <a:ext cx="1078605" cy="692993"/>
            <a:chOff x="3559343" y="2773528"/>
            <a:chExt cx="1078605" cy="692993"/>
          </a:xfrm>
        </p:grpSpPr>
        <p:sp>
          <p:nvSpPr>
            <p:cNvPr id="39" name="左矢印 38"/>
            <p:cNvSpPr/>
            <p:nvPr/>
          </p:nvSpPr>
          <p:spPr>
            <a:xfrm rot="3837702">
              <a:off x="3427160" y="2905711"/>
              <a:ext cx="692993" cy="428628"/>
            </a:xfrm>
            <a:prstGeom prst="leftArrow">
              <a:avLst>
                <a:gd name="adj1" fmla="val 32244"/>
                <a:gd name="adj2" fmla="val 10258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 rot="20792603">
              <a:off x="3962763" y="3073864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/>
                <a:t>click!</a:t>
              </a:r>
              <a:endParaRPr kumimoji="1" lang="ja-JP" altLang="en-US" b="1" dirty="0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5643570" y="1357298"/>
            <a:ext cx="2746265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できると嬉しいかも</a:t>
            </a:r>
            <a:endParaRPr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ペインに情報表示</a:t>
            </a:r>
            <a:endParaRPr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000" dirty="0" smtClean="0"/>
              <a:t>時刻</a:t>
            </a:r>
            <a:endParaRPr kumimoji="1"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000" dirty="0" smtClean="0"/>
              <a:t>関数名、引数など</a:t>
            </a:r>
            <a:endParaRPr kumimoji="1"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アプリログ（関数コール）</a:t>
            </a:r>
            <a:r>
              <a:rPr lang="en-US" altLang="ja-JP" dirty="0" smtClean="0"/>
              <a:t>【</a:t>
            </a:r>
            <a:r>
              <a:rPr lang="ja-JP" altLang="en-US" dirty="0" smtClean="0"/>
              <a:t>理想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4)</a:t>
            </a:r>
            <a:r>
              <a:rPr kumimoji="1" lang="ja-JP" altLang="en-US" dirty="0" smtClean="0"/>
              <a:t>タスク状態型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8</a:t>
            </a:fld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1214414" y="2214554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214414" y="3357562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571604" y="2428868"/>
            <a:ext cx="129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/>
              <a:t>アプリログ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関数</a:t>
            </a:r>
            <a:endParaRPr kumimoji="1" lang="ja-JP" altLang="en-US" sz="2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643182"/>
            <a:ext cx="266738" cy="3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/>
        </p:nvCxnSpPr>
        <p:spPr>
          <a:xfrm rot="5400000">
            <a:off x="2179621" y="2820983"/>
            <a:ext cx="1357322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143240" y="2285992"/>
            <a:ext cx="1071570" cy="1000132"/>
          </a:xfrm>
          <a:prstGeom prst="rect">
            <a:avLst/>
          </a:prstGeom>
          <a:solidFill>
            <a:srgbClr val="4F81BD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214810" y="2285992"/>
            <a:ext cx="928694" cy="1000132"/>
          </a:xfrm>
          <a:prstGeom prst="rect">
            <a:avLst/>
          </a:prstGeom>
          <a:solidFill>
            <a:srgbClr val="C0504D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143504" y="2285992"/>
            <a:ext cx="714380" cy="1000132"/>
          </a:xfrm>
          <a:prstGeom prst="rect">
            <a:avLst/>
          </a:prstGeom>
          <a:solidFill>
            <a:srgbClr val="4BACC6">
              <a:alpha val="60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14678" y="357187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57686" y="357187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14942" y="35718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857884" y="2285992"/>
            <a:ext cx="142876" cy="1000132"/>
          </a:xfrm>
          <a:prstGeom prst="rect">
            <a:avLst/>
          </a:prstGeom>
          <a:solidFill>
            <a:srgbClr val="C0504D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000760" y="2285992"/>
            <a:ext cx="1071570" cy="1000132"/>
          </a:xfrm>
          <a:prstGeom prst="rect">
            <a:avLst/>
          </a:prstGeom>
          <a:solidFill>
            <a:srgbClr val="4F81BD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86446" y="357187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286512" y="357187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sp>
        <p:nvSpPr>
          <p:cNvPr id="26" name="フリーフォーム 25"/>
          <p:cNvSpPr/>
          <p:nvPr/>
        </p:nvSpPr>
        <p:spPr>
          <a:xfrm>
            <a:off x="3218597" y="3193576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>
            <a:off x="4429124" y="3193576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/>
          <p:cNvSpPr/>
          <p:nvPr/>
        </p:nvSpPr>
        <p:spPr>
          <a:xfrm>
            <a:off x="5286380" y="3193576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/>
          <p:cNvSpPr/>
          <p:nvPr/>
        </p:nvSpPr>
        <p:spPr>
          <a:xfrm>
            <a:off x="5857884" y="3193576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 29"/>
          <p:cNvSpPr/>
          <p:nvPr/>
        </p:nvSpPr>
        <p:spPr>
          <a:xfrm>
            <a:off x="6357950" y="3193576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572132" y="3929066"/>
            <a:ext cx="2895344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必要なもの</a:t>
            </a:r>
            <a:endParaRPr kumimoji="1"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可視化する関数の個数</a:t>
            </a:r>
            <a:endParaRPr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可視化する関数の一覧</a:t>
            </a:r>
            <a:endParaRPr lang="en-US" altLang="ja-JP" sz="2000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42976" y="3929066"/>
            <a:ext cx="3106941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できること</a:t>
            </a:r>
            <a:endParaRPr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タスク状態表示のように、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	</a:t>
            </a:r>
            <a:r>
              <a:rPr kumimoji="1" lang="ja-JP" altLang="en-US" sz="2000" dirty="0" smtClean="0"/>
              <a:t>色で関数を表現</a:t>
            </a:r>
            <a:endParaRPr kumimoji="1" lang="en-US" altLang="ja-JP" sz="2000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42976" y="5072074"/>
            <a:ext cx="2746265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できると嬉しいかも</a:t>
            </a:r>
            <a:endParaRPr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ペインに情報表示</a:t>
            </a:r>
            <a:endParaRPr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000" dirty="0" smtClean="0"/>
              <a:t>時刻</a:t>
            </a:r>
            <a:endParaRPr kumimoji="1"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000" dirty="0" smtClean="0"/>
              <a:t>関数名、引数など</a:t>
            </a:r>
            <a:endParaRPr kumimoji="1" lang="ja-JP" altLang="en-US" sz="2000" dirty="0"/>
          </a:p>
        </p:txBody>
      </p:sp>
      <p:grpSp>
        <p:nvGrpSpPr>
          <p:cNvPr id="34" name="グループ化 33"/>
          <p:cNvGrpSpPr/>
          <p:nvPr/>
        </p:nvGrpSpPr>
        <p:grpSpPr>
          <a:xfrm>
            <a:off x="4429124" y="2428868"/>
            <a:ext cx="1078605" cy="692993"/>
            <a:chOff x="3559343" y="2773528"/>
            <a:chExt cx="1078605" cy="692993"/>
          </a:xfrm>
        </p:grpSpPr>
        <p:sp>
          <p:nvSpPr>
            <p:cNvPr id="35" name="左矢印 34"/>
            <p:cNvSpPr/>
            <p:nvPr/>
          </p:nvSpPr>
          <p:spPr>
            <a:xfrm rot="3837702">
              <a:off x="3427160" y="2905711"/>
              <a:ext cx="692993" cy="428628"/>
            </a:xfrm>
            <a:prstGeom prst="leftArrow">
              <a:avLst>
                <a:gd name="adj1" fmla="val 32244"/>
                <a:gd name="adj2" fmla="val 10258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 rot="20792603">
              <a:off x="3962763" y="3073864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/>
                <a:t>click!</a:t>
              </a:r>
              <a:endParaRPr kumimoji="1" lang="ja-JP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アプリログ（関数コール）</a:t>
            </a:r>
            <a:r>
              <a:rPr lang="en-US" altLang="ja-JP" dirty="0" smtClean="0"/>
              <a:t>【</a:t>
            </a:r>
            <a:r>
              <a:rPr lang="ja-JP" altLang="en-US" dirty="0" smtClean="0"/>
              <a:t>現実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4)</a:t>
            </a:r>
            <a:r>
              <a:rPr kumimoji="1" lang="ja-JP" altLang="en-US" dirty="0" smtClean="0"/>
              <a:t>タスク状態型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9</a:t>
            </a:fld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1214414" y="2214554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214414" y="3357562"/>
            <a:ext cx="6929486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571604" y="2428868"/>
            <a:ext cx="129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/>
              <a:t>アプリログ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関数</a:t>
            </a:r>
            <a:endParaRPr kumimoji="1" lang="ja-JP" altLang="en-US" sz="2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643182"/>
            <a:ext cx="266738" cy="30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/>
        </p:nvCxnSpPr>
        <p:spPr>
          <a:xfrm rot="5400000">
            <a:off x="2179621" y="2820983"/>
            <a:ext cx="1357322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143240" y="2285992"/>
            <a:ext cx="1071570" cy="1000132"/>
          </a:xfrm>
          <a:prstGeom prst="rect">
            <a:avLst/>
          </a:prstGeom>
          <a:solidFill>
            <a:srgbClr val="4F81BD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214810" y="2285992"/>
            <a:ext cx="928694" cy="1000132"/>
          </a:xfrm>
          <a:prstGeom prst="rect">
            <a:avLst/>
          </a:prstGeom>
          <a:solidFill>
            <a:srgbClr val="C0504D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143504" y="2285992"/>
            <a:ext cx="714380" cy="1000132"/>
          </a:xfrm>
          <a:prstGeom prst="rect">
            <a:avLst/>
          </a:prstGeom>
          <a:solidFill>
            <a:srgbClr val="4BACC6">
              <a:alpha val="60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14678" y="357187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57686" y="357187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14942" y="35718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857884" y="2285992"/>
            <a:ext cx="142876" cy="1000132"/>
          </a:xfrm>
          <a:prstGeom prst="rect">
            <a:avLst/>
          </a:prstGeom>
          <a:solidFill>
            <a:srgbClr val="C0504D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000760" y="2285992"/>
            <a:ext cx="1071570" cy="1000132"/>
          </a:xfrm>
          <a:prstGeom prst="rect">
            <a:avLst/>
          </a:prstGeom>
          <a:solidFill>
            <a:srgbClr val="4F81BD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86446" y="357187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286512" y="357187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sp>
        <p:nvSpPr>
          <p:cNvPr id="26" name="フリーフォーム 25"/>
          <p:cNvSpPr/>
          <p:nvPr/>
        </p:nvSpPr>
        <p:spPr>
          <a:xfrm>
            <a:off x="3218597" y="3193576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>
            <a:off x="4429124" y="3193576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/>
          <p:cNvSpPr/>
          <p:nvPr/>
        </p:nvSpPr>
        <p:spPr>
          <a:xfrm>
            <a:off x="5286380" y="3193576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/>
          <p:cNvSpPr/>
          <p:nvPr/>
        </p:nvSpPr>
        <p:spPr>
          <a:xfrm>
            <a:off x="5857884" y="3193576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 29"/>
          <p:cNvSpPr/>
          <p:nvPr/>
        </p:nvSpPr>
        <p:spPr>
          <a:xfrm>
            <a:off x="6357950" y="3193576"/>
            <a:ext cx="125104" cy="423081"/>
          </a:xfrm>
          <a:custGeom>
            <a:avLst/>
            <a:gdLst>
              <a:gd name="connsiteX0" fmla="*/ 29570 w 125104"/>
              <a:gd name="connsiteY0" fmla="*/ 423081 h 423081"/>
              <a:gd name="connsiteX1" fmla="*/ 15922 w 125104"/>
              <a:gd name="connsiteY1" fmla="*/ 191069 h 423081"/>
              <a:gd name="connsiteX2" fmla="*/ 125104 w 125104"/>
              <a:gd name="connsiteY2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04" h="423081">
                <a:moveTo>
                  <a:pt x="29570" y="423081"/>
                </a:moveTo>
                <a:cubicBezTo>
                  <a:pt x="14785" y="342332"/>
                  <a:pt x="0" y="261583"/>
                  <a:pt x="15922" y="191069"/>
                </a:cubicBezTo>
                <a:cubicBezTo>
                  <a:pt x="31844" y="120556"/>
                  <a:pt x="78474" y="60278"/>
                  <a:pt x="125104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428728" y="3929066"/>
            <a:ext cx="5666936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アプローチ</a:t>
            </a:r>
            <a:endParaRPr kumimoji="1" lang="en-US" altLang="ja-JP" sz="2000" b="1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2000" dirty="0" smtClean="0"/>
              <a:t>関数</a:t>
            </a:r>
            <a:r>
              <a:rPr kumimoji="1" lang="en-US" altLang="ja-JP" sz="2000" dirty="0" smtClean="0"/>
              <a:t>4</a:t>
            </a:r>
            <a:r>
              <a:rPr kumimoji="1" lang="ja-JP" altLang="en-US" sz="2000" dirty="0" smtClean="0"/>
              <a:t>個、</a:t>
            </a:r>
            <a:r>
              <a:rPr kumimoji="1" lang="en-US" altLang="ja-JP" sz="2000" dirty="0" smtClean="0"/>
              <a:t>8</a:t>
            </a:r>
            <a:r>
              <a:rPr kumimoji="1" lang="ja-JP" altLang="en-US" sz="2000" dirty="0" smtClean="0"/>
              <a:t>個ぐらいでテンプレートを作成</a:t>
            </a:r>
            <a:endParaRPr kumimoji="1"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lang="ja-JP" altLang="en-US" sz="2000" dirty="0" smtClean="0"/>
              <a:t>色の組合せを事前定義</a:t>
            </a:r>
            <a:endParaRPr kumimoji="1"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リソースファイルでテンプレートを選択</a:t>
            </a:r>
            <a:endParaRPr lang="en-US" altLang="ja-JP" sz="2000" dirty="0" smtClean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000" dirty="0" smtClean="0"/>
              <a:t>可視化したい関数の数＜テンプレ色数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lang="en-US" altLang="ja-JP" sz="2000" dirty="0" smtClean="0">
                <a:sym typeface="Wingdings" pitchFamily="2" charset="2"/>
              </a:rPr>
              <a:t>ceil(</a:t>
            </a:r>
            <a:r>
              <a:rPr lang="ja-JP" altLang="en-US" sz="2000" dirty="0" smtClean="0"/>
              <a:t>関数の数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もリソースファイルで事前定義</a:t>
            </a:r>
            <a:endParaRPr kumimoji="1" lang="en-US" altLang="ja-JP" sz="2000" dirty="0" smtClean="0"/>
          </a:p>
          <a:p>
            <a:pPr>
              <a:buFont typeface="Wingdings" pitchFamily="2" charset="2"/>
              <a:buChar char="l"/>
            </a:pPr>
            <a:r>
              <a:rPr lang="ja-JP" altLang="en-US" sz="2000" dirty="0" smtClean="0"/>
              <a:t>アプリからは</a:t>
            </a:r>
            <a:r>
              <a:rPr lang="en-US" altLang="ja-JP" sz="2000" dirty="0" smtClean="0"/>
              <a:t>ID</a:t>
            </a:r>
            <a:r>
              <a:rPr lang="ja-JP" altLang="en-US" sz="2000" dirty="0" smtClean="0"/>
              <a:t>（番号）をつけてログ出力</a:t>
            </a:r>
            <a:endParaRPr kumimoji="1"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547</TotalTime>
  <Words>521</Words>
  <Application>Microsoft Office PowerPoint</Application>
  <PresentationFormat>画面に合わせる (4:3)</PresentationFormat>
  <Paragraphs>175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simple</vt:lpstr>
      <vt:lpstr>アプリログ要件</vt:lpstr>
      <vt:lpstr>アプリログ</vt:lpstr>
      <vt:lpstr>アプリログ（string）【理想】</vt:lpstr>
      <vt:lpstr>アプリログ（string）【現状に即した解】</vt:lpstr>
      <vt:lpstr>アプリログ（関数コール）【理想】</vt:lpstr>
      <vt:lpstr>アプリログ（関数コール）【理想】</vt:lpstr>
      <vt:lpstr>アプリログ（関数コール）【理想】</vt:lpstr>
      <vt:lpstr>アプリログ（関数コール）【理想】</vt:lpstr>
      <vt:lpstr>アプリログ（関数コール）【現実】</vt:lpstr>
      <vt:lpstr>アプリログ（enum）</vt:lpstr>
      <vt:lpstr>アプリログ（enum）</vt:lpstr>
      <vt:lpstr>アプリログ（int, float）</vt:lpstr>
      <vt:lpstr>まとめ</vt:lpstr>
    </vt:vector>
  </TitlesOfParts>
  <Company>Nagoya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アプリログ要件</dc:title>
  <dc:creator>YANAGISAWA Daisuke</dc:creator>
  <cp:lastModifiedBy>Daisuke Yanagisawa</cp:lastModifiedBy>
  <cp:revision>61</cp:revision>
  <dcterms:created xsi:type="dcterms:W3CDTF">2009-03-24T02:25:06Z</dcterms:created>
  <dcterms:modified xsi:type="dcterms:W3CDTF">2009-05-19T01:44:00Z</dcterms:modified>
</cp:coreProperties>
</file>