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5" r:id="rId5"/>
    <p:sldId id="266" r:id="rId6"/>
    <p:sldId id="270" r:id="rId7"/>
    <p:sldId id="267" r:id="rId8"/>
    <p:sldId id="272" r:id="rId9"/>
    <p:sldId id="268" r:id="rId10"/>
    <p:sldId id="269" r:id="rId11"/>
    <p:sldId id="263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mzp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CE21-550E-47E0-940B-7B5295AC8B55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mzp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CE21-550E-47E0-940B-7B5295AC8B55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D4F7FC-4522-4EF1-A2AD-0330D1E36FF4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0F69-7E39-44E6-801E-110BBE34D657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17022F-667C-42D5-A4B9-1B4AAB32BECC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6FF158-522E-4A0D-B7CC-7DB595F3FAA9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CBB9F3-BAB8-4179-A684-25636C26C7A2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ごとのタスク表示機能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テーマ：</a:t>
            </a:r>
            <a:r>
              <a:rPr lang="en-US" altLang="ja-JP" sz="2400" dirty="0" err="1" smtClean="0"/>
              <a:t>Multicore</a:t>
            </a:r>
            <a:r>
              <a:rPr lang="ja-JP" altLang="en-US" sz="2400" dirty="0" smtClean="0"/>
              <a:t>対応リアルタイム</a:t>
            </a:r>
            <a:r>
              <a:rPr lang="en-US" altLang="ja-JP" sz="2400" dirty="0" smtClean="0"/>
              <a:t>OS</a:t>
            </a:r>
            <a:r>
              <a:rPr lang="ja-JP" altLang="en-US" sz="2400" dirty="0" smtClean="0"/>
              <a:t>の開発</a:t>
            </a:r>
            <a:endParaRPr kumimoji="1" lang="ja-JP" altLang="en-US" sz="2400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名古屋大学大学院 情報科学研究科</a:t>
            </a:r>
            <a:endParaRPr lang="en-US" altLang="ja-JP" dirty="0" smtClean="0"/>
          </a:p>
          <a:p>
            <a:r>
              <a:rPr lang="ja-JP" altLang="en-US" dirty="0" smtClean="0"/>
              <a:t>情報システム学専攻</a:t>
            </a:r>
            <a:endParaRPr lang="en-US" altLang="ja-JP" dirty="0" smtClean="0"/>
          </a:p>
          <a:p>
            <a:r>
              <a:rPr lang="ja-JP" altLang="en-US" dirty="0" smtClean="0"/>
              <a:t>柳澤大祐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7DFC8C-1F5E-4254-A57A-68887A1C3919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sz="quarter" idx="1"/>
          </p:nvPr>
        </p:nvGraphicFramePr>
        <p:xfrm>
          <a:off x="612775" y="2000240"/>
          <a:ext cx="7959754" cy="35966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16151"/>
                <a:gridCol w="5643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フェーズ</a:t>
                      </a:r>
                      <a:r>
                        <a:rPr kumimoji="1" lang="en-US" altLang="ja-JP" sz="2800" dirty="0" smtClean="0"/>
                        <a:t>4</a:t>
                      </a:r>
                    </a:p>
                    <a:p>
                      <a:pPr algn="ctr"/>
                      <a:r>
                        <a:rPr kumimoji="1" lang="ja-JP" altLang="en-US" sz="2800" dirty="0" smtClean="0"/>
                        <a:t>（</a:t>
                      </a:r>
                      <a:r>
                        <a:rPr kumimoji="1" lang="en-US" altLang="ja-JP" sz="2800" dirty="0" smtClean="0"/>
                        <a:t>2009</a:t>
                      </a:r>
                      <a:r>
                        <a:rPr kumimoji="1" lang="ja-JP" altLang="en-US" sz="2800" dirty="0" smtClean="0"/>
                        <a:t>年度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前期</a:t>
                      </a:r>
                      <a:r>
                        <a:rPr kumimoji="1" lang="ja-JP" altLang="en-US" sz="2800" dirty="0" smtClean="0"/>
                        <a:t>）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要件定義の継続実施</a:t>
                      </a:r>
                      <a:endParaRPr kumimoji="1" lang="en-US" altLang="ja-JP" sz="2800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プロトタイプの実装</a:t>
                      </a:r>
                      <a:endParaRPr kumimoji="1" lang="en-US" altLang="ja-JP" sz="2800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正式版リリースに向けて</a:t>
                      </a:r>
                      <a:r>
                        <a:rPr kumimoji="1" lang="ja-JP" altLang="en-US" sz="2800" dirty="0" smtClean="0"/>
                        <a:t>、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　テスト</a:t>
                      </a:r>
                      <a:r>
                        <a:rPr kumimoji="1" lang="ja-JP" altLang="en-US" sz="2800" dirty="0" smtClean="0"/>
                        <a:t>の実施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フェーズ</a:t>
                      </a:r>
                      <a:r>
                        <a:rPr kumimoji="1" lang="en-US" altLang="ja-JP" sz="2800" dirty="0" smtClean="0"/>
                        <a:t>5</a:t>
                      </a:r>
                    </a:p>
                    <a:p>
                      <a:pPr algn="ctr"/>
                      <a:r>
                        <a:rPr kumimoji="1" lang="ja-JP" altLang="en-US" sz="2800" dirty="0" smtClean="0"/>
                        <a:t>（</a:t>
                      </a:r>
                      <a:r>
                        <a:rPr kumimoji="1" lang="en-US" altLang="ja-JP" sz="2800" dirty="0" smtClean="0"/>
                        <a:t>2009</a:t>
                      </a:r>
                      <a:r>
                        <a:rPr kumimoji="1" lang="ja-JP" altLang="en-US" sz="2800" dirty="0" smtClean="0"/>
                        <a:t>年度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後期</a:t>
                      </a:r>
                      <a:r>
                        <a:rPr kumimoji="1" lang="ja-JP" altLang="en-US" sz="2800" dirty="0" smtClean="0"/>
                        <a:t>）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可視化ルールモジュール</a:t>
                      </a:r>
                      <a:r>
                        <a:rPr kumimoji="1" lang="ja-JP" altLang="en-US" sz="2800" dirty="0" smtClean="0"/>
                        <a:t>の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　リファクタリング</a:t>
                      </a:r>
                      <a:endParaRPr kumimoji="1" lang="en-US" altLang="ja-JP" sz="2800" dirty="0" smtClean="0"/>
                    </a:p>
                    <a:p>
                      <a:pPr lvl="1"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現在の構造は拡張にむかない</a:t>
                      </a:r>
                      <a:endParaRPr kumimoji="1" lang="en-US" altLang="ja-JP" sz="2800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可視化ルールの拡張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7DFC8C-1F5E-4254-A57A-68887A1C3919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マルチコア環境でのデバッグには、トレースログの可視化が必要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本</a:t>
            </a:r>
            <a:r>
              <a:rPr lang="en-US" altLang="ja-JP" dirty="0" smtClean="0"/>
              <a:t>OJL</a:t>
            </a:r>
            <a:r>
              <a:rPr lang="ja-JP" altLang="en-US" dirty="0" smtClean="0"/>
              <a:t>は可視化ツールの開発が目的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フェーズ分割して実施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</a:t>
            </a:r>
            <a:r>
              <a:rPr kumimoji="1" lang="ja-JP" altLang="en-US" dirty="0" smtClean="0"/>
              <a:t>後期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テスト</a:t>
            </a:r>
            <a:r>
              <a:rPr kumimoji="1" lang="ja-JP" altLang="en-US" dirty="0" smtClean="0"/>
              <a:t>と機能拡張のための要件定義を実施</a:t>
            </a:r>
            <a:endParaRPr kumimoji="1" lang="en-US" altLang="ja-JP" dirty="0" smtClean="0"/>
          </a:p>
          <a:p>
            <a:r>
              <a:rPr lang="en-US" altLang="ja-JP" dirty="0" smtClean="0"/>
              <a:t>2009</a:t>
            </a:r>
            <a:r>
              <a:rPr lang="ja-JP" altLang="en-US" dirty="0" smtClean="0"/>
              <a:t>年度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機能</a:t>
            </a:r>
            <a:r>
              <a:rPr lang="ja-JP" altLang="en-US" dirty="0" smtClean="0"/>
              <a:t>拡張と正式版リリースを目指す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TLV</a:t>
            </a:r>
            <a:r>
              <a:rPr lang="ja-JP" altLang="en-US" dirty="0" smtClean="0"/>
              <a:t>は機能拡張を続行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どんな要求</a:t>
            </a:r>
            <a:r>
              <a:rPr lang="ja-JP" altLang="en-US" dirty="0" smtClean="0"/>
              <a:t>が</a:t>
            </a:r>
            <a:r>
              <a:rPr lang="ja-JP" altLang="en-US" dirty="0" smtClean="0"/>
              <a:t>考えられる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要求の実現にあたり問題点があるか？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sym typeface="Wingdings" pitchFamily="2" charset="2"/>
              </a:rPr>
              <a:t></a:t>
            </a:r>
            <a:r>
              <a:rPr kumimoji="1" lang="ja-JP" altLang="en-US" dirty="0" smtClean="0">
                <a:sym typeface="Wingdings" pitchFamily="2" charset="2"/>
              </a:rPr>
              <a:t>プロトタイプ実装による要求抽出</a:t>
            </a:r>
            <a:endParaRPr kumimoji="1" lang="en-US" altLang="ja-JP" dirty="0" smtClean="0">
              <a:sym typeface="Wingdings" pitchFamily="2" charset="2"/>
            </a:endParaRPr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代表的な要求：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ごとのタスク表示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357290" y="3643314"/>
            <a:ext cx="514353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タスクのマイグレートをわかりやすく表示</a:t>
            </a:r>
            <a:endParaRPr kumimoji="1" lang="en-US" altLang="ja-JP" dirty="0" smtClean="0"/>
          </a:p>
          <a:p>
            <a:r>
              <a:rPr lang="ja-JP" altLang="en-US" dirty="0" smtClean="0"/>
              <a:t>負荷分散がちゃんとできているか確認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現在の表示方法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5" name="グループ化 10"/>
          <p:cNvGrpSpPr/>
          <p:nvPr/>
        </p:nvGrpSpPr>
        <p:grpSpPr>
          <a:xfrm>
            <a:off x="392323" y="3286124"/>
            <a:ext cx="8394519" cy="2857520"/>
            <a:chOff x="392323" y="3214686"/>
            <a:chExt cx="8394519" cy="28575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2323" y="3286124"/>
              <a:ext cx="8359355" cy="117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円/楕円 7"/>
            <p:cNvSpPr/>
            <p:nvPr/>
          </p:nvSpPr>
          <p:spPr>
            <a:xfrm>
              <a:off x="3357554" y="3214686"/>
              <a:ext cx="642942" cy="128588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5786446" y="3857628"/>
              <a:ext cx="3000396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角丸四角形吹き出し 12"/>
            <p:cNvSpPr/>
            <p:nvPr/>
          </p:nvSpPr>
          <p:spPr>
            <a:xfrm>
              <a:off x="571472" y="4857760"/>
              <a:ext cx="2143140" cy="1214446"/>
            </a:xfrm>
            <a:prstGeom prst="wedgeRoundRectCallout">
              <a:avLst>
                <a:gd name="adj1" fmla="val 69075"/>
                <a:gd name="adj2" fmla="val -106340"/>
                <a:gd name="adj3" fmla="val 16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CPU</a:t>
              </a:r>
              <a:r>
                <a:rPr kumimoji="1" lang="ja-JP" altLang="en-US" sz="2400" dirty="0" smtClean="0"/>
                <a:t>を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背景色で表現</a:t>
              </a:r>
              <a:endParaRPr kumimoji="1" lang="ja-JP" altLang="en-US" sz="2400" dirty="0"/>
            </a:p>
          </p:txBody>
        </p:sp>
        <p:sp>
          <p:nvSpPr>
            <p:cNvPr id="14" name="角丸四角形吹き出し 13"/>
            <p:cNvSpPr/>
            <p:nvPr/>
          </p:nvSpPr>
          <p:spPr>
            <a:xfrm>
              <a:off x="2928926" y="4857760"/>
              <a:ext cx="2786082" cy="1214446"/>
            </a:xfrm>
            <a:prstGeom prst="wedgeRoundRectCallout">
              <a:avLst>
                <a:gd name="adj1" fmla="val -22324"/>
                <a:gd name="adj2" fmla="val -7896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マイグレート</a:t>
              </a:r>
              <a:endParaRPr kumimoji="1" lang="ja-JP" altLang="en-US" sz="2800" dirty="0"/>
            </a:p>
          </p:txBody>
        </p:sp>
        <p:sp>
          <p:nvSpPr>
            <p:cNvPr id="15" name="角丸四角形吹き出し 14"/>
            <p:cNvSpPr/>
            <p:nvPr/>
          </p:nvSpPr>
          <p:spPr>
            <a:xfrm>
              <a:off x="5857884" y="4857760"/>
              <a:ext cx="2786082" cy="1214446"/>
            </a:xfrm>
            <a:prstGeom prst="wedgeRoundRectCallout">
              <a:avLst>
                <a:gd name="adj1" fmla="val -21329"/>
                <a:gd name="adj2" fmla="val -130298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マイグレート時の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標準形式ログ</a:t>
              </a:r>
              <a:endParaRPr kumimoji="1" lang="ja-JP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ごとにタスクの行を作成</a:t>
            </a:r>
            <a:endParaRPr lang="en-US" altLang="ja-JP" dirty="0" smtClean="0"/>
          </a:p>
          <a:p>
            <a:r>
              <a:rPr kumimoji="1" lang="ja-JP" altLang="en-US" dirty="0" smtClean="0"/>
              <a:t>タスクがいる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で可視化表示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7" name="グループ化 78"/>
          <p:cNvGrpSpPr/>
          <p:nvPr/>
        </p:nvGrpSpPr>
        <p:grpSpPr>
          <a:xfrm>
            <a:off x="1214414" y="2714620"/>
            <a:ext cx="6715172" cy="2857520"/>
            <a:chOff x="1142976" y="2714620"/>
            <a:chExt cx="6715172" cy="285752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142976" y="3286124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42976" y="2857496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000364" y="2857496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3857620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3857620" y="3286124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142976" y="3714752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142976" y="4572008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142976" y="4143380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cxnSp>
          <p:nvCxnSpPr>
            <p:cNvPr id="65" name="直線コネクタ 64"/>
            <p:cNvCxnSpPr/>
            <p:nvPr/>
          </p:nvCxnSpPr>
          <p:spPr>
            <a:xfrm>
              <a:off x="4286248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4714876" y="4143380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142976" y="5000636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00364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572132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858016" y="3286124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5643570" y="2857496"/>
              <a:ext cx="78581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429388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8016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7286644" y="4143380"/>
              <a:ext cx="42862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142976" y="2714620"/>
              <a:ext cx="6715172" cy="285752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5572132" y="2928934"/>
              <a:ext cx="7143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4714876" y="5072074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000364" y="3357562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5572132" y="3357562"/>
              <a:ext cx="1285884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>
              <a:off x="7286644" y="5072074"/>
              <a:ext cx="42862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0" name="角丸四角形吹き出し 79"/>
          <p:cNvSpPr/>
          <p:nvPr/>
        </p:nvSpPr>
        <p:spPr>
          <a:xfrm>
            <a:off x="1071538" y="5715016"/>
            <a:ext cx="1928826" cy="857256"/>
          </a:xfrm>
          <a:prstGeom prst="wedgeRoundRectCallout">
            <a:avLst>
              <a:gd name="adj1" fmla="val 120230"/>
              <a:gd name="adj2" fmla="val -2094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CPU1</a:t>
            </a:r>
            <a:r>
              <a:rPr kumimoji="1" lang="en-US" altLang="ja-JP" sz="2400" dirty="0" smtClean="0">
                <a:sym typeface="Wingdings" pitchFamily="2" charset="2"/>
              </a:rPr>
              <a:t>CPU2</a:t>
            </a:r>
          </a:p>
        </p:txBody>
      </p:sp>
      <p:sp>
        <p:nvSpPr>
          <p:cNvPr id="92" name="角丸四角形吹き出し 91"/>
          <p:cNvSpPr/>
          <p:nvPr/>
        </p:nvSpPr>
        <p:spPr>
          <a:xfrm>
            <a:off x="5715008" y="5715016"/>
            <a:ext cx="1928826" cy="857256"/>
          </a:xfrm>
          <a:prstGeom prst="wedgeRoundRectCallout">
            <a:avLst>
              <a:gd name="adj1" fmla="val -51441"/>
              <a:gd name="adj2" fmla="val -3614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CPU2</a:t>
            </a:r>
            <a:r>
              <a:rPr kumimoji="1" lang="en-US" altLang="ja-JP" sz="2400" dirty="0" smtClean="0">
                <a:sym typeface="Wingdings" pitchFamily="2" charset="2"/>
              </a:rPr>
              <a:t>CPU1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TLV</a:t>
            </a:r>
            <a:r>
              <a:rPr lang="ja-JP" altLang="en-US" dirty="0" smtClean="0"/>
              <a:t>概要図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  <p:grpSp>
        <p:nvGrpSpPr>
          <p:cNvPr id="117" name="グループ化 116"/>
          <p:cNvGrpSpPr/>
          <p:nvPr/>
        </p:nvGrpSpPr>
        <p:grpSpPr>
          <a:xfrm>
            <a:off x="1624017" y="1447800"/>
            <a:ext cx="5966725" cy="5192730"/>
            <a:chOff x="1624017" y="1447800"/>
            <a:chExt cx="5966725" cy="5192730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1624018" y="5643578"/>
              <a:ext cx="2162164" cy="711200"/>
              <a:chOff x="838200" y="5970606"/>
              <a:chExt cx="1524000" cy="711200"/>
            </a:xfrm>
          </p:grpSpPr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838200" y="5970606"/>
                <a:ext cx="1524000" cy="7112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905000" y="5996006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2000"/>
              </a:p>
            </p:txBody>
          </p:sp>
        </p:grpSp>
        <p:grpSp>
          <p:nvGrpSpPr>
            <p:cNvPr id="50" name="グループ化 49"/>
            <p:cNvGrpSpPr/>
            <p:nvPr/>
          </p:nvGrpSpPr>
          <p:grpSpPr>
            <a:xfrm>
              <a:off x="1624018" y="4214818"/>
              <a:ext cx="2162164" cy="1369371"/>
              <a:chOff x="838200" y="3606800"/>
              <a:chExt cx="1524000" cy="965200"/>
            </a:xfrm>
          </p:grpSpPr>
          <p:sp>
            <p:nvSpPr>
              <p:cNvPr id="9" name="AutoShape 4"/>
              <p:cNvSpPr>
                <a:spLocks noChangeArrowheads="1"/>
              </p:cNvSpPr>
              <p:nvPr/>
            </p:nvSpPr>
            <p:spPr bwMode="auto">
              <a:xfrm>
                <a:off x="838200" y="3606800"/>
                <a:ext cx="1524000" cy="9144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905000" y="4114800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2000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1624017" y="1879600"/>
              <a:ext cx="2155981" cy="2263780"/>
              <a:chOff x="838200" y="1879600"/>
              <a:chExt cx="1524000" cy="1600200"/>
            </a:xfrm>
          </p:grpSpPr>
          <p:sp>
            <p:nvSpPr>
              <p:cNvPr id="29" name="AutoShape 27"/>
              <p:cNvSpPr>
                <a:spLocks noChangeArrowheads="1"/>
              </p:cNvSpPr>
              <p:nvPr/>
            </p:nvSpPr>
            <p:spPr bwMode="auto">
              <a:xfrm>
                <a:off x="838200" y="1879600"/>
                <a:ext cx="1524000" cy="1600200"/>
              </a:xfrm>
              <a:prstGeom prst="roundRect">
                <a:avLst>
                  <a:gd name="adj" fmla="val 9509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/>
              <a:p>
                <a:pPr algn="ctr">
                  <a:buClrTx/>
                  <a:buFontTx/>
                  <a:buNone/>
                </a:pPr>
                <a:endParaRPr lang="ja-JP" altLang="ja-JP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863725" y="2743200"/>
                <a:ext cx="498475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2000"/>
              </a:p>
            </p:txBody>
          </p:sp>
        </p:grpSp>
        <p:sp>
          <p:nvSpPr>
            <p:cNvPr id="6" name="AutoShape 50"/>
            <p:cNvSpPr>
              <a:spLocks noChangeArrowheads="1"/>
            </p:cNvSpPr>
            <p:nvPr/>
          </p:nvSpPr>
          <p:spPr bwMode="auto">
            <a:xfrm>
              <a:off x="4143371" y="2643182"/>
              <a:ext cx="2812871" cy="3214710"/>
            </a:xfrm>
            <a:prstGeom prst="roundRect">
              <a:avLst>
                <a:gd name="adj" fmla="val 894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DB43"/>
                </a:gs>
              </a:gsLst>
              <a:lin ang="5400000" scaled="1"/>
            </a:gradFill>
            <a:ln w="3810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/>
            <a:lstStyle/>
            <a:p>
              <a:pPr algn="ctr">
                <a:buClrTx/>
                <a:buFontTx/>
                <a:buNone/>
              </a:pPr>
              <a:r>
                <a:rPr lang="en-US" altLang="ja-JP" sz="2000" b="1" dirty="0">
                  <a:solidFill>
                    <a:srgbClr val="FF6600"/>
                  </a:solidFill>
                </a:rPr>
                <a:t>TLV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725618" y="4316418"/>
              <a:ext cx="1917688" cy="1032601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可視化ルール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4927858" y="5929330"/>
              <a:ext cx="1250857" cy="711200"/>
              <a:chOff x="1862" y="3536"/>
              <a:chExt cx="466" cy="448"/>
            </a:xfrm>
          </p:grpSpPr>
          <p:pic>
            <p:nvPicPr>
              <p:cNvPr id="12" name="Picture 6" descr="MCj0428961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62" y="3536"/>
                <a:ext cx="466" cy="448"/>
              </a:xfrm>
              <a:prstGeom prst="rect">
                <a:avLst/>
              </a:prstGeom>
              <a:noFill/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889" y="3581"/>
                <a:ext cx="266" cy="2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ja-JP" altLang="en-US" sz="2000" b="1" dirty="0">
                    <a:solidFill>
                      <a:schemeClr val="bg1"/>
                    </a:solidFill>
                  </a:rPr>
                  <a:t>表示</a:t>
                </a:r>
              </a:p>
            </p:txBody>
          </p:sp>
        </p:grp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371972" y="4500570"/>
              <a:ext cx="2486044" cy="497209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図形データ生成</a:t>
              </a:r>
            </a:p>
          </p:txBody>
        </p: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rot="5400000">
              <a:off x="4572794" y="2713826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AutoShape 11"/>
            <p:cNvCxnSpPr>
              <a:cxnSpLocks noChangeShapeType="1"/>
            </p:cNvCxnSpPr>
            <p:nvPr/>
          </p:nvCxnSpPr>
          <p:spPr bwMode="auto">
            <a:xfrm rot="5400000">
              <a:off x="6394066" y="2749942"/>
              <a:ext cx="500066" cy="7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AutoShape 12"/>
            <p:cNvCxnSpPr>
              <a:cxnSpLocks noChangeShapeType="1"/>
              <a:stCxn id="33" idx="4"/>
              <a:endCxn id="14" idx="0"/>
            </p:cNvCxnSpPr>
            <p:nvPr/>
          </p:nvCxnSpPr>
          <p:spPr bwMode="auto">
            <a:xfrm rot="5400000">
              <a:off x="5512613" y="4393407"/>
              <a:ext cx="209544" cy="4782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3"/>
            <p:cNvCxnSpPr>
              <a:cxnSpLocks noChangeShapeType="1"/>
            </p:cNvCxnSpPr>
            <p:nvPr/>
          </p:nvCxnSpPr>
          <p:spPr bwMode="auto">
            <a:xfrm>
              <a:off x="3786182" y="4786322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1725618" y="5745178"/>
              <a:ext cx="1917688" cy="508000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000" dirty="0"/>
                <a:t>TLV</a:t>
              </a:r>
              <a:r>
                <a:rPr lang="ja-JP" altLang="en-US" sz="2000" dirty="0"/>
                <a:t>ファイル</a:t>
              </a:r>
            </a:p>
          </p:txBody>
        </p:sp>
        <p:cxnSp>
          <p:nvCxnSpPr>
            <p:cNvPr id="21" name="AutoShape 17"/>
            <p:cNvCxnSpPr>
              <a:cxnSpLocks noChangeShapeType="1"/>
            </p:cNvCxnSpPr>
            <p:nvPr/>
          </p:nvCxnSpPr>
          <p:spPr bwMode="auto">
            <a:xfrm>
              <a:off x="3786182" y="5715016"/>
              <a:ext cx="642942" cy="158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362447" y="3024181"/>
              <a:ext cx="2495569" cy="497043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標準形式変換</a:t>
              </a:r>
            </a:p>
          </p:txBody>
        </p:sp>
        <p:cxnSp>
          <p:nvCxnSpPr>
            <p:cNvPr id="24" name="AutoShape 20"/>
            <p:cNvCxnSpPr>
              <a:cxnSpLocks noChangeShapeType="1"/>
            </p:cNvCxnSpPr>
            <p:nvPr/>
          </p:nvCxnSpPr>
          <p:spPr bwMode="auto">
            <a:xfrm>
              <a:off x="3786182" y="3286124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5786446" y="1447800"/>
              <a:ext cx="1804296" cy="105250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2000">
                <a:solidFill>
                  <a:srgbClr val="FF0000"/>
                </a:solidFill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3923364" y="1447800"/>
              <a:ext cx="1762139" cy="10186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2000">
                <a:solidFill>
                  <a:srgbClr val="FF0000"/>
                </a:solidFill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flipH="1">
              <a:off x="4000496" y="1546224"/>
              <a:ext cx="1648493" cy="739767"/>
            </a:xfrm>
            <a:prstGeom prst="verticalScroll">
              <a:avLst>
                <a:gd name="adj" fmla="val 82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トレースログ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5857884" y="1549398"/>
              <a:ext cx="1616062" cy="808031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リソース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758956" y="3071810"/>
              <a:ext cx="1917704" cy="958852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変換ルール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1776418" y="2031998"/>
              <a:ext cx="1938326" cy="971540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リソースヘッダ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357686" y="3786190"/>
              <a:ext cx="2524180" cy="504836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標準形式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トレースログ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6767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200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59721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2000"/>
            </a:p>
          </p:txBody>
        </p:sp>
        <p:cxnSp>
          <p:nvCxnSpPr>
            <p:cNvPr id="36" name="AutoShape 36"/>
            <p:cNvCxnSpPr>
              <a:cxnSpLocks noChangeShapeType="1"/>
              <a:stCxn id="23" idx="2"/>
              <a:endCxn id="33" idx="1"/>
            </p:cNvCxnSpPr>
            <p:nvPr/>
          </p:nvCxnSpPr>
          <p:spPr bwMode="auto">
            <a:xfrm rot="16200000" flipH="1">
              <a:off x="5482521" y="3648935"/>
              <a:ext cx="264966" cy="9544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AutoShape 8"/>
            <p:cNvSpPr>
              <a:spLocks noChangeArrowheads="1"/>
            </p:cNvSpPr>
            <p:nvPr/>
          </p:nvSpPr>
          <p:spPr bwMode="auto">
            <a:xfrm>
              <a:off x="4371972" y="5214950"/>
              <a:ext cx="2486044" cy="497209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000" dirty="0"/>
                <a:t>TLV</a:t>
              </a:r>
              <a:r>
                <a:rPr lang="ja-JP" altLang="en-US" sz="2000" dirty="0"/>
                <a:t>データ</a:t>
              </a:r>
            </a:p>
          </p:txBody>
        </p:sp>
        <p:cxnSp>
          <p:nvCxnSpPr>
            <p:cNvPr id="40" name="AutoShape 46"/>
            <p:cNvCxnSpPr>
              <a:cxnSpLocks noChangeShapeType="1"/>
              <a:stCxn id="14" idx="2"/>
              <a:endCxn id="37" idx="1"/>
            </p:cNvCxnSpPr>
            <p:nvPr/>
          </p:nvCxnSpPr>
          <p:spPr bwMode="auto">
            <a:xfrm rot="5400000">
              <a:off x="5506409" y="5106364"/>
              <a:ext cx="217171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" name="AutoShape 46"/>
            <p:cNvCxnSpPr>
              <a:cxnSpLocks noChangeShapeType="1"/>
            </p:cNvCxnSpPr>
            <p:nvPr/>
          </p:nvCxnSpPr>
          <p:spPr bwMode="auto">
            <a:xfrm rot="5400000">
              <a:off x="5499900" y="5857098"/>
              <a:ext cx="285752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18" name="円/楕円 117"/>
          <p:cNvSpPr/>
          <p:nvPr/>
        </p:nvSpPr>
        <p:spPr>
          <a:xfrm>
            <a:off x="5715008" y="1428736"/>
            <a:ext cx="2000264" cy="8572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1500166" y="3071810"/>
            <a:ext cx="2357454" cy="10001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1500166" y="4357694"/>
            <a:ext cx="2357454" cy="10001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プロトタイプ実装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TLV</a:t>
            </a:r>
            <a:r>
              <a:rPr kumimoji="1" lang="ja-JP" altLang="en-US" dirty="0" smtClean="0"/>
              <a:t>本体には手を加えない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sym typeface="Wingdings" pitchFamily="2" charset="2"/>
              </a:rPr>
              <a:t></a:t>
            </a:r>
            <a:r>
              <a:rPr lang="ja-JP" altLang="en-US" dirty="0" smtClean="0">
                <a:sym typeface="Wingdings" pitchFamily="2" charset="2"/>
              </a:rPr>
              <a:t>速やかに実装を行うため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リソースファイル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行数：タスク数</a:t>
            </a:r>
            <a:r>
              <a:rPr kumimoji="1" lang="en-US" altLang="ja-JP" dirty="0" smtClean="0">
                <a:sym typeface="Wingdings" pitchFamily="2" charset="2"/>
              </a:rPr>
              <a:t></a:t>
            </a:r>
            <a:r>
              <a:rPr kumimoji="1" lang="ja-JP" altLang="en-US" dirty="0" smtClean="0"/>
              <a:t>タスク数</a:t>
            </a:r>
            <a:r>
              <a:rPr kumimoji="1" lang="en-US" altLang="ja-JP" dirty="0" smtClean="0"/>
              <a:t>×CPU</a:t>
            </a:r>
            <a:r>
              <a:rPr kumimoji="1" lang="ja-JP" altLang="en-US" dirty="0" smtClean="0"/>
              <a:t>数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6</a:t>
            </a:fld>
            <a:endParaRPr lang="ja-JP" altLang="en-US"/>
          </a:p>
        </p:txBody>
      </p:sp>
      <p:grpSp>
        <p:nvGrpSpPr>
          <p:cNvPr id="5" name="グループ化 116"/>
          <p:cNvGrpSpPr>
            <a:grpSpLocks noChangeAspect="1"/>
          </p:cNvGrpSpPr>
          <p:nvPr/>
        </p:nvGrpSpPr>
        <p:grpSpPr>
          <a:xfrm>
            <a:off x="5929322" y="3929066"/>
            <a:ext cx="2983363" cy="2596365"/>
            <a:chOff x="1624017" y="1447800"/>
            <a:chExt cx="5966725" cy="5192730"/>
          </a:xfrm>
        </p:grpSpPr>
        <p:grpSp>
          <p:nvGrpSpPr>
            <p:cNvPr id="6" name="グループ化 52"/>
            <p:cNvGrpSpPr/>
            <p:nvPr/>
          </p:nvGrpSpPr>
          <p:grpSpPr>
            <a:xfrm>
              <a:off x="1624018" y="5643578"/>
              <a:ext cx="2162164" cy="711200"/>
              <a:chOff x="838200" y="5970606"/>
              <a:chExt cx="1524000" cy="711200"/>
            </a:xfrm>
          </p:grpSpPr>
          <p:sp>
            <p:nvSpPr>
              <p:cNvPr id="40" name="AutoShape 15"/>
              <p:cNvSpPr>
                <a:spLocks noChangeArrowheads="1"/>
              </p:cNvSpPr>
              <p:nvPr/>
            </p:nvSpPr>
            <p:spPr bwMode="auto">
              <a:xfrm>
                <a:off x="838200" y="5970606"/>
                <a:ext cx="1524000" cy="7112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1905000" y="5996006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7" name="グループ化 49"/>
            <p:cNvGrpSpPr/>
            <p:nvPr/>
          </p:nvGrpSpPr>
          <p:grpSpPr>
            <a:xfrm>
              <a:off x="1624018" y="4214818"/>
              <a:ext cx="2162164" cy="1369371"/>
              <a:chOff x="838200" y="3606800"/>
              <a:chExt cx="1524000" cy="965200"/>
            </a:xfrm>
          </p:grpSpPr>
          <p:sp>
            <p:nvSpPr>
              <p:cNvPr id="38" name="AutoShape 4"/>
              <p:cNvSpPr>
                <a:spLocks noChangeArrowheads="1"/>
              </p:cNvSpPr>
              <p:nvPr/>
            </p:nvSpPr>
            <p:spPr bwMode="auto">
              <a:xfrm>
                <a:off x="838200" y="3606800"/>
                <a:ext cx="1524000" cy="9144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905000" y="4114800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8" name="グループ化 48"/>
            <p:cNvGrpSpPr/>
            <p:nvPr/>
          </p:nvGrpSpPr>
          <p:grpSpPr>
            <a:xfrm>
              <a:off x="1624017" y="1879600"/>
              <a:ext cx="2155981" cy="2263780"/>
              <a:chOff x="838200" y="1879600"/>
              <a:chExt cx="1524000" cy="1600200"/>
            </a:xfrm>
          </p:grpSpPr>
          <p:sp>
            <p:nvSpPr>
              <p:cNvPr id="36" name="AutoShape 27"/>
              <p:cNvSpPr>
                <a:spLocks noChangeArrowheads="1"/>
              </p:cNvSpPr>
              <p:nvPr/>
            </p:nvSpPr>
            <p:spPr bwMode="auto">
              <a:xfrm>
                <a:off x="838200" y="1879600"/>
                <a:ext cx="1524000" cy="1600200"/>
              </a:xfrm>
              <a:prstGeom prst="roundRect">
                <a:avLst>
                  <a:gd name="adj" fmla="val 9509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1863725" y="2743200"/>
                <a:ext cx="498475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143371" y="2643182"/>
              <a:ext cx="2812871" cy="3214710"/>
            </a:xfrm>
            <a:prstGeom prst="roundRect">
              <a:avLst>
                <a:gd name="adj" fmla="val 894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DB43"/>
                </a:gs>
              </a:gsLst>
              <a:lin ang="5400000" scaled="1"/>
            </a:gradFill>
            <a:ln w="3810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/>
            <a:lstStyle/>
            <a:p>
              <a:pPr algn="ctr">
                <a:buClrTx/>
                <a:buFontTx/>
                <a:buNone/>
              </a:pPr>
              <a:r>
                <a:rPr lang="en-US" altLang="ja-JP" sz="1000" b="1" dirty="0">
                  <a:solidFill>
                    <a:srgbClr val="FF6600"/>
                  </a:solidFill>
                </a:rPr>
                <a:t>TLV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725618" y="4316418"/>
              <a:ext cx="1917688" cy="1032601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可視化ルール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pic>
          <p:nvPicPr>
            <p:cNvPr id="34" name="Picture 6" descr="MCj0428961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7858" y="5929330"/>
              <a:ext cx="1250858" cy="711200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371972" y="4500570"/>
              <a:ext cx="2486044" cy="497209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図形データ生成</a:t>
              </a:r>
            </a:p>
          </p:txBody>
        </p: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 rot="5400000">
              <a:off x="4572794" y="2713826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rot="5400000">
              <a:off x="6394066" y="2749942"/>
              <a:ext cx="500066" cy="7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AutoShape 12"/>
            <p:cNvCxnSpPr>
              <a:cxnSpLocks noChangeShapeType="1"/>
              <a:stCxn id="27" idx="4"/>
              <a:endCxn id="12" idx="0"/>
            </p:cNvCxnSpPr>
            <p:nvPr/>
          </p:nvCxnSpPr>
          <p:spPr bwMode="auto">
            <a:xfrm rot="5400000">
              <a:off x="5512613" y="4393407"/>
              <a:ext cx="209544" cy="4782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>
              <a:off x="3786182" y="4786322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1725618" y="5745178"/>
              <a:ext cx="1917688" cy="508000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ファイル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/>
          </p:nvCxnSpPr>
          <p:spPr bwMode="auto">
            <a:xfrm>
              <a:off x="3786182" y="5715016"/>
              <a:ext cx="642942" cy="158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362447" y="3024181"/>
              <a:ext cx="2495569" cy="497043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標準形式変換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3786182" y="3286124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5786446" y="1447800"/>
              <a:ext cx="1804296" cy="105250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923364" y="1447800"/>
              <a:ext cx="1762139" cy="10186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flipH="1">
              <a:off x="4000496" y="1546224"/>
              <a:ext cx="1648493" cy="739767"/>
            </a:xfrm>
            <a:prstGeom prst="verticalScroll">
              <a:avLst>
                <a:gd name="adj" fmla="val 82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857884" y="1549398"/>
              <a:ext cx="1616062" cy="808031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>
              <a:off x="1758956" y="3071810"/>
              <a:ext cx="1917704" cy="958852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変換ルール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1776418" y="2031998"/>
              <a:ext cx="1938326" cy="971540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リソースヘッダ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4357686" y="3786190"/>
              <a:ext cx="2524180" cy="504836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46767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59721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cxnSp>
          <p:nvCxnSpPr>
            <p:cNvPr id="30" name="AutoShape 36"/>
            <p:cNvCxnSpPr>
              <a:cxnSpLocks noChangeShapeType="1"/>
              <a:stCxn id="19" idx="2"/>
              <a:endCxn id="27" idx="1"/>
            </p:cNvCxnSpPr>
            <p:nvPr/>
          </p:nvCxnSpPr>
          <p:spPr bwMode="auto">
            <a:xfrm rot="16200000" flipH="1">
              <a:off x="5482521" y="3648935"/>
              <a:ext cx="264966" cy="9544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371972" y="5214950"/>
              <a:ext cx="2486044" cy="497209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データ</a:t>
              </a:r>
            </a:p>
          </p:txBody>
        </p:sp>
        <p:cxnSp>
          <p:nvCxnSpPr>
            <p:cNvPr id="32" name="AutoShape 46"/>
            <p:cNvCxnSpPr>
              <a:cxnSpLocks noChangeShapeType="1"/>
              <a:stCxn id="12" idx="2"/>
              <a:endCxn id="31" idx="1"/>
            </p:cNvCxnSpPr>
            <p:nvPr/>
          </p:nvCxnSpPr>
          <p:spPr bwMode="auto">
            <a:xfrm rot="5400000">
              <a:off x="5506409" y="5106364"/>
              <a:ext cx="217171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46"/>
            <p:cNvCxnSpPr>
              <a:cxnSpLocks noChangeShapeType="1"/>
            </p:cNvCxnSpPr>
            <p:nvPr/>
          </p:nvCxnSpPr>
          <p:spPr bwMode="auto">
            <a:xfrm rot="5400000">
              <a:off x="5499900" y="5857098"/>
              <a:ext cx="285752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プロトタイプ実装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変換ルールファイル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にタスクがいないことを示す状態を追加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マイグレート時は元の状態を継承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例）実行可能状態</a:t>
            </a:r>
            <a:r>
              <a:rPr lang="en-US" altLang="ja-JP" dirty="0" smtClean="0">
                <a:sym typeface="Wingdings" pitchFamily="2" charset="2"/>
              </a:rPr>
              <a:t></a:t>
            </a:r>
            <a:r>
              <a:rPr lang="ja-JP" altLang="en-US" dirty="0" smtClean="0">
                <a:sym typeface="Wingdings" pitchFamily="2" charset="2"/>
              </a:rPr>
              <a:t>実行可能状態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例外）実行状態</a:t>
            </a:r>
            <a:r>
              <a:rPr lang="en-US" altLang="ja-JP" dirty="0" smtClean="0">
                <a:sym typeface="Wingdings" pitchFamily="2" charset="2"/>
              </a:rPr>
              <a:t></a:t>
            </a:r>
            <a:r>
              <a:rPr lang="ja-JP" altLang="en-US" dirty="0" smtClean="0">
                <a:sym typeface="Wingdings" pitchFamily="2" charset="2"/>
              </a:rPr>
              <a:t>実行可能状態</a:t>
            </a:r>
            <a:endParaRPr kumimoji="1" lang="en-US" altLang="ja-JP" dirty="0" smtClean="0"/>
          </a:p>
          <a:p>
            <a:r>
              <a:rPr lang="ja-JP" altLang="en-US" dirty="0" smtClean="0"/>
              <a:t>可視化ルールファイル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にタスクがいないときは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背景色も表示しない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5" name="グループ化 116"/>
          <p:cNvGrpSpPr>
            <a:grpSpLocks noChangeAspect="1"/>
          </p:cNvGrpSpPr>
          <p:nvPr/>
        </p:nvGrpSpPr>
        <p:grpSpPr>
          <a:xfrm>
            <a:off x="5929322" y="3929066"/>
            <a:ext cx="2983363" cy="2596365"/>
            <a:chOff x="1624017" y="1447800"/>
            <a:chExt cx="5966725" cy="5192730"/>
          </a:xfrm>
        </p:grpSpPr>
        <p:grpSp>
          <p:nvGrpSpPr>
            <p:cNvPr id="6" name="グループ化 52"/>
            <p:cNvGrpSpPr/>
            <p:nvPr/>
          </p:nvGrpSpPr>
          <p:grpSpPr>
            <a:xfrm>
              <a:off x="1624018" y="5643578"/>
              <a:ext cx="2162164" cy="711200"/>
              <a:chOff x="838200" y="5970606"/>
              <a:chExt cx="1524000" cy="711200"/>
            </a:xfrm>
          </p:grpSpPr>
          <p:sp>
            <p:nvSpPr>
              <p:cNvPr id="40" name="AutoShape 15"/>
              <p:cNvSpPr>
                <a:spLocks noChangeArrowheads="1"/>
              </p:cNvSpPr>
              <p:nvPr/>
            </p:nvSpPr>
            <p:spPr bwMode="auto">
              <a:xfrm>
                <a:off x="838200" y="5970606"/>
                <a:ext cx="1524000" cy="7112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1905000" y="5996006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7" name="グループ化 49"/>
            <p:cNvGrpSpPr/>
            <p:nvPr/>
          </p:nvGrpSpPr>
          <p:grpSpPr>
            <a:xfrm>
              <a:off x="1624018" y="4214818"/>
              <a:ext cx="2162164" cy="1369371"/>
              <a:chOff x="838200" y="3606800"/>
              <a:chExt cx="1524000" cy="965200"/>
            </a:xfrm>
          </p:grpSpPr>
          <p:sp>
            <p:nvSpPr>
              <p:cNvPr id="38" name="AutoShape 4"/>
              <p:cNvSpPr>
                <a:spLocks noChangeArrowheads="1"/>
              </p:cNvSpPr>
              <p:nvPr/>
            </p:nvSpPr>
            <p:spPr bwMode="auto">
              <a:xfrm>
                <a:off x="838200" y="3606800"/>
                <a:ext cx="1524000" cy="9144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905000" y="4114800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8" name="グループ化 48"/>
            <p:cNvGrpSpPr/>
            <p:nvPr/>
          </p:nvGrpSpPr>
          <p:grpSpPr>
            <a:xfrm>
              <a:off x="1624017" y="1879600"/>
              <a:ext cx="2155981" cy="2263780"/>
              <a:chOff x="838200" y="1879600"/>
              <a:chExt cx="1524000" cy="1600200"/>
            </a:xfrm>
          </p:grpSpPr>
          <p:sp>
            <p:nvSpPr>
              <p:cNvPr id="36" name="AutoShape 27"/>
              <p:cNvSpPr>
                <a:spLocks noChangeArrowheads="1"/>
              </p:cNvSpPr>
              <p:nvPr/>
            </p:nvSpPr>
            <p:spPr bwMode="auto">
              <a:xfrm>
                <a:off x="838200" y="1879600"/>
                <a:ext cx="1524000" cy="1600200"/>
              </a:xfrm>
              <a:prstGeom prst="roundRect">
                <a:avLst>
                  <a:gd name="adj" fmla="val 9509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1863725" y="2743200"/>
                <a:ext cx="498475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143371" y="2643182"/>
              <a:ext cx="2812871" cy="3214710"/>
            </a:xfrm>
            <a:prstGeom prst="roundRect">
              <a:avLst>
                <a:gd name="adj" fmla="val 894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DB43"/>
                </a:gs>
              </a:gsLst>
              <a:lin ang="5400000" scaled="1"/>
            </a:gradFill>
            <a:ln w="3810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/>
            <a:lstStyle/>
            <a:p>
              <a:pPr algn="ctr">
                <a:buClrTx/>
                <a:buFontTx/>
                <a:buNone/>
              </a:pPr>
              <a:r>
                <a:rPr lang="en-US" altLang="ja-JP" sz="1000" b="1" dirty="0">
                  <a:solidFill>
                    <a:srgbClr val="FF6600"/>
                  </a:solidFill>
                </a:rPr>
                <a:t>TLV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725618" y="4316418"/>
              <a:ext cx="1917688" cy="1032601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可視化ルール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pic>
          <p:nvPicPr>
            <p:cNvPr id="34" name="Picture 6" descr="MCj0428961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7858" y="5929330"/>
              <a:ext cx="1250858" cy="711200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371972" y="4500570"/>
              <a:ext cx="2486044" cy="497209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図形データ生成</a:t>
              </a:r>
            </a:p>
          </p:txBody>
        </p: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 rot="5400000">
              <a:off x="4572794" y="2713826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rot="5400000">
              <a:off x="6394066" y="2749942"/>
              <a:ext cx="500066" cy="7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AutoShape 12"/>
            <p:cNvCxnSpPr>
              <a:cxnSpLocks noChangeShapeType="1"/>
              <a:stCxn id="27" idx="4"/>
              <a:endCxn id="12" idx="0"/>
            </p:cNvCxnSpPr>
            <p:nvPr/>
          </p:nvCxnSpPr>
          <p:spPr bwMode="auto">
            <a:xfrm rot="5400000">
              <a:off x="5512613" y="4393407"/>
              <a:ext cx="209544" cy="4782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>
              <a:off x="3786182" y="4786322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1725618" y="5745178"/>
              <a:ext cx="1917688" cy="508000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ファイル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/>
          </p:nvCxnSpPr>
          <p:spPr bwMode="auto">
            <a:xfrm>
              <a:off x="3786182" y="5715016"/>
              <a:ext cx="642942" cy="158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362447" y="3024181"/>
              <a:ext cx="2495569" cy="497043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標準形式変換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3786182" y="3286124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5786446" y="1447800"/>
              <a:ext cx="1804296" cy="105250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923364" y="1447800"/>
              <a:ext cx="1762139" cy="10186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flipH="1">
              <a:off x="4000496" y="1546224"/>
              <a:ext cx="1648493" cy="739767"/>
            </a:xfrm>
            <a:prstGeom prst="verticalScroll">
              <a:avLst>
                <a:gd name="adj" fmla="val 82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857884" y="1549398"/>
              <a:ext cx="1616062" cy="808031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>
              <a:off x="1758956" y="3071810"/>
              <a:ext cx="1917704" cy="958852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変換ルール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1776418" y="2031998"/>
              <a:ext cx="1938326" cy="971540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リソースヘッダ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4357686" y="3786190"/>
              <a:ext cx="2524180" cy="504836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46767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59721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cxnSp>
          <p:nvCxnSpPr>
            <p:cNvPr id="30" name="AutoShape 36"/>
            <p:cNvCxnSpPr>
              <a:cxnSpLocks noChangeShapeType="1"/>
              <a:stCxn id="19" idx="2"/>
              <a:endCxn id="27" idx="1"/>
            </p:cNvCxnSpPr>
            <p:nvPr/>
          </p:nvCxnSpPr>
          <p:spPr bwMode="auto">
            <a:xfrm rot="16200000" flipH="1">
              <a:off x="5482521" y="3648935"/>
              <a:ext cx="264966" cy="9544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371972" y="5214950"/>
              <a:ext cx="2486044" cy="497209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データ</a:t>
              </a:r>
            </a:p>
          </p:txBody>
        </p:sp>
        <p:cxnSp>
          <p:nvCxnSpPr>
            <p:cNvPr id="32" name="AutoShape 46"/>
            <p:cNvCxnSpPr>
              <a:cxnSpLocks noChangeShapeType="1"/>
              <a:stCxn id="12" idx="2"/>
              <a:endCxn id="31" idx="1"/>
            </p:cNvCxnSpPr>
            <p:nvPr/>
          </p:nvCxnSpPr>
          <p:spPr bwMode="auto">
            <a:xfrm rot="5400000">
              <a:off x="5506409" y="5106364"/>
              <a:ext cx="217171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46"/>
            <p:cNvCxnSpPr>
              <a:cxnSpLocks noChangeShapeType="1"/>
            </p:cNvCxnSpPr>
            <p:nvPr/>
          </p:nvCxnSpPr>
          <p:spPr bwMode="auto">
            <a:xfrm rot="5400000">
              <a:off x="5499900" y="5857098"/>
              <a:ext cx="285752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71" y="1285860"/>
            <a:ext cx="8966659" cy="384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プロトタイプ実装による可視化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2500298" y="5643578"/>
            <a:ext cx="2000264" cy="714380"/>
          </a:xfrm>
          <a:prstGeom prst="wedgeRoundRectCallout">
            <a:avLst>
              <a:gd name="adj1" fmla="val 7549"/>
              <a:gd name="adj2" fmla="val -15539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5008" y="3286124"/>
            <a:ext cx="3428992" cy="5000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572132" y="5643578"/>
            <a:ext cx="2357454" cy="714380"/>
          </a:xfrm>
          <a:prstGeom prst="wedgeRoundRectCallout">
            <a:avLst>
              <a:gd name="adj1" fmla="val 26943"/>
              <a:gd name="adj2" fmla="val -318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マイグレート時の状態変化</a:t>
            </a:r>
            <a:endParaRPr kumimoji="1" lang="ja-JP" altLang="en-US" sz="24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2777837" y="2576945"/>
            <a:ext cx="741218" cy="2078182"/>
          </a:xfrm>
          <a:custGeom>
            <a:avLst/>
            <a:gdLst>
              <a:gd name="connsiteX0" fmla="*/ 741218 w 741218"/>
              <a:gd name="connsiteY0" fmla="*/ 0 h 2078182"/>
              <a:gd name="connsiteX1" fmla="*/ 6927 w 741218"/>
              <a:gd name="connsiteY1" fmla="*/ 1011382 h 2078182"/>
              <a:gd name="connsiteX2" fmla="*/ 699654 w 741218"/>
              <a:gd name="connsiteY2" fmla="*/ 2078182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218" h="2078182">
                <a:moveTo>
                  <a:pt x="741218" y="0"/>
                </a:moveTo>
                <a:cubicBezTo>
                  <a:pt x="377536" y="332509"/>
                  <a:pt x="13854" y="665018"/>
                  <a:pt x="6927" y="1011382"/>
                </a:cubicBezTo>
                <a:cubicBezTo>
                  <a:pt x="0" y="1357746"/>
                  <a:pt x="349827" y="1717964"/>
                  <a:pt x="699654" y="2078182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機能の洗練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マイグレート時に、タスク立ち上がり時のような矢印を表示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・アプリケーション開発者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から要求抽出</a:t>
            </a:r>
            <a:endParaRPr kumimoji="1" lang="en-US" altLang="ja-JP" dirty="0" smtClean="0"/>
          </a:p>
          <a:p>
            <a:r>
              <a:rPr lang="ja-JP" altLang="en-US" dirty="0" smtClean="0"/>
              <a:t>リリース</a:t>
            </a:r>
            <a:r>
              <a:rPr lang="ja-JP" altLang="en-US" dirty="0" smtClean="0"/>
              <a:t>に向けたテスト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TLV</a:t>
            </a:r>
            <a:r>
              <a:rPr kumimoji="1" lang="ja-JP" altLang="en-US" dirty="0" smtClean="0"/>
              <a:t>本体の改良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714620"/>
            <a:ext cx="2991268" cy="274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570</TotalTime>
  <Words>398</Words>
  <Application>Microsoft Office PowerPoint</Application>
  <PresentationFormat>画面に合わせる (4:3)</PresentationFormat>
  <Paragraphs>140</Paragraphs>
  <Slides>11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simple</vt:lpstr>
      <vt:lpstr>デザート</vt:lpstr>
      <vt:lpstr>CPUごとのタスク表示機能 テーマ：Multicore対応リアルタイムOSの開発</vt:lpstr>
      <vt:lpstr>背景</vt:lpstr>
      <vt:lpstr>目標</vt:lpstr>
      <vt:lpstr>要件定義</vt:lpstr>
      <vt:lpstr>TLV概要図</vt:lpstr>
      <vt:lpstr>プロトタイプ実装</vt:lpstr>
      <vt:lpstr>プロトタイプ実装</vt:lpstr>
      <vt:lpstr>プロトタイプ実装による可視化</vt:lpstr>
      <vt:lpstr>今後の課題</vt:lpstr>
      <vt:lpstr>今後の予定</vt:lpstr>
      <vt:lpstr>まとめ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CPUごとのタスク表示機能</dc:title>
  <dc:creator>YANAGISAWA Daisuke</dc:creator>
  <cp:lastModifiedBy>Daisuke Yanagisawa</cp:lastModifiedBy>
  <cp:revision>29</cp:revision>
  <dcterms:created xsi:type="dcterms:W3CDTF">2009-02-24T16:33:40Z</dcterms:created>
  <dcterms:modified xsi:type="dcterms:W3CDTF">2009-02-27T06:07:28Z</dcterms:modified>
</cp:coreProperties>
</file>