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8" r:id="rId3"/>
    <p:sldId id="263" r:id="rId4"/>
    <p:sldId id="264" r:id="rId5"/>
    <p:sldId id="268" r:id="rId6"/>
    <p:sldId id="269" r:id="rId7"/>
    <p:sldId id="271" r:id="rId8"/>
    <p:sldId id="272" r:id="rId9"/>
    <p:sldId id="257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067D6-DBB8-46F9-BBDB-B2AF2FD1B61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3D8456-E523-4884-9AE8-517793FADF9D}">
      <dgm:prSet phldrT="[Text]"/>
      <dgm:spPr/>
      <dgm:t>
        <a:bodyPr/>
        <a:lstStyle/>
        <a:p>
          <a:r>
            <a:rPr lang="en-US"/>
            <a:t>Large gap for covariates</a:t>
          </a:r>
        </a:p>
      </dgm:t>
    </dgm:pt>
    <dgm:pt modelId="{F9F23B89-864D-40D6-8DB3-F68BCAA91791}" type="parTrans" cxnId="{4F698504-3073-4218-B637-C62059ADCD4F}">
      <dgm:prSet/>
      <dgm:spPr/>
      <dgm:t>
        <a:bodyPr/>
        <a:lstStyle/>
        <a:p>
          <a:endParaRPr lang="en-US"/>
        </a:p>
      </dgm:t>
    </dgm:pt>
    <dgm:pt modelId="{147B5D26-BAD4-4DD6-ACD4-B5DA36AFC6C0}" type="sibTrans" cxnId="{4F698504-3073-4218-B637-C62059ADCD4F}">
      <dgm:prSet/>
      <dgm:spPr/>
      <dgm:t>
        <a:bodyPr/>
        <a:lstStyle/>
        <a:p>
          <a:endParaRPr lang="en-US"/>
        </a:p>
      </dgm:t>
    </dgm:pt>
    <dgm:pt modelId="{7E567753-B4A6-44F2-8951-2DB7162E6190}">
      <dgm:prSet phldrT="[Text]" custT="1"/>
      <dgm:spPr/>
      <dgm:t>
        <a:bodyPr/>
        <a:lstStyle/>
        <a:p>
          <a:r>
            <a:rPr lang="en-US" sz="1800"/>
            <a:t>Standardized numerical covariates</a:t>
          </a:r>
        </a:p>
      </dgm:t>
    </dgm:pt>
    <dgm:pt modelId="{03AA50C5-A2DC-4DB0-A2DB-41EE44CF8358}" type="parTrans" cxnId="{A994C67B-6CF1-4183-A921-C1BDC5F6FBF6}">
      <dgm:prSet/>
      <dgm:spPr/>
      <dgm:t>
        <a:bodyPr/>
        <a:lstStyle/>
        <a:p>
          <a:endParaRPr lang="en-US"/>
        </a:p>
      </dgm:t>
    </dgm:pt>
    <dgm:pt modelId="{6BC55E8C-6335-4F0C-B69F-6E6197377E66}" type="sibTrans" cxnId="{A994C67B-6CF1-4183-A921-C1BDC5F6FBF6}">
      <dgm:prSet/>
      <dgm:spPr/>
      <dgm:t>
        <a:bodyPr/>
        <a:lstStyle/>
        <a:p>
          <a:endParaRPr lang="en-US"/>
        </a:p>
      </dgm:t>
    </dgm:pt>
    <dgm:pt modelId="{5DEAC79F-B945-4D13-B358-78608BB27AF3}">
      <dgm:prSet phldrT="[Text]"/>
      <dgm:spPr/>
      <dgm:t>
        <a:bodyPr/>
        <a:lstStyle/>
        <a:p>
          <a:r>
            <a:rPr lang="en-US"/>
            <a:t>Over and under sample</a:t>
          </a:r>
        </a:p>
      </dgm:t>
    </dgm:pt>
    <dgm:pt modelId="{71D736AD-E309-4872-A93E-B940F9549248}" type="parTrans" cxnId="{43764044-3C70-434C-A463-55FABAD49D35}">
      <dgm:prSet/>
      <dgm:spPr/>
      <dgm:t>
        <a:bodyPr/>
        <a:lstStyle/>
        <a:p>
          <a:endParaRPr lang="en-US"/>
        </a:p>
      </dgm:t>
    </dgm:pt>
    <dgm:pt modelId="{6B4BF3C3-6843-49CC-A51D-D3647A60584E}" type="sibTrans" cxnId="{43764044-3C70-434C-A463-55FABAD49D35}">
      <dgm:prSet/>
      <dgm:spPr/>
      <dgm:t>
        <a:bodyPr/>
        <a:lstStyle/>
        <a:p>
          <a:endParaRPr lang="en-US"/>
        </a:p>
      </dgm:t>
    </dgm:pt>
    <dgm:pt modelId="{3DF9C78B-5ED8-4FF9-8A6D-6E07879A0C70}">
      <dgm:prSet phldrT="[Text]"/>
      <dgm:spPr/>
      <dgm:t>
        <a:bodyPr/>
        <a:lstStyle/>
        <a:p>
          <a:r>
            <a:rPr lang="en-US"/>
            <a:t>Imbalanced Data</a:t>
          </a:r>
        </a:p>
      </dgm:t>
    </dgm:pt>
    <dgm:pt modelId="{435B5D82-32C8-4E5C-8F33-284CF2BC9570}" type="sibTrans" cxnId="{3CCEE755-3B4B-40DE-9C0E-509843FA3264}">
      <dgm:prSet/>
      <dgm:spPr/>
      <dgm:t>
        <a:bodyPr/>
        <a:lstStyle/>
        <a:p>
          <a:endParaRPr lang="en-US"/>
        </a:p>
      </dgm:t>
    </dgm:pt>
    <dgm:pt modelId="{64EB0883-3A64-4983-A42D-29A95E03505B}" type="parTrans" cxnId="{3CCEE755-3B4B-40DE-9C0E-509843FA3264}">
      <dgm:prSet/>
      <dgm:spPr/>
      <dgm:t>
        <a:bodyPr/>
        <a:lstStyle/>
        <a:p>
          <a:endParaRPr lang="en-US"/>
        </a:p>
      </dgm:t>
    </dgm:pt>
    <dgm:pt modelId="{5A8DFE14-DDF5-4258-8995-3D61C2DB1CD6}">
      <dgm:prSet phldrT="[Text]"/>
      <dgm:spPr/>
      <dgm:t>
        <a:bodyPr/>
        <a:lstStyle/>
        <a:p>
          <a:r>
            <a:rPr lang="en-US"/>
            <a:t>Large dataset</a:t>
          </a:r>
        </a:p>
      </dgm:t>
    </dgm:pt>
    <dgm:pt modelId="{B9B01FD8-8BA7-444B-8053-C70843AE97FF}" type="sibTrans" cxnId="{BEFCD927-AFA6-4CB7-A09B-7459E458919A}">
      <dgm:prSet/>
      <dgm:spPr/>
      <dgm:t>
        <a:bodyPr/>
        <a:lstStyle/>
        <a:p>
          <a:endParaRPr lang="en-US"/>
        </a:p>
      </dgm:t>
    </dgm:pt>
    <dgm:pt modelId="{A2F8AD92-8C82-40D2-A163-3A264BA27612}" type="parTrans" cxnId="{BEFCD927-AFA6-4CB7-A09B-7459E458919A}">
      <dgm:prSet/>
      <dgm:spPr/>
      <dgm:t>
        <a:bodyPr/>
        <a:lstStyle/>
        <a:p>
          <a:endParaRPr lang="en-US"/>
        </a:p>
      </dgm:t>
    </dgm:pt>
    <dgm:pt modelId="{08942E20-25E9-4DE6-A8F8-9CD45AAB2DEA}">
      <dgm:prSet phldrT="[Text]"/>
      <dgm:spPr/>
      <dgm:t>
        <a:bodyPr/>
        <a:lstStyle/>
        <a:p>
          <a:r>
            <a:rPr lang="en-US"/>
            <a:t>Feature Selection</a:t>
          </a:r>
        </a:p>
      </dgm:t>
    </dgm:pt>
    <dgm:pt modelId="{5B3A81EC-3443-41AF-943B-29F62980F465}" type="sibTrans" cxnId="{636293D3-E774-4BA7-8235-5AFDEEE30F5A}">
      <dgm:prSet/>
      <dgm:spPr/>
      <dgm:t>
        <a:bodyPr/>
        <a:lstStyle/>
        <a:p>
          <a:endParaRPr lang="en-US"/>
        </a:p>
      </dgm:t>
    </dgm:pt>
    <dgm:pt modelId="{DA753ED6-DE60-4172-BDC3-F49FC3F5BFA1}" type="parTrans" cxnId="{636293D3-E774-4BA7-8235-5AFDEEE30F5A}">
      <dgm:prSet/>
      <dgm:spPr/>
      <dgm:t>
        <a:bodyPr/>
        <a:lstStyle/>
        <a:p>
          <a:endParaRPr lang="en-US"/>
        </a:p>
      </dgm:t>
    </dgm:pt>
    <dgm:pt modelId="{822BCD29-F315-4E74-9179-ECDDAB32FAE7}" type="pres">
      <dgm:prSet presAssocID="{EF0067D6-DBB8-46F9-BBDB-B2AF2FD1B612}" presName="linearFlow" presStyleCnt="0">
        <dgm:presLayoutVars>
          <dgm:dir/>
          <dgm:animLvl val="lvl"/>
          <dgm:resizeHandles val="exact"/>
        </dgm:presLayoutVars>
      </dgm:prSet>
      <dgm:spPr/>
    </dgm:pt>
    <dgm:pt modelId="{E5FC25E5-1F04-4FD5-8153-42B0D4F97D16}" type="pres">
      <dgm:prSet presAssocID="{1C3D8456-E523-4884-9AE8-517793FADF9D}" presName="composite" presStyleCnt="0"/>
      <dgm:spPr/>
    </dgm:pt>
    <dgm:pt modelId="{C88FEAA4-62D6-4D15-B39D-E6E618733451}" type="pres">
      <dgm:prSet presAssocID="{1C3D8456-E523-4884-9AE8-517793FADF9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6A44368-AA8B-457C-A650-65E3F38C47A5}" type="pres">
      <dgm:prSet presAssocID="{1C3D8456-E523-4884-9AE8-517793FADF9D}" presName="parSh" presStyleLbl="node1" presStyleIdx="0" presStyleCnt="3"/>
      <dgm:spPr/>
    </dgm:pt>
    <dgm:pt modelId="{8E640C69-FB1B-4E14-8AF4-40F67E42D676}" type="pres">
      <dgm:prSet presAssocID="{1C3D8456-E523-4884-9AE8-517793FADF9D}" presName="desTx" presStyleLbl="fgAcc1" presStyleIdx="0" presStyleCnt="3" custLinFactNeighborX="-827">
        <dgm:presLayoutVars>
          <dgm:bulletEnabled val="1"/>
        </dgm:presLayoutVars>
      </dgm:prSet>
      <dgm:spPr/>
    </dgm:pt>
    <dgm:pt modelId="{26789079-3F2E-4FCE-A154-2D3F6AE6E9E6}" type="pres">
      <dgm:prSet presAssocID="{147B5D26-BAD4-4DD6-ACD4-B5DA36AFC6C0}" presName="sibTrans" presStyleLbl="sibTrans2D1" presStyleIdx="0" presStyleCnt="2"/>
      <dgm:spPr/>
    </dgm:pt>
    <dgm:pt modelId="{46FFF666-D0F6-4BB1-975C-A6DEEDDCB11C}" type="pres">
      <dgm:prSet presAssocID="{147B5D26-BAD4-4DD6-ACD4-B5DA36AFC6C0}" presName="connTx" presStyleLbl="sibTrans2D1" presStyleIdx="0" presStyleCnt="2"/>
      <dgm:spPr/>
    </dgm:pt>
    <dgm:pt modelId="{B3301815-F85B-4DB5-9A22-B99E11221660}" type="pres">
      <dgm:prSet presAssocID="{3DF9C78B-5ED8-4FF9-8A6D-6E07879A0C70}" presName="composite" presStyleCnt="0"/>
      <dgm:spPr/>
    </dgm:pt>
    <dgm:pt modelId="{D1BAC975-9079-4232-93D3-C1BEA5EE1D9E}" type="pres">
      <dgm:prSet presAssocID="{3DF9C78B-5ED8-4FF9-8A6D-6E07879A0C7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C59544F-6D1D-4D9F-8245-14615007991D}" type="pres">
      <dgm:prSet presAssocID="{3DF9C78B-5ED8-4FF9-8A6D-6E07879A0C70}" presName="parSh" presStyleLbl="node1" presStyleIdx="1" presStyleCnt="3"/>
      <dgm:spPr/>
    </dgm:pt>
    <dgm:pt modelId="{9CD55365-5795-458A-A8B9-C16EC6853EEB}" type="pres">
      <dgm:prSet presAssocID="{3DF9C78B-5ED8-4FF9-8A6D-6E07879A0C70}" presName="desTx" presStyleLbl="fgAcc1" presStyleIdx="1" presStyleCnt="3">
        <dgm:presLayoutVars>
          <dgm:bulletEnabled val="1"/>
        </dgm:presLayoutVars>
      </dgm:prSet>
      <dgm:spPr/>
    </dgm:pt>
    <dgm:pt modelId="{0316A2A7-52E4-45B7-A171-86173D00C641}" type="pres">
      <dgm:prSet presAssocID="{435B5D82-32C8-4E5C-8F33-284CF2BC9570}" presName="sibTrans" presStyleLbl="sibTrans2D1" presStyleIdx="1" presStyleCnt="2"/>
      <dgm:spPr/>
    </dgm:pt>
    <dgm:pt modelId="{9E41EF01-EB29-4D6A-ABEE-D0D45149238F}" type="pres">
      <dgm:prSet presAssocID="{435B5D82-32C8-4E5C-8F33-284CF2BC9570}" presName="connTx" presStyleLbl="sibTrans2D1" presStyleIdx="1" presStyleCnt="2"/>
      <dgm:spPr/>
    </dgm:pt>
    <dgm:pt modelId="{90CABA67-7C54-4AEC-888D-CF4EF7E38784}" type="pres">
      <dgm:prSet presAssocID="{5A8DFE14-DDF5-4258-8995-3D61C2DB1CD6}" presName="composite" presStyleCnt="0"/>
      <dgm:spPr/>
    </dgm:pt>
    <dgm:pt modelId="{CA691E90-B10F-4C7D-A338-C8E228E01E82}" type="pres">
      <dgm:prSet presAssocID="{5A8DFE14-DDF5-4258-8995-3D61C2DB1CD6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A3469DB-C42B-4CE0-A3D4-E2317EFAD286}" type="pres">
      <dgm:prSet presAssocID="{5A8DFE14-DDF5-4258-8995-3D61C2DB1CD6}" presName="parSh" presStyleLbl="node1" presStyleIdx="2" presStyleCnt="3" custLinFactNeighborX="938" custLinFactNeighborY="1042"/>
      <dgm:spPr/>
    </dgm:pt>
    <dgm:pt modelId="{19D3C7EF-15D4-48CE-BB5E-7ADABEBCDA26}" type="pres">
      <dgm:prSet presAssocID="{5A8DFE14-DDF5-4258-8995-3D61C2DB1CD6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F698504-3073-4218-B637-C62059ADCD4F}" srcId="{EF0067D6-DBB8-46F9-BBDB-B2AF2FD1B612}" destId="{1C3D8456-E523-4884-9AE8-517793FADF9D}" srcOrd="0" destOrd="0" parTransId="{F9F23B89-864D-40D6-8DB3-F68BCAA91791}" sibTransId="{147B5D26-BAD4-4DD6-ACD4-B5DA36AFC6C0}"/>
    <dgm:cxn modelId="{F4C5081A-9211-46CC-85C8-8C733BE6DE0F}" type="presOf" srcId="{3DF9C78B-5ED8-4FF9-8A6D-6E07879A0C70}" destId="{2C59544F-6D1D-4D9F-8245-14615007991D}" srcOrd="1" destOrd="0" presId="urn:microsoft.com/office/officeart/2005/8/layout/process3"/>
    <dgm:cxn modelId="{BEFCD927-AFA6-4CB7-A09B-7459E458919A}" srcId="{EF0067D6-DBB8-46F9-BBDB-B2AF2FD1B612}" destId="{5A8DFE14-DDF5-4258-8995-3D61C2DB1CD6}" srcOrd="2" destOrd="0" parTransId="{A2F8AD92-8C82-40D2-A163-3A264BA27612}" sibTransId="{B9B01FD8-8BA7-444B-8053-C70843AE97FF}"/>
    <dgm:cxn modelId="{BD106662-F4C4-4EB7-AB50-CC9443072F1E}" type="presOf" srcId="{147B5D26-BAD4-4DD6-ACD4-B5DA36AFC6C0}" destId="{26789079-3F2E-4FCE-A154-2D3F6AE6E9E6}" srcOrd="0" destOrd="0" presId="urn:microsoft.com/office/officeart/2005/8/layout/process3"/>
    <dgm:cxn modelId="{874EBE63-8BF6-4432-B8D0-DB34D7E039F9}" type="presOf" srcId="{08942E20-25E9-4DE6-A8F8-9CD45AAB2DEA}" destId="{19D3C7EF-15D4-48CE-BB5E-7ADABEBCDA26}" srcOrd="0" destOrd="0" presId="urn:microsoft.com/office/officeart/2005/8/layout/process3"/>
    <dgm:cxn modelId="{43764044-3C70-434C-A463-55FABAD49D35}" srcId="{3DF9C78B-5ED8-4FF9-8A6D-6E07879A0C70}" destId="{5DEAC79F-B945-4D13-B358-78608BB27AF3}" srcOrd="0" destOrd="0" parTransId="{71D736AD-E309-4872-A93E-B940F9549248}" sibTransId="{6B4BF3C3-6843-49CC-A51D-D3647A60584E}"/>
    <dgm:cxn modelId="{80333765-065D-4229-AB0B-EBAFB95F23EC}" type="presOf" srcId="{435B5D82-32C8-4E5C-8F33-284CF2BC9570}" destId="{0316A2A7-52E4-45B7-A171-86173D00C641}" srcOrd="0" destOrd="0" presId="urn:microsoft.com/office/officeart/2005/8/layout/process3"/>
    <dgm:cxn modelId="{3CCEE755-3B4B-40DE-9C0E-509843FA3264}" srcId="{EF0067D6-DBB8-46F9-BBDB-B2AF2FD1B612}" destId="{3DF9C78B-5ED8-4FF9-8A6D-6E07879A0C70}" srcOrd="1" destOrd="0" parTransId="{64EB0883-3A64-4983-A42D-29A95E03505B}" sibTransId="{435B5D82-32C8-4E5C-8F33-284CF2BC9570}"/>
    <dgm:cxn modelId="{3FDCA456-DFB5-4FF4-82E0-E0F23C1C7306}" type="presOf" srcId="{EF0067D6-DBB8-46F9-BBDB-B2AF2FD1B612}" destId="{822BCD29-F315-4E74-9179-ECDDAB32FAE7}" srcOrd="0" destOrd="0" presId="urn:microsoft.com/office/officeart/2005/8/layout/process3"/>
    <dgm:cxn modelId="{69BCE378-6DB8-4054-A875-111B8F0FCB3F}" type="presOf" srcId="{1C3D8456-E523-4884-9AE8-517793FADF9D}" destId="{C88FEAA4-62D6-4D15-B39D-E6E618733451}" srcOrd="0" destOrd="0" presId="urn:microsoft.com/office/officeart/2005/8/layout/process3"/>
    <dgm:cxn modelId="{A994C67B-6CF1-4183-A921-C1BDC5F6FBF6}" srcId="{1C3D8456-E523-4884-9AE8-517793FADF9D}" destId="{7E567753-B4A6-44F2-8951-2DB7162E6190}" srcOrd="0" destOrd="0" parTransId="{03AA50C5-A2DC-4DB0-A2DB-41EE44CF8358}" sibTransId="{6BC55E8C-6335-4F0C-B69F-6E6197377E66}"/>
    <dgm:cxn modelId="{1AB94B80-85B0-496C-9E40-4B6BAD82E8C9}" type="presOf" srcId="{5DEAC79F-B945-4D13-B358-78608BB27AF3}" destId="{9CD55365-5795-458A-A8B9-C16EC6853EEB}" srcOrd="0" destOrd="0" presId="urn:microsoft.com/office/officeart/2005/8/layout/process3"/>
    <dgm:cxn modelId="{CE63AA99-085F-49A5-96D6-ABD6A1E85858}" type="presOf" srcId="{3DF9C78B-5ED8-4FF9-8A6D-6E07879A0C70}" destId="{D1BAC975-9079-4232-93D3-C1BEA5EE1D9E}" srcOrd="0" destOrd="0" presId="urn:microsoft.com/office/officeart/2005/8/layout/process3"/>
    <dgm:cxn modelId="{DEC6BB99-CF23-499E-A33C-D1094793EAE8}" type="presOf" srcId="{7E567753-B4A6-44F2-8951-2DB7162E6190}" destId="{8E640C69-FB1B-4E14-8AF4-40F67E42D676}" srcOrd="0" destOrd="0" presId="urn:microsoft.com/office/officeart/2005/8/layout/process3"/>
    <dgm:cxn modelId="{92E9259F-B3E1-48CE-9B0E-B53F3DDD040A}" type="presOf" srcId="{5A8DFE14-DDF5-4258-8995-3D61C2DB1CD6}" destId="{3A3469DB-C42B-4CE0-A3D4-E2317EFAD286}" srcOrd="1" destOrd="0" presId="urn:microsoft.com/office/officeart/2005/8/layout/process3"/>
    <dgm:cxn modelId="{A66CF2B4-B8FC-4B25-B547-4B81987E1FEF}" type="presOf" srcId="{435B5D82-32C8-4E5C-8F33-284CF2BC9570}" destId="{9E41EF01-EB29-4D6A-ABEE-D0D45149238F}" srcOrd="1" destOrd="0" presId="urn:microsoft.com/office/officeart/2005/8/layout/process3"/>
    <dgm:cxn modelId="{F610F4B4-EF23-4C99-97CD-BF066F506F84}" type="presOf" srcId="{147B5D26-BAD4-4DD6-ACD4-B5DA36AFC6C0}" destId="{46FFF666-D0F6-4BB1-975C-A6DEEDDCB11C}" srcOrd="1" destOrd="0" presId="urn:microsoft.com/office/officeart/2005/8/layout/process3"/>
    <dgm:cxn modelId="{FFA7B6C4-E231-46FF-A1D0-6EDB132B072E}" type="presOf" srcId="{1C3D8456-E523-4884-9AE8-517793FADF9D}" destId="{16A44368-AA8B-457C-A650-65E3F38C47A5}" srcOrd="1" destOrd="0" presId="urn:microsoft.com/office/officeart/2005/8/layout/process3"/>
    <dgm:cxn modelId="{636293D3-E774-4BA7-8235-5AFDEEE30F5A}" srcId="{5A8DFE14-DDF5-4258-8995-3D61C2DB1CD6}" destId="{08942E20-25E9-4DE6-A8F8-9CD45AAB2DEA}" srcOrd="0" destOrd="0" parTransId="{DA753ED6-DE60-4172-BDC3-F49FC3F5BFA1}" sibTransId="{5B3A81EC-3443-41AF-943B-29F62980F465}"/>
    <dgm:cxn modelId="{EE738BE6-CA58-4BDE-A267-62261066BB5F}" type="presOf" srcId="{5A8DFE14-DDF5-4258-8995-3D61C2DB1CD6}" destId="{CA691E90-B10F-4C7D-A338-C8E228E01E82}" srcOrd="0" destOrd="0" presId="urn:microsoft.com/office/officeart/2005/8/layout/process3"/>
    <dgm:cxn modelId="{A25C1E86-E811-464D-9C7B-F7D27054501A}" type="presParOf" srcId="{822BCD29-F315-4E74-9179-ECDDAB32FAE7}" destId="{E5FC25E5-1F04-4FD5-8153-42B0D4F97D16}" srcOrd="0" destOrd="0" presId="urn:microsoft.com/office/officeart/2005/8/layout/process3"/>
    <dgm:cxn modelId="{3B6C5FC8-E5F6-48FD-A54D-C9E7B45C9C80}" type="presParOf" srcId="{E5FC25E5-1F04-4FD5-8153-42B0D4F97D16}" destId="{C88FEAA4-62D6-4D15-B39D-E6E618733451}" srcOrd="0" destOrd="0" presId="urn:microsoft.com/office/officeart/2005/8/layout/process3"/>
    <dgm:cxn modelId="{FA8F9F7E-1C13-48B4-9181-705554123997}" type="presParOf" srcId="{E5FC25E5-1F04-4FD5-8153-42B0D4F97D16}" destId="{16A44368-AA8B-457C-A650-65E3F38C47A5}" srcOrd="1" destOrd="0" presId="urn:microsoft.com/office/officeart/2005/8/layout/process3"/>
    <dgm:cxn modelId="{03A95265-0D50-4859-8D10-4F75366C3CDF}" type="presParOf" srcId="{E5FC25E5-1F04-4FD5-8153-42B0D4F97D16}" destId="{8E640C69-FB1B-4E14-8AF4-40F67E42D676}" srcOrd="2" destOrd="0" presId="urn:microsoft.com/office/officeart/2005/8/layout/process3"/>
    <dgm:cxn modelId="{E321BB09-3F0D-4A7A-B8E0-4CFC609BE76B}" type="presParOf" srcId="{822BCD29-F315-4E74-9179-ECDDAB32FAE7}" destId="{26789079-3F2E-4FCE-A154-2D3F6AE6E9E6}" srcOrd="1" destOrd="0" presId="urn:microsoft.com/office/officeart/2005/8/layout/process3"/>
    <dgm:cxn modelId="{4CA47972-1196-4835-8DE7-9EB4031D31F6}" type="presParOf" srcId="{26789079-3F2E-4FCE-A154-2D3F6AE6E9E6}" destId="{46FFF666-D0F6-4BB1-975C-A6DEEDDCB11C}" srcOrd="0" destOrd="0" presId="urn:microsoft.com/office/officeart/2005/8/layout/process3"/>
    <dgm:cxn modelId="{96D4321C-B191-4888-83AB-A0B1E11AA4AD}" type="presParOf" srcId="{822BCD29-F315-4E74-9179-ECDDAB32FAE7}" destId="{B3301815-F85B-4DB5-9A22-B99E11221660}" srcOrd="2" destOrd="0" presId="urn:microsoft.com/office/officeart/2005/8/layout/process3"/>
    <dgm:cxn modelId="{6E323DB1-DEE2-470D-89F2-C60ADAA9458D}" type="presParOf" srcId="{B3301815-F85B-4DB5-9A22-B99E11221660}" destId="{D1BAC975-9079-4232-93D3-C1BEA5EE1D9E}" srcOrd="0" destOrd="0" presId="urn:microsoft.com/office/officeart/2005/8/layout/process3"/>
    <dgm:cxn modelId="{6622E604-D018-4A01-B6CA-A0CE4EA17400}" type="presParOf" srcId="{B3301815-F85B-4DB5-9A22-B99E11221660}" destId="{2C59544F-6D1D-4D9F-8245-14615007991D}" srcOrd="1" destOrd="0" presId="urn:microsoft.com/office/officeart/2005/8/layout/process3"/>
    <dgm:cxn modelId="{15A16C70-401F-4B9B-93F8-9EB8BCC5A41A}" type="presParOf" srcId="{B3301815-F85B-4DB5-9A22-B99E11221660}" destId="{9CD55365-5795-458A-A8B9-C16EC6853EEB}" srcOrd="2" destOrd="0" presId="urn:microsoft.com/office/officeart/2005/8/layout/process3"/>
    <dgm:cxn modelId="{7A406E88-1571-42F7-A0F2-FF8C34C01F26}" type="presParOf" srcId="{822BCD29-F315-4E74-9179-ECDDAB32FAE7}" destId="{0316A2A7-52E4-45B7-A171-86173D00C641}" srcOrd="3" destOrd="0" presId="urn:microsoft.com/office/officeart/2005/8/layout/process3"/>
    <dgm:cxn modelId="{658B8E32-AACF-472B-B804-92CEE97E9576}" type="presParOf" srcId="{0316A2A7-52E4-45B7-A171-86173D00C641}" destId="{9E41EF01-EB29-4D6A-ABEE-D0D45149238F}" srcOrd="0" destOrd="0" presId="urn:microsoft.com/office/officeart/2005/8/layout/process3"/>
    <dgm:cxn modelId="{59AE093D-B21C-426A-89DE-D130DE47A810}" type="presParOf" srcId="{822BCD29-F315-4E74-9179-ECDDAB32FAE7}" destId="{90CABA67-7C54-4AEC-888D-CF4EF7E38784}" srcOrd="4" destOrd="0" presId="urn:microsoft.com/office/officeart/2005/8/layout/process3"/>
    <dgm:cxn modelId="{87E5EFF6-B853-4A61-BD11-3F9BC4D36480}" type="presParOf" srcId="{90CABA67-7C54-4AEC-888D-CF4EF7E38784}" destId="{CA691E90-B10F-4C7D-A338-C8E228E01E82}" srcOrd="0" destOrd="0" presId="urn:microsoft.com/office/officeart/2005/8/layout/process3"/>
    <dgm:cxn modelId="{55A04556-A474-461A-8F15-B1071EFCB484}" type="presParOf" srcId="{90CABA67-7C54-4AEC-888D-CF4EF7E38784}" destId="{3A3469DB-C42B-4CE0-A3D4-E2317EFAD286}" srcOrd="1" destOrd="0" presId="urn:microsoft.com/office/officeart/2005/8/layout/process3"/>
    <dgm:cxn modelId="{B812FBFC-0D8B-4608-B3B2-6A40FD3F17C7}" type="presParOf" srcId="{90CABA67-7C54-4AEC-888D-CF4EF7E38784}" destId="{19D3C7EF-15D4-48CE-BB5E-7ADABEBCDA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44368-AA8B-457C-A650-65E3F38C47A5}">
      <dsp:nvSpPr>
        <dsp:cNvPr id="0" name=""/>
        <dsp:cNvSpPr/>
      </dsp:nvSpPr>
      <dsp:spPr>
        <a:xfrm>
          <a:off x="4588" y="1920660"/>
          <a:ext cx="2086272" cy="121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Large gap for covariates</a:t>
          </a:r>
        </a:p>
      </dsp:txBody>
      <dsp:txXfrm>
        <a:off x="4588" y="1920660"/>
        <a:ext cx="2086272" cy="807573"/>
      </dsp:txXfrm>
    </dsp:sp>
    <dsp:sp modelId="{8E640C69-FB1B-4E14-8AF4-40F67E42D676}">
      <dsp:nvSpPr>
        <dsp:cNvPr id="0" name=""/>
        <dsp:cNvSpPr/>
      </dsp:nvSpPr>
      <dsp:spPr>
        <a:xfrm>
          <a:off x="414643" y="2728233"/>
          <a:ext cx="2086272" cy="1197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Standardized numerical covariates</a:t>
          </a:r>
        </a:p>
      </dsp:txBody>
      <dsp:txXfrm>
        <a:off x="449702" y="2763292"/>
        <a:ext cx="2016154" cy="1126882"/>
      </dsp:txXfrm>
    </dsp:sp>
    <dsp:sp modelId="{26789079-3F2E-4FCE-A154-2D3F6AE6E9E6}">
      <dsp:nvSpPr>
        <dsp:cNvPr id="0" name=""/>
        <dsp:cNvSpPr/>
      </dsp:nvSpPr>
      <dsp:spPr>
        <a:xfrm>
          <a:off x="2407131" y="2064736"/>
          <a:ext cx="670495" cy="519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407131" y="2168620"/>
        <a:ext cx="514669" cy="311653"/>
      </dsp:txXfrm>
    </dsp:sp>
    <dsp:sp modelId="{2C59544F-6D1D-4D9F-8245-14615007991D}">
      <dsp:nvSpPr>
        <dsp:cNvPr id="0" name=""/>
        <dsp:cNvSpPr/>
      </dsp:nvSpPr>
      <dsp:spPr>
        <a:xfrm>
          <a:off x="3355945" y="1920660"/>
          <a:ext cx="2086272" cy="121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Imbalanced Data</a:t>
          </a:r>
        </a:p>
      </dsp:txBody>
      <dsp:txXfrm>
        <a:off x="3355945" y="1920660"/>
        <a:ext cx="2086272" cy="807573"/>
      </dsp:txXfrm>
    </dsp:sp>
    <dsp:sp modelId="{9CD55365-5795-458A-A8B9-C16EC6853EEB}">
      <dsp:nvSpPr>
        <dsp:cNvPr id="0" name=""/>
        <dsp:cNvSpPr/>
      </dsp:nvSpPr>
      <dsp:spPr>
        <a:xfrm>
          <a:off x="3783254" y="2728233"/>
          <a:ext cx="2086272" cy="1197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Over and under sample</a:t>
          </a:r>
        </a:p>
      </dsp:txBody>
      <dsp:txXfrm>
        <a:off x="3818313" y="2763292"/>
        <a:ext cx="2016154" cy="1126882"/>
      </dsp:txXfrm>
    </dsp:sp>
    <dsp:sp modelId="{0316A2A7-52E4-45B7-A171-86173D00C641}">
      <dsp:nvSpPr>
        <dsp:cNvPr id="0" name=""/>
        <dsp:cNvSpPr/>
      </dsp:nvSpPr>
      <dsp:spPr>
        <a:xfrm rot="12873">
          <a:off x="5763379" y="2071119"/>
          <a:ext cx="680871" cy="519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763380" y="2174711"/>
        <a:ext cx="525045" cy="311653"/>
      </dsp:txXfrm>
    </dsp:sp>
    <dsp:sp modelId="{3A3469DB-C42B-4CE0-A3D4-E2317EFAD286}">
      <dsp:nvSpPr>
        <dsp:cNvPr id="0" name=""/>
        <dsp:cNvSpPr/>
      </dsp:nvSpPr>
      <dsp:spPr>
        <a:xfrm>
          <a:off x="6726872" y="1933282"/>
          <a:ext cx="2086272" cy="1211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Large dataset</a:t>
          </a:r>
        </a:p>
      </dsp:txBody>
      <dsp:txXfrm>
        <a:off x="6726872" y="1933282"/>
        <a:ext cx="2086272" cy="807573"/>
      </dsp:txXfrm>
    </dsp:sp>
    <dsp:sp modelId="{19D3C7EF-15D4-48CE-BB5E-7ADABEBCDA26}">
      <dsp:nvSpPr>
        <dsp:cNvPr id="0" name=""/>
        <dsp:cNvSpPr/>
      </dsp:nvSpPr>
      <dsp:spPr>
        <a:xfrm>
          <a:off x="7134612" y="2728233"/>
          <a:ext cx="2086272" cy="1197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Feature Selection</a:t>
          </a:r>
        </a:p>
      </dsp:txBody>
      <dsp:txXfrm>
        <a:off x="7169671" y="2763292"/>
        <a:ext cx="2016154" cy="1126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0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0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6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4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6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2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蓝粉混合漆">
            <a:extLst>
              <a:ext uri="{FF2B5EF4-FFF2-40B4-BE49-F238E27FC236}">
                <a16:creationId xmlns:a16="http://schemas.microsoft.com/office/drawing/2014/main" id="{2BEE9611-5A12-8CAE-0C6B-0149AE8A5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zh-CN" altLang="en-US" sz="4400">
                <a:ea typeface="DengXian"/>
              </a:rPr>
              <a:t>Credit Card Fraud Detection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zh-CN" sz="2000" b="1">
                <a:ea typeface="+mn-lt"/>
                <a:cs typeface="+mn-lt"/>
              </a:rPr>
              <a:t>STAT101 Loser</a:t>
            </a:r>
            <a:endParaRPr lang="zh-CN" sz="2000">
              <a:ea typeface="+mn-lt"/>
              <a:cs typeface="+mn-lt"/>
            </a:endParaRPr>
          </a:p>
          <a:p>
            <a:endParaRPr lang="zh-CN" altLang="en-US" sz="2000"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1D1EC-6FA1-D6DB-0E8E-A0521F5B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DengXian"/>
              </a:rPr>
              <a:t>Importance Features</a:t>
            </a:r>
          </a:p>
        </p:txBody>
      </p:sp>
      <p:pic>
        <p:nvPicPr>
          <p:cNvPr id="4" name="图片 4" descr="图表&#10;&#10;已自动生成说明">
            <a:extLst>
              <a:ext uri="{FF2B5EF4-FFF2-40B4-BE49-F238E27FC236}">
                <a16:creationId xmlns:a16="http://schemas.microsoft.com/office/drawing/2014/main" id="{13DC548D-69DC-6FEF-5B31-675B5B9F0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20" y="1969680"/>
            <a:ext cx="4480560" cy="4160520"/>
          </a:xfrm>
        </p:spPr>
      </p:pic>
      <p:pic>
        <p:nvPicPr>
          <p:cNvPr id="5" name="图片 5" descr="图表, 条形图&#10;&#10;已自动生成说明">
            <a:extLst>
              <a:ext uri="{FF2B5EF4-FFF2-40B4-BE49-F238E27FC236}">
                <a16:creationId xmlns:a16="http://schemas.microsoft.com/office/drawing/2014/main" id="{F616251C-4B70-DFA7-B725-95C81F97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02" y="2017605"/>
            <a:ext cx="4000868" cy="41174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27F989-0E39-85B7-B499-D49732A5CD00}"/>
              </a:ext>
            </a:extLst>
          </p:cNvPr>
          <p:cNvSpPr txBox="1"/>
          <p:nvPr/>
        </p:nvSpPr>
        <p:spPr>
          <a:xfrm>
            <a:off x="9099611" y="1805126"/>
            <a:ext cx="27076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DengXian"/>
              </a:rPr>
              <a:t>Count_swipe_past_30day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DengXian"/>
              </a:rPr>
              <a:t>Mean_international_past_7day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DengXian"/>
              </a:rPr>
              <a:t>High importance</a:t>
            </a:r>
          </a:p>
        </p:txBody>
      </p:sp>
    </p:spTree>
    <p:extLst>
      <p:ext uri="{BB962C8B-B14F-4D97-AF65-F5344CB8AC3E}">
        <p14:creationId xmlns:p14="http://schemas.microsoft.com/office/powerpoint/2010/main" val="206042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BAA74-4B73-1C6E-3E76-F06935A8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DengXian"/>
              </a:rPr>
              <a:t>Data Exploaration</a:t>
            </a:r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62139FC-4F55-E4E1-6A3A-7A2E4DB7E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4160520"/>
          </a:xfrm>
        </p:spPr>
        <p:txBody>
          <a:bodyPr lIns="109728" tIns="109728" rIns="109728" bIns="91440" anchor="t"/>
          <a:lstStyle/>
          <a:p>
            <a:r>
              <a:rPr lang="zh-CN" altLang="en-US">
                <a:ea typeface="DengXian"/>
              </a:rPr>
              <a:t>Very imbalanced dataset – need some re-sampling</a:t>
            </a:r>
          </a:p>
          <a:p>
            <a:pPr lvl="1"/>
            <a:r>
              <a:rPr lang="zh-CN" altLang="en-US">
                <a:ea typeface="DengXian"/>
              </a:rPr>
              <a:t>Undersampling</a:t>
            </a:r>
          </a:p>
          <a:p>
            <a:pPr lvl="1"/>
            <a:r>
              <a:rPr lang="zh-CN" altLang="en-US">
                <a:ea typeface="DengXian"/>
              </a:rPr>
              <a:t>Oversampling</a:t>
            </a:r>
          </a:p>
          <a:p>
            <a:r>
              <a:rPr lang="zh-CN" altLang="en-US">
                <a:ea typeface="DengXian"/>
              </a:rPr>
              <a:t>Two types of features</a:t>
            </a:r>
          </a:p>
          <a:p>
            <a:pPr lvl="1"/>
            <a:r>
              <a:rPr lang="zh-CN" altLang="en-US">
                <a:ea typeface="DengXian"/>
              </a:rPr>
              <a:t>Numerical features—used in model</a:t>
            </a:r>
            <a:endParaRPr lang="zh-CN">
              <a:ea typeface="DengXian"/>
            </a:endParaRPr>
          </a:p>
          <a:p>
            <a:pPr lvl="1"/>
            <a:r>
              <a:rPr lang="zh-CN" altLang="en-US">
                <a:ea typeface="DengXian"/>
              </a:rPr>
              <a:t>Non-numerical features</a:t>
            </a:r>
          </a:p>
          <a:p>
            <a:pPr lvl="2"/>
            <a:r>
              <a:rPr lang="zh-CN" altLang="en-US">
                <a:ea typeface="DengXian"/>
              </a:rPr>
              <a:t>City</a:t>
            </a:r>
          </a:p>
          <a:p>
            <a:pPr lvl="2"/>
            <a:r>
              <a:rPr lang="zh-CN" altLang="en-US">
                <a:ea typeface="DengXian"/>
              </a:rPr>
              <a:t>User Agent</a:t>
            </a:r>
            <a:endParaRPr lang="en-CA" altLang="zh-CN">
              <a:ea typeface="DengXian"/>
            </a:endParaRPr>
          </a:p>
          <a:p>
            <a:r>
              <a:rPr lang="en-CA" altLang="zh-CN">
                <a:ea typeface="DengXian"/>
              </a:rPr>
              <a:t>Card credit for fraud transactions</a:t>
            </a:r>
          </a:p>
          <a:p>
            <a:r>
              <a:rPr lang="en-CA" altLang="zh-CN">
                <a:ea typeface="DengXian"/>
              </a:rPr>
              <a:t>FLAG Analysis</a:t>
            </a:r>
          </a:p>
          <a:p>
            <a:pPr lvl="1"/>
            <a:r>
              <a:rPr lang="en-CA" altLang="zh-CN">
                <a:ea typeface="DengXian"/>
              </a:rPr>
              <a:t>Transaction Fraud Rate, Fraud Amount Comparison,</a:t>
            </a:r>
            <a:r>
              <a:rPr lang="zh-CN" altLang="en-US">
                <a:ea typeface="DengXian"/>
              </a:rPr>
              <a:t> </a:t>
            </a:r>
            <a:r>
              <a:rPr lang="en-CA" altLang="zh-CN">
                <a:ea typeface="DengXian"/>
              </a:rPr>
              <a:t># of Fraud Transactions</a:t>
            </a:r>
          </a:p>
          <a:p>
            <a:pPr lvl="1"/>
            <a:endParaRPr lang="en-CA" altLang="zh-CN">
              <a:ea typeface="DengXian"/>
            </a:endParaRPr>
          </a:p>
          <a:p>
            <a:pPr lvl="1"/>
            <a:endParaRPr lang="zh-CN" altLang="en-US"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70340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条形图, 直方图&#10;&#10;已自动生成说明">
            <a:extLst>
              <a:ext uri="{FF2B5EF4-FFF2-40B4-BE49-F238E27FC236}">
                <a16:creationId xmlns:a16="http://schemas.microsoft.com/office/drawing/2014/main" id="{5550B544-20F0-F5E0-4AAC-66B749875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8" r="13763"/>
          <a:stretch/>
        </p:blipFill>
        <p:spPr>
          <a:xfrm>
            <a:off x="1467090" y="3631096"/>
            <a:ext cx="3406985" cy="2760560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2" descr="图表, 直方图&#10;&#10;已自动生成说明">
            <a:extLst>
              <a:ext uri="{FF2B5EF4-FFF2-40B4-BE49-F238E27FC236}">
                <a16:creationId xmlns:a16="http://schemas.microsoft.com/office/drawing/2014/main" id="{5C3EFB8B-6A02-985D-D85F-5E7685E1E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46" b="2"/>
          <a:stretch/>
        </p:blipFill>
        <p:spPr>
          <a:xfrm>
            <a:off x="6287661" y="1195130"/>
            <a:ext cx="5655182" cy="4871932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5B203946-9A16-24DA-E93D-15DB897EE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34" y="169628"/>
            <a:ext cx="3044025" cy="30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0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BEC393DE-1394-4E5E-8479-8B46B8EE7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3334BC-A5C9-4E98-B2FE-3FB7AD4D0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98D14B6-AE0F-5AFB-DF68-4EE09A1A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03" y="713312"/>
            <a:ext cx="3530008" cy="620188"/>
          </a:xfrm>
        </p:spPr>
        <p:txBody>
          <a:bodyPr>
            <a:normAutofit fontScale="90000"/>
          </a:bodyPr>
          <a:lstStyle/>
          <a:p>
            <a:r>
              <a:rPr lang="en-CA">
                <a:solidFill>
                  <a:srgbClr val="C6969B"/>
                </a:solidFill>
              </a:rPr>
              <a:t>Transaction Fraud Rate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7BB91D9-FCCF-4464-A06C-903EF4F3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4081" y="-3482"/>
            <a:ext cx="8047921" cy="6861482"/>
          </a:xfrm>
          <a:custGeom>
            <a:avLst/>
            <a:gdLst>
              <a:gd name="connsiteX0" fmla="*/ 58769 w 8047921"/>
              <a:gd name="connsiteY0" fmla="*/ 4239616 h 6861482"/>
              <a:gd name="connsiteX1" fmla="*/ 58894 w 8047921"/>
              <a:gd name="connsiteY1" fmla="*/ 4240495 h 6861482"/>
              <a:gd name="connsiteX2" fmla="*/ 59045 w 8047921"/>
              <a:gd name="connsiteY2" fmla="*/ 4241609 h 6861482"/>
              <a:gd name="connsiteX3" fmla="*/ 527473 w 8047921"/>
              <a:gd name="connsiteY3" fmla="*/ 0 h 6861482"/>
              <a:gd name="connsiteX4" fmla="*/ 8047921 w 8047921"/>
              <a:gd name="connsiteY4" fmla="*/ 0 h 6861482"/>
              <a:gd name="connsiteX5" fmla="*/ 8047921 w 8047921"/>
              <a:gd name="connsiteY5" fmla="*/ 6861482 h 6861482"/>
              <a:gd name="connsiteX6" fmla="*/ 1319860 w 8047921"/>
              <a:gd name="connsiteY6" fmla="*/ 6861482 h 6861482"/>
              <a:gd name="connsiteX7" fmla="*/ 1297994 w 8047921"/>
              <a:gd name="connsiteY7" fmla="*/ 6831011 h 6861482"/>
              <a:gd name="connsiteX8" fmla="*/ 1024504 w 8047921"/>
              <a:gd name="connsiteY8" fmla="*/ 6405892 h 6861482"/>
              <a:gd name="connsiteX9" fmla="*/ 843366 w 8047921"/>
              <a:gd name="connsiteY9" fmla="*/ 6082357 h 6861482"/>
              <a:gd name="connsiteX10" fmla="*/ 690198 w 8047921"/>
              <a:gd name="connsiteY10" fmla="*/ 5793573 h 6861482"/>
              <a:gd name="connsiteX11" fmla="*/ 777021 w 8047921"/>
              <a:gd name="connsiteY11" fmla="*/ 5729320 h 6861482"/>
              <a:gd name="connsiteX12" fmla="*/ 670606 w 8047921"/>
              <a:gd name="connsiteY12" fmla="*/ 5463560 h 6861482"/>
              <a:gd name="connsiteX13" fmla="*/ 332307 w 8047921"/>
              <a:gd name="connsiteY13" fmla="*/ 4640688 h 6861482"/>
              <a:gd name="connsiteX14" fmla="*/ 178764 w 8047921"/>
              <a:gd name="connsiteY14" fmla="*/ 4440302 h 6861482"/>
              <a:gd name="connsiteX15" fmla="*/ 102405 w 8047921"/>
              <a:gd name="connsiteY15" fmla="*/ 4371063 h 6861482"/>
              <a:gd name="connsiteX16" fmla="*/ 82464 w 8047921"/>
              <a:gd name="connsiteY16" fmla="*/ 4327380 h 6861482"/>
              <a:gd name="connsiteX17" fmla="*/ 72595 w 8047921"/>
              <a:gd name="connsiteY17" fmla="*/ 4327380 h 6861482"/>
              <a:gd name="connsiteX18" fmla="*/ 71105 w 8047921"/>
              <a:gd name="connsiteY18" fmla="*/ 4319440 h 6861482"/>
              <a:gd name="connsiteX19" fmla="*/ 63234 w 8047921"/>
              <a:gd name="connsiteY19" fmla="*/ 4265601 h 6861482"/>
              <a:gd name="connsiteX20" fmla="*/ 58391 w 8047921"/>
              <a:gd name="connsiteY20" fmla="*/ 4236887 h 6861482"/>
              <a:gd name="connsiteX21" fmla="*/ 58769 w 8047921"/>
              <a:gd name="connsiteY21" fmla="*/ 4239616 h 6861482"/>
              <a:gd name="connsiteX22" fmla="*/ 57161 w 8047921"/>
              <a:gd name="connsiteY22" fmla="*/ 4228245 h 6861482"/>
              <a:gd name="connsiteX23" fmla="*/ 55444 w 8047921"/>
              <a:gd name="connsiteY23" fmla="*/ 4216187 h 6861482"/>
              <a:gd name="connsiteX24" fmla="*/ 57173 w 8047921"/>
              <a:gd name="connsiteY24" fmla="*/ 4216187 h 6861482"/>
              <a:gd name="connsiteX25" fmla="*/ 46978 w 8047921"/>
              <a:gd name="connsiteY25" fmla="*/ 4153970 h 6861482"/>
              <a:gd name="connsiteX26" fmla="*/ 23198 w 8047921"/>
              <a:gd name="connsiteY26" fmla="*/ 4042035 h 6861482"/>
              <a:gd name="connsiteX27" fmla="*/ 12577 w 8047921"/>
              <a:gd name="connsiteY27" fmla="*/ 4017890 h 6861482"/>
              <a:gd name="connsiteX28" fmla="*/ 144506 w 8047921"/>
              <a:gd name="connsiteY28" fmla="*/ 3860429 h 6861482"/>
              <a:gd name="connsiteX29" fmla="*/ 22695 w 8047921"/>
              <a:gd name="connsiteY29" fmla="*/ 3800021 h 6861482"/>
              <a:gd name="connsiteX30" fmla="*/ 24220 w 8047921"/>
              <a:gd name="connsiteY30" fmla="*/ 3771718 h 6861482"/>
              <a:gd name="connsiteX31" fmla="*/ 27584 w 8047921"/>
              <a:gd name="connsiteY31" fmla="*/ 3757935 h 6861482"/>
              <a:gd name="connsiteX32" fmla="*/ 33375 w 8047921"/>
              <a:gd name="connsiteY32" fmla="*/ 3747325 h 6861482"/>
              <a:gd name="connsiteX33" fmla="*/ 77078 w 8047921"/>
              <a:gd name="connsiteY33" fmla="*/ 3705028 h 6861482"/>
              <a:gd name="connsiteX34" fmla="*/ 31331 w 8047921"/>
              <a:gd name="connsiteY34" fmla="*/ 3445525 h 6861482"/>
              <a:gd name="connsiteX35" fmla="*/ 3341 w 8047921"/>
              <a:gd name="connsiteY35" fmla="*/ 3405686 h 6861482"/>
              <a:gd name="connsiteX36" fmla="*/ 0 w 8047921"/>
              <a:gd name="connsiteY36" fmla="*/ 3393684 h 6861482"/>
              <a:gd name="connsiteX37" fmla="*/ 5588 w 8047921"/>
              <a:gd name="connsiteY37" fmla="*/ 3363918 h 6861482"/>
              <a:gd name="connsiteX38" fmla="*/ 28563 w 8047921"/>
              <a:gd name="connsiteY38" fmla="*/ 3279721 h 6861482"/>
              <a:gd name="connsiteX39" fmla="*/ 31618 w 8047921"/>
              <a:gd name="connsiteY39" fmla="*/ 3274732 h 6861482"/>
              <a:gd name="connsiteX40" fmla="*/ 54143 w 8047921"/>
              <a:gd name="connsiteY40" fmla="*/ 3204655 h 6861482"/>
              <a:gd name="connsiteX41" fmla="*/ 54066 w 8047921"/>
              <a:gd name="connsiteY41" fmla="*/ 3198166 h 6861482"/>
              <a:gd name="connsiteX42" fmla="*/ 59893 w 8047921"/>
              <a:gd name="connsiteY42" fmla="*/ 3181568 h 6861482"/>
              <a:gd name="connsiteX43" fmla="*/ 182871 w 8047921"/>
              <a:gd name="connsiteY43" fmla="*/ 3024678 h 6861482"/>
              <a:gd name="connsiteX44" fmla="*/ 305944 w 8047921"/>
              <a:gd name="connsiteY44" fmla="*/ 2810127 h 6861482"/>
              <a:gd name="connsiteX45" fmla="*/ 326259 w 8047921"/>
              <a:gd name="connsiteY45" fmla="*/ 2596949 h 6861482"/>
              <a:gd name="connsiteX46" fmla="*/ 556280 w 8047921"/>
              <a:gd name="connsiteY46" fmla="*/ 2524080 h 6861482"/>
              <a:gd name="connsiteX47" fmla="*/ 358274 w 8047921"/>
              <a:gd name="connsiteY47" fmla="*/ 2014028 h 6861482"/>
              <a:gd name="connsiteX48" fmla="*/ 340119 w 8047921"/>
              <a:gd name="connsiteY48" fmla="*/ 1914129 h 6861482"/>
              <a:gd name="connsiteX49" fmla="*/ 478258 w 8047921"/>
              <a:gd name="connsiteY49" fmla="*/ 1606217 h 6861482"/>
              <a:gd name="connsiteX50" fmla="*/ 500664 w 8047921"/>
              <a:gd name="connsiteY50" fmla="*/ 1556554 h 6861482"/>
              <a:gd name="connsiteX51" fmla="*/ 551219 w 8047921"/>
              <a:gd name="connsiteY51" fmla="*/ 1459414 h 6861482"/>
              <a:gd name="connsiteX52" fmla="*/ 687152 w 8047921"/>
              <a:gd name="connsiteY52" fmla="*/ 1466109 h 6861482"/>
              <a:gd name="connsiteX53" fmla="*/ 619370 w 8047921"/>
              <a:gd name="connsiteY53" fmla="*/ 1372761 h 6861482"/>
              <a:gd name="connsiteX54" fmla="*/ 491520 w 8047921"/>
              <a:gd name="connsiteY54" fmla="*/ 1080052 h 6861482"/>
              <a:gd name="connsiteX55" fmla="*/ 589761 w 8047921"/>
              <a:gd name="connsiteY55" fmla="*/ 854014 h 6861482"/>
              <a:gd name="connsiteX56" fmla="*/ 617929 w 8047921"/>
              <a:gd name="connsiteY56" fmla="*/ 821285 h 6861482"/>
              <a:gd name="connsiteX57" fmla="*/ 583503 w 8047921"/>
              <a:gd name="connsiteY57" fmla="*/ 760897 h 6861482"/>
              <a:gd name="connsiteX58" fmla="*/ 515241 w 8047921"/>
              <a:gd name="connsiteY58" fmla="*/ 560313 h 6861482"/>
              <a:gd name="connsiteX59" fmla="*/ 480798 w 8047921"/>
              <a:gd name="connsiteY59" fmla="*/ 423850 h 6861482"/>
              <a:gd name="connsiteX60" fmla="*/ 436755 w 8047921"/>
              <a:gd name="connsiteY60" fmla="*/ 361124 h 6861482"/>
              <a:gd name="connsiteX61" fmla="*/ 428051 w 8047921"/>
              <a:gd name="connsiteY61" fmla="*/ 314763 h 6861482"/>
              <a:gd name="connsiteX62" fmla="*/ 457954 w 8047921"/>
              <a:gd name="connsiteY62" fmla="*/ 104693 h 6861482"/>
              <a:gd name="connsiteX63" fmla="*/ 472694 w 8047921"/>
              <a:gd name="connsiteY63" fmla="*/ 52392 h 6861482"/>
              <a:gd name="connsiteX64" fmla="*/ 512572 w 8047921"/>
              <a:gd name="connsiteY64" fmla="*/ 23688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047921" h="6861482">
                <a:moveTo>
                  <a:pt x="58769" y="4239616"/>
                </a:moveTo>
                <a:lnTo>
                  <a:pt x="58894" y="4240495"/>
                </a:lnTo>
                <a:cubicBezTo>
                  <a:pt x="59164" y="4242428"/>
                  <a:pt x="59171" y="4242505"/>
                  <a:pt x="59045" y="4241609"/>
                </a:cubicBezTo>
                <a:close/>
                <a:moveTo>
                  <a:pt x="527473" y="0"/>
                </a:moveTo>
                <a:lnTo>
                  <a:pt x="8047921" y="0"/>
                </a:lnTo>
                <a:lnTo>
                  <a:pt x="8047921" y="6861482"/>
                </a:lnTo>
                <a:lnTo>
                  <a:pt x="1319860" y="6861482"/>
                </a:lnTo>
                <a:lnTo>
                  <a:pt x="1297994" y="6831011"/>
                </a:lnTo>
                <a:cubicBezTo>
                  <a:pt x="1121436" y="6580901"/>
                  <a:pt x="1026069" y="6413841"/>
                  <a:pt x="1024504" y="6405892"/>
                </a:cubicBezTo>
                <a:cubicBezTo>
                  <a:pt x="995790" y="6256850"/>
                  <a:pt x="915502" y="6175982"/>
                  <a:pt x="843366" y="6082357"/>
                </a:cubicBezTo>
                <a:cubicBezTo>
                  <a:pt x="780556" y="6000311"/>
                  <a:pt x="713540" y="5913360"/>
                  <a:pt x="690198" y="5793573"/>
                </a:cubicBezTo>
                <a:cubicBezTo>
                  <a:pt x="659374" y="5634705"/>
                  <a:pt x="756440" y="5782527"/>
                  <a:pt x="777021" y="5729320"/>
                </a:cubicBezTo>
                <a:cubicBezTo>
                  <a:pt x="741019" y="5642157"/>
                  <a:pt x="683667" y="5556007"/>
                  <a:pt x="670606" y="5463560"/>
                </a:cubicBezTo>
                <a:cubicBezTo>
                  <a:pt x="624014" y="5129308"/>
                  <a:pt x="509280" y="4866180"/>
                  <a:pt x="332307" y="4640688"/>
                </a:cubicBezTo>
                <a:cubicBezTo>
                  <a:pt x="281557" y="4575550"/>
                  <a:pt x="249914" y="4473150"/>
                  <a:pt x="178764" y="4440302"/>
                </a:cubicBezTo>
                <a:cubicBezTo>
                  <a:pt x="144180" y="4424583"/>
                  <a:pt x="119969" y="4400506"/>
                  <a:pt x="102405" y="4371063"/>
                </a:cubicBezTo>
                <a:lnTo>
                  <a:pt x="82464" y="4327380"/>
                </a:lnTo>
                <a:lnTo>
                  <a:pt x="72595" y="4327380"/>
                </a:lnTo>
                <a:lnTo>
                  <a:pt x="71105" y="4319440"/>
                </a:lnTo>
                <a:cubicBezTo>
                  <a:pt x="68098" y="4300784"/>
                  <a:pt x="63569" y="4267782"/>
                  <a:pt x="63234" y="4265601"/>
                </a:cubicBezTo>
                <a:cubicBezTo>
                  <a:pt x="56185" y="4219786"/>
                  <a:pt x="57328" y="4229054"/>
                  <a:pt x="58391" y="4236887"/>
                </a:cubicBezTo>
                <a:lnTo>
                  <a:pt x="58769" y="4239616"/>
                </a:lnTo>
                <a:lnTo>
                  <a:pt x="57161" y="4228245"/>
                </a:lnTo>
                <a:lnTo>
                  <a:pt x="55444" y="4216187"/>
                </a:lnTo>
                <a:lnTo>
                  <a:pt x="57173" y="4216187"/>
                </a:lnTo>
                <a:lnTo>
                  <a:pt x="46978" y="4153970"/>
                </a:lnTo>
                <a:cubicBezTo>
                  <a:pt x="41098" y="4115040"/>
                  <a:pt x="34414" y="4076730"/>
                  <a:pt x="23198" y="4042035"/>
                </a:cubicBezTo>
                <a:lnTo>
                  <a:pt x="12577" y="4017890"/>
                </a:lnTo>
                <a:lnTo>
                  <a:pt x="144506" y="3860429"/>
                </a:lnTo>
                <a:cubicBezTo>
                  <a:pt x="103351" y="3777846"/>
                  <a:pt x="58276" y="3834526"/>
                  <a:pt x="22695" y="3800021"/>
                </a:cubicBezTo>
                <a:cubicBezTo>
                  <a:pt x="23786" y="3791627"/>
                  <a:pt x="23716" y="3781009"/>
                  <a:pt x="24220" y="3771718"/>
                </a:cubicBezTo>
                <a:lnTo>
                  <a:pt x="27584" y="3757935"/>
                </a:lnTo>
                <a:lnTo>
                  <a:pt x="33375" y="3747325"/>
                </a:lnTo>
                <a:lnTo>
                  <a:pt x="77078" y="3705028"/>
                </a:lnTo>
                <a:cubicBezTo>
                  <a:pt x="173055" y="3608961"/>
                  <a:pt x="158512" y="3588143"/>
                  <a:pt x="31331" y="3445525"/>
                </a:cubicBezTo>
                <a:cubicBezTo>
                  <a:pt x="18649" y="3431228"/>
                  <a:pt x="9488" y="3418102"/>
                  <a:pt x="3341" y="3405686"/>
                </a:cubicBezTo>
                <a:lnTo>
                  <a:pt x="0" y="3393684"/>
                </a:lnTo>
                <a:lnTo>
                  <a:pt x="5588" y="3363918"/>
                </a:lnTo>
                <a:lnTo>
                  <a:pt x="28563" y="3279721"/>
                </a:lnTo>
                <a:lnTo>
                  <a:pt x="31618" y="3274732"/>
                </a:lnTo>
                <a:cubicBezTo>
                  <a:pt x="41998" y="3256804"/>
                  <a:pt x="51127" y="3236251"/>
                  <a:pt x="54143" y="3204655"/>
                </a:cubicBezTo>
                <a:lnTo>
                  <a:pt x="54066" y="3198166"/>
                </a:lnTo>
                <a:lnTo>
                  <a:pt x="59893" y="3181568"/>
                </a:lnTo>
                <a:cubicBezTo>
                  <a:pt x="95562" y="3088781"/>
                  <a:pt x="138958" y="3020054"/>
                  <a:pt x="182871" y="3024678"/>
                </a:cubicBezTo>
                <a:cubicBezTo>
                  <a:pt x="138662" y="2798901"/>
                  <a:pt x="138662" y="2798901"/>
                  <a:pt x="305944" y="2810127"/>
                </a:cubicBezTo>
                <a:cubicBezTo>
                  <a:pt x="246290" y="2658988"/>
                  <a:pt x="247386" y="2624324"/>
                  <a:pt x="326259" y="2596949"/>
                </a:cubicBezTo>
                <a:cubicBezTo>
                  <a:pt x="402195" y="2570407"/>
                  <a:pt x="485357" y="2575904"/>
                  <a:pt x="556280" y="2524080"/>
                </a:cubicBezTo>
                <a:cubicBezTo>
                  <a:pt x="498302" y="2335317"/>
                  <a:pt x="486850" y="2130710"/>
                  <a:pt x="358274" y="2014028"/>
                </a:cubicBezTo>
                <a:cubicBezTo>
                  <a:pt x="338015" y="1995898"/>
                  <a:pt x="325730" y="1940125"/>
                  <a:pt x="340119" y="1914129"/>
                </a:cubicBezTo>
                <a:cubicBezTo>
                  <a:pt x="391157" y="1817105"/>
                  <a:pt x="329468" y="1592503"/>
                  <a:pt x="478258" y="1606217"/>
                </a:cubicBezTo>
                <a:cubicBezTo>
                  <a:pt x="496627" y="1607581"/>
                  <a:pt x="514137" y="1590108"/>
                  <a:pt x="500664" y="1556554"/>
                </a:cubicBezTo>
                <a:cubicBezTo>
                  <a:pt x="454384" y="1442049"/>
                  <a:pt x="514266" y="1463610"/>
                  <a:pt x="551219" y="1459414"/>
                </a:cubicBezTo>
                <a:cubicBezTo>
                  <a:pt x="595940" y="1454776"/>
                  <a:pt x="644530" y="1511622"/>
                  <a:pt x="687152" y="1466109"/>
                </a:cubicBezTo>
                <a:cubicBezTo>
                  <a:pt x="679388" y="1405223"/>
                  <a:pt x="643786" y="1397333"/>
                  <a:pt x="619370" y="1372761"/>
                </a:cubicBezTo>
                <a:cubicBezTo>
                  <a:pt x="548020" y="1300280"/>
                  <a:pt x="490448" y="1221065"/>
                  <a:pt x="491520" y="1080052"/>
                </a:cubicBezTo>
                <a:cubicBezTo>
                  <a:pt x="492222" y="966113"/>
                  <a:pt x="487698" y="864105"/>
                  <a:pt x="589761" y="854014"/>
                </a:cubicBezTo>
                <a:cubicBezTo>
                  <a:pt x="605798" y="852486"/>
                  <a:pt x="614435" y="839840"/>
                  <a:pt x="617929" y="821285"/>
                </a:cubicBezTo>
                <a:cubicBezTo>
                  <a:pt x="606975" y="799992"/>
                  <a:pt x="596528" y="778040"/>
                  <a:pt x="583503" y="760897"/>
                </a:cubicBezTo>
                <a:cubicBezTo>
                  <a:pt x="539748" y="704450"/>
                  <a:pt x="526482" y="633687"/>
                  <a:pt x="515241" y="560313"/>
                </a:cubicBezTo>
                <a:cubicBezTo>
                  <a:pt x="508001" y="513531"/>
                  <a:pt x="499292" y="467166"/>
                  <a:pt x="480798" y="423850"/>
                </a:cubicBezTo>
                <a:cubicBezTo>
                  <a:pt x="469533" y="397046"/>
                  <a:pt x="455191" y="375704"/>
                  <a:pt x="436755" y="361124"/>
                </a:cubicBezTo>
                <a:cubicBezTo>
                  <a:pt x="420701" y="347903"/>
                  <a:pt x="416284" y="334407"/>
                  <a:pt x="428051" y="314763"/>
                </a:cubicBezTo>
                <a:cubicBezTo>
                  <a:pt x="461326" y="258432"/>
                  <a:pt x="476043" y="191375"/>
                  <a:pt x="457954" y="104693"/>
                </a:cubicBezTo>
                <a:cubicBezTo>
                  <a:pt x="452484" y="78523"/>
                  <a:pt x="457495" y="58007"/>
                  <a:pt x="472694" y="52392"/>
                </a:cubicBezTo>
                <a:cubicBezTo>
                  <a:pt x="488509" y="46345"/>
                  <a:pt x="501512" y="36363"/>
                  <a:pt x="512572" y="236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65612E-D409-0355-0A6C-C163CBA25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07962"/>
              </p:ext>
            </p:extLst>
          </p:nvPr>
        </p:nvGraphicFramePr>
        <p:xfrm>
          <a:off x="6011449" y="713312"/>
          <a:ext cx="4881470" cy="5494986"/>
        </p:xfrm>
        <a:graphic>
          <a:graphicData uri="http://schemas.openxmlformats.org/drawingml/2006/table">
            <a:tbl>
              <a:tblPr/>
              <a:tblGrid>
                <a:gridCol w="3117803">
                  <a:extLst>
                    <a:ext uri="{9D8B030D-6E8A-4147-A177-3AD203B41FA5}">
                      <a16:colId xmlns:a16="http://schemas.microsoft.com/office/drawing/2014/main" val="1948455846"/>
                    </a:ext>
                  </a:extLst>
                </a:gridCol>
                <a:gridCol w="1011857">
                  <a:extLst>
                    <a:ext uri="{9D8B030D-6E8A-4147-A177-3AD203B41FA5}">
                      <a16:colId xmlns:a16="http://schemas.microsoft.com/office/drawing/2014/main" val="1835649450"/>
                    </a:ext>
                  </a:extLst>
                </a:gridCol>
                <a:gridCol w="751810">
                  <a:extLst>
                    <a:ext uri="{9D8B030D-6E8A-4147-A177-3AD203B41FA5}">
                      <a16:colId xmlns:a16="http://schemas.microsoft.com/office/drawing/2014/main" val="2780611411"/>
                    </a:ext>
                  </a:extLst>
                </a:gridCol>
              </a:tblGrid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FRAUD_FLAG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Non-Fraud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35381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FLAG_INTERNATIONAL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84.45%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15.55%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942056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FLAG_CASH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87.22%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12.78%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511008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FLAG_ATM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87.30%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12.70%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407467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FLAG_RISKY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88.05%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11.95%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84124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FLAG_INTERNET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88.89%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354920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FLAG_ELCTRNCS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95.23%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4.77%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88825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FLAG_HIGH_AMT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95.40%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4.60%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611316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FLAG_JEWELRY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95.89%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812673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FLAG_AUTO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96.32%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264596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FLAG_DISCOUNT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96.89%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53483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FLAG_REG_AMT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97.57%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887083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FLAG_MANUAL_ENTRY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97.91%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301930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FLAG_PHONE_ORDER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670784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FLAG_WEEKEND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98.30%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290683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FLAG_GAS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98.39%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25436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FLAG_PURCHASE_EXCLUDING_GAS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98.41%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51951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FLAG_SWIPE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98.48%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073539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FLAG_LS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98.64%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392822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FLAG_LOW_AMT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98.81%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312866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FLAG_FASTFOOD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98.92%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022712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FLAG_RECREA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98.92%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55638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FLAG_PLANNED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98.92%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400511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FLAG_HIGH_RECREA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99.01%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780096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FLAG_LX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99.22%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231586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FLAG_TRAVEL_AND_ENTERTAINMENT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99.44%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274331"/>
                  </a:ext>
                </a:extLst>
              </a:tr>
              <a:tr h="20351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FLAG_TRAVEL_ONLY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99.46%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0.54%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" marR="9069" marT="90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1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2E105D-5D04-8FEA-7CDF-9FC1268AA946}"/>
              </a:ext>
            </a:extLst>
          </p:cNvPr>
          <p:cNvSpPr txBox="1"/>
          <p:nvPr/>
        </p:nvSpPr>
        <p:spPr>
          <a:xfrm>
            <a:off x="544703" y="1936212"/>
            <a:ext cx="3322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5 Categories with in-group fraud rate higher than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Transaction Fraud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B79C-00A6-2333-CABA-5B00F434DC7B}"/>
              </a:ext>
            </a:extLst>
          </p:cNvPr>
          <p:cNvSpPr txBox="1"/>
          <p:nvPr/>
        </p:nvSpPr>
        <p:spPr>
          <a:xfrm>
            <a:off x="544702" y="3427259"/>
            <a:ext cx="3198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Allocate more resources to investigate why these groups are more prone to fraud transactions</a:t>
            </a:r>
          </a:p>
        </p:txBody>
      </p:sp>
    </p:spTree>
    <p:extLst>
      <p:ext uri="{BB962C8B-B14F-4D97-AF65-F5344CB8AC3E}">
        <p14:creationId xmlns:p14="http://schemas.microsoft.com/office/powerpoint/2010/main" val="10702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720C8A5-6B45-4E4F-BA80-8A14A9F5B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CADBD-4E2C-2FB1-72E9-17F84939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884826"/>
            <a:ext cx="3978442" cy="1631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Fraud Amount Comparison</a:t>
            </a:r>
          </a:p>
        </p:txBody>
      </p:sp>
      <p:pic>
        <p:nvPicPr>
          <p:cNvPr id="4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633D3EF0-A6F2-F04A-7CA6-07561B162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871282"/>
            <a:ext cx="4869327" cy="5395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BFE90C-80FC-79FA-A539-E267D9882A03}"/>
              </a:ext>
            </a:extLst>
          </p:cNvPr>
          <p:cNvSpPr txBox="1"/>
          <p:nvPr/>
        </p:nvSpPr>
        <p:spPr>
          <a:xfrm>
            <a:off x="6545179" y="2520916"/>
            <a:ext cx="3978442" cy="1433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Insight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</a:t>
            </a:r>
            <a:r>
              <a:rPr lang="en-US" b="0" i="0">
                <a:effectLst/>
              </a:rPr>
              <a:t>raud transaction: Higher amount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Certain Categories are associated with higher fraud amount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926C8-7995-0BA5-0E50-4A1F699EE139}"/>
              </a:ext>
            </a:extLst>
          </p:cNvPr>
          <p:cNvSpPr txBox="1"/>
          <p:nvPr/>
        </p:nvSpPr>
        <p:spPr>
          <a:xfrm>
            <a:off x="6542131" y="3954540"/>
            <a:ext cx="4421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Use utilize the distribution difference in this comparative plot to predict the probability that a transaction with certain amount is/isn't fraud.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0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9937E-EFC5-2701-38CD-381F574F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64" y="65079"/>
            <a:ext cx="4486274" cy="1823508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rgbClr val="C6969B"/>
                </a:solidFill>
              </a:rPr>
              <a:t>Number of</a:t>
            </a:r>
            <a:br>
              <a:rPr lang="en-CA" sz="3600">
                <a:solidFill>
                  <a:srgbClr val="C6969B"/>
                </a:solidFill>
              </a:rPr>
            </a:br>
            <a:r>
              <a:rPr lang="en-CA" sz="3600">
                <a:solidFill>
                  <a:srgbClr val="C6969B"/>
                </a:solidFill>
              </a:rPr>
              <a:t>Fraud Transaction</a:t>
            </a:r>
            <a:endParaRPr lang="en-CA" sz="360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580EB1B-FEF3-F01A-44B4-2114EC0EC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46" y="164634"/>
            <a:ext cx="4588354" cy="3264366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A9870BC4-C961-962A-0EB1-20C8F0792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46" y="3627686"/>
            <a:ext cx="4539512" cy="3065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6A3AB-10A2-427C-34EC-44E2FBA700E1}"/>
              </a:ext>
            </a:extLst>
          </p:cNvPr>
          <p:cNvSpPr txBox="1"/>
          <p:nvPr/>
        </p:nvSpPr>
        <p:spPr>
          <a:xfrm>
            <a:off x="644652" y="1691370"/>
            <a:ext cx="51846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Highest: PURCHASE_EXCLUDING_GAS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Other areas for high fraud transaction: PHONE_ORDER, SWIPE, INTERNET, RECREA.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INTERNET: large number of fraud transactions and high fraud rate (see </a:t>
            </a:r>
            <a:r>
              <a:rPr lang="en-US">
                <a:hlinkClick r:id="rId4" action="ppaction://hlinksldjump"/>
              </a:rPr>
              <a:t>here</a:t>
            </a:r>
            <a:r>
              <a:rPr lang="en-US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Internet transaction a common fraud method</a:t>
            </a:r>
          </a:p>
          <a:p>
            <a:endParaRPr lang="en-US"/>
          </a:p>
          <a:p>
            <a:r>
              <a:rPr lang="en-US"/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Look into why these high fraud transaction areas are under frequent attack of fraud transaction; enhance the security protection against fraud in these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Companies should design better Internet fraud protection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Advise users to beware of Internet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61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4C67-2804-FF9A-4BEC-8552A760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365125"/>
            <a:ext cx="10515600" cy="1325563"/>
          </a:xfrm>
        </p:spPr>
        <p:txBody>
          <a:bodyPr/>
          <a:lstStyle/>
          <a:p>
            <a:r>
              <a:rPr lang="en-CA"/>
              <a:t>Transaction Amount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6EBD4F1-7E4C-0ADE-BE86-8BFB816CA4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6530656"/>
              </p:ext>
            </p:extLst>
          </p:nvPr>
        </p:nvGraphicFramePr>
        <p:xfrm>
          <a:off x="835152" y="2291338"/>
          <a:ext cx="4592410" cy="379883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21239">
                  <a:extLst>
                    <a:ext uri="{9D8B030D-6E8A-4147-A177-3AD203B41FA5}">
                      <a16:colId xmlns:a16="http://schemas.microsoft.com/office/drawing/2014/main" val="1177942053"/>
                    </a:ext>
                  </a:extLst>
                </a:gridCol>
                <a:gridCol w="1218441">
                  <a:extLst>
                    <a:ext uri="{9D8B030D-6E8A-4147-A177-3AD203B41FA5}">
                      <a16:colId xmlns:a16="http://schemas.microsoft.com/office/drawing/2014/main" val="4220520344"/>
                    </a:ext>
                  </a:extLst>
                </a:gridCol>
                <a:gridCol w="2252730">
                  <a:extLst>
                    <a:ext uri="{9D8B030D-6E8A-4147-A177-3AD203B41FA5}">
                      <a16:colId xmlns:a16="http://schemas.microsoft.com/office/drawing/2014/main" val="360938234"/>
                    </a:ext>
                  </a:extLst>
                </a:gridCol>
              </a:tblGrid>
              <a:tr h="68972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Amount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Cumulative Fraud Percentage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 Fraud Percentage</a:t>
                      </a:r>
                      <a:endParaRPr lang="en-CA" sz="16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0918808"/>
                  </a:ext>
                </a:extLst>
              </a:tr>
              <a:tr h="27884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4.92%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4.92%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49513893"/>
                  </a:ext>
                </a:extLst>
              </a:tr>
              <a:tr h="27884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10.17%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5.25%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23460586"/>
                  </a:ext>
                </a:extLst>
              </a:tr>
              <a:tr h="27884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10.82%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24287139"/>
                  </a:ext>
                </a:extLst>
              </a:tr>
              <a:tr h="27884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11.33%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108471"/>
                  </a:ext>
                </a:extLst>
              </a:tr>
              <a:tr h="27884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11.79%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97079822"/>
                  </a:ext>
                </a:extLst>
              </a:tr>
              <a:tr h="27884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12.07%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2811775"/>
                  </a:ext>
                </a:extLst>
              </a:tr>
              <a:tr h="27884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12.72%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9776491"/>
                  </a:ext>
                </a:extLst>
              </a:tr>
              <a:tr h="27884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13.05%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19040293"/>
                  </a:ext>
                </a:extLst>
              </a:tr>
              <a:tr h="27884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13.83%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59760827"/>
                  </a:ext>
                </a:extLst>
              </a:tr>
              <a:tr h="27884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14.62%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38032053"/>
                  </a:ext>
                </a:extLst>
              </a:tr>
              <a:tr h="27884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15.00%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0.37%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07450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D988A6-DE40-27C4-E620-DCC764D17607}"/>
              </a:ext>
            </a:extLst>
          </p:cNvPr>
          <p:cNvSpPr txBox="1"/>
          <p:nvPr/>
        </p:nvSpPr>
        <p:spPr>
          <a:xfrm>
            <a:off x="720852" y="1705262"/>
            <a:ext cx="2965323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/>
              <a:t>First 15% Sample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AD2ED-5C6F-2FA1-7A22-72F7CBBC183D}"/>
              </a:ext>
            </a:extLst>
          </p:cNvPr>
          <p:cNvSpPr txBox="1"/>
          <p:nvPr/>
        </p:nvSpPr>
        <p:spPr>
          <a:xfrm>
            <a:off x="6092952" y="1690688"/>
            <a:ext cx="5451348" cy="143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/>
              <a:t>Insight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This is the cumulative percent count in terms of number of frauds.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Positive Skewed: First 50% percentile:$0 - 50, second 50% percentile: $50 - 9750. 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Most fraud are over small quantity.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There is no fraud above $10000. </a:t>
            </a:r>
          </a:p>
          <a:p>
            <a:pPr marL="57150">
              <a:spcAft>
                <a:spcPts val="600"/>
              </a:spcAft>
            </a:pPr>
            <a:endParaRPr lang="en-US"/>
          </a:p>
          <a:p>
            <a:pPr marL="57150">
              <a:spcAft>
                <a:spcPts val="600"/>
              </a:spcAft>
            </a:pPr>
            <a:r>
              <a:rPr lang="en-US"/>
              <a:t>Recommendation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Strategy for handling fraud </a:t>
            </a:r>
            <a:r>
              <a:rPr lang="en-US" err="1"/>
              <a:t>talors</a:t>
            </a:r>
            <a:r>
              <a:rPr lang="en-US"/>
              <a:t> the fraud loss – customer experience tradeoff: more tolerance to small transaction value; freeze the card immediately for large transaction value.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Cutoff determined using this percentile chart, false-positive prediction rate and expected loss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BCCA-925E-E0A7-4214-0EBADBA6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Cleansing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1DF765-1F76-3BAD-4361-7BB1FEA98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6285640"/>
              </p:ext>
            </p:extLst>
          </p:nvPr>
        </p:nvGraphicFramePr>
        <p:xfrm>
          <a:off x="1545566" y="0"/>
          <a:ext cx="9225473" cy="5845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F6E785-7A75-D2F5-14FD-EBE01A9E729A}"/>
              </a:ext>
            </a:extLst>
          </p:cNvPr>
          <p:cNvSpPr txBox="1"/>
          <p:nvPr/>
        </p:nvSpPr>
        <p:spPr>
          <a:xfrm>
            <a:off x="70449" y="2055813"/>
            <a:ext cx="1535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Challenges encountered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68639-AD15-A958-3320-BB1CBE909E22}"/>
              </a:ext>
            </a:extLst>
          </p:cNvPr>
          <p:cNvSpPr txBox="1"/>
          <p:nvPr/>
        </p:nvSpPr>
        <p:spPr>
          <a:xfrm>
            <a:off x="130834" y="3098040"/>
            <a:ext cx="141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Solving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F36A3-0CB3-7495-0762-DEF30DDD0E9C}"/>
              </a:ext>
            </a:extLst>
          </p:cNvPr>
          <p:cNvSpPr txBox="1"/>
          <p:nvPr/>
        </p:nvSpPr>
        <p:spPr>
          <a:xfrm>
            <a:off x="7986624" y="4030662"/>
            <a:ext cx="39681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/>
              <a:t>Performed feature selection methods: </a:t>
            </a:r>
            <a:r>
              <a:rPr lang="en-US" sz="1400" i="1" err="1"/>
              <a:t>SelectKBest</a:t>
            </a:r>
            <a:r>
              <a:rPr lang="en-US" sz="1400"/>
              <a:t>, </a:t>
            </a:r>
            <a:r>
              <a:rPr lang="en-US" sz="1400" i="1"/>
              <a:t>REF</a:t>
            </a:r>
            <a:r>
              <a:rPr lang="en-US" sz="1400"/>
              <a:t>, </a:t>
            </a:r>
            <a:r>
              <a:rPr lang="en-US" sz="1400" i="1"/>
              <a:t>PVC</a:t>
            </a:r>
            <a:r>
              <a:rPr lang="en-US" sz="1400"/>
              <a:t> and feature importance</a:t>
            </a:r>
          </a:p>
          <a:p>
            <a:pPr marL="285750" indent="-285750">
              <a:buFontTx/>
              <a:buChar char="-"/>
            </a:pPr>
            <a:r>
              <a:rPr lang="en-US" sz="1400" i="1" err="1"/>
              <a:t>SelectKBest</a:t>
            </a:r>
            <a:r>
              <a:rPr lang="en-US" sz="1400"/>
              <a:t> method is not stable. </a:t>
            </a:r>
          </a:p>
          <a:p>
            <a:pPr marL="285750" indent="-285750">
              <a:buFontTx/>
              <a:buChar char="-"/>
            </a:pPr>
            <a:r>
              <a:rPr lang="en-US" sz="1400" i="1"/>
              <a:t>REF</a:t>
            </a:r>
            <a:r>
              <a:rPr lang="en-US" sz="1400"/>
              <a:t> selects feature based on logistic regression which may easily cause overfitting. </a:t>
            </a:r>
          </a:p>
          <a:p>
            <a:pPr marL="285750" indent="-285750">
              <a:buFontTx/>
              <a:buChar char="-"/>
            </a:pPr>
            <a:r>
              <a:rPr lang="en-US" sz="1400" i="1"/>
              <a:t>PVC</a:t>
            </a:r>
            <a:r>
              <a:rPr lang="en-US" sz="1400"/>
              <a:t> components reduce the</a:t>
            </a:r>
            <a:r>
              <a:rPr lang="zh-CN" altLang="en-US" sz="1400"/>
              <a:t> </a:t>
            </a:r>
            <a:r>
              <a:rPr lang="en-US" altLang="zh-CN" sz="1400"/>
              <a:t>precision significantly. </a:t>
            </a:r>
          </a:p>
          <a:p>
            <a:pPr marL="285750" indent="-285750">
              <a:buFontTx/>
              <a:buChar char="-"/>
            </a:pPr>
            <a:r>
              <a:rPr lang="en-US" sz="1400"/>
              <a:t>Feature importance is not statically reliable.</a:t>
            </a:r>
          </a:p>
          <a:p>
            <a:pPr marL="285750" indent="-285750">
              <a:buFontTx/>
              <a:buChar char="-"/>
            </a:pPr>
            <a:endParaRPr lang="en-US" sz="1400"/>
          </a:p>
          <a:p>
            <a:r>
              <a:rPr lang="en-US" sz="1400"/>
              <a:t>Results: eliminate features that have too much NA values.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04DC6-5D23-B685-030C-2FF6AE822979}"/>
              </a:ext>
            </a:extLst>
          </p:cNvPr>
          <p:cNvSpPr txBox="1"/>
          <p:nvPr/>
        </p:nvSpPr>
        <p:spPr>
          <a:xfrm>
            <a:off x="4340524" y="4030662"/>
            <a:ext cx="37697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/>
              <a:t>Methods tried: repeating sample, SMOTE and random under sample</a:t>
            </a:r>
          </a:p>
          <a:p>
            <a:endParaRPr lang="en-US" sz="1400"/>
          </a:p>
          <a:p>
            <a:r>
              <a:rPr lang="en-US" sz="1400"/>
              <a:t>Results: </a:t>
            </a:r>
          </a:p>
          <a:p>
            <a:r>
              <a:rPr lang="en-US" sz="1400"/>
              <a:t>A combination of SOMTE and under sample performances the best for F1 Score and AUC criteria.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B463F-7D1E-0960-A239-7D6E5B70E1A5}"/>
              </a:ext>
            </a:extLst>
          </p:cNvPr>
          <p:cNvSpPr txBox="1"/>
          <p:nvPr/>
        </p:nvSpPr>
        <p:spPr>
          <a:xfrm>
            <a:off x="662796" y="4030662"/>
            <a:ext cx="3769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/>
              <a:t>Convert event time to float data</a:t>
            </a:r>
          </a:p>
          <a:p>
            <a:pPr marL="285750" indent="-285750">
              <a:buFontTx/>
              <a:buChar char="-"/>
            </a:pPr>
            <a:r>
              <a:rPr lang="en-US" sz="1400"/>
              <a:t>Apply StandardAero</a:t>
            </a:r>
          </a:p>
          <a:p>
            <a:endParaRPr lang="en-US" sz="1400"/>
          </a:p>
          <a:p>
            <a:r>
              <a:rPr lang="en-US" sz="1400"/>
              <a:t>Results: </a:t>
            </a:r>
          </a:p>
          <a:p>
            <a:r>
              <a:rPr lang="en-US" sz="1400"/>
              <a:t>Increased the efficiency of the algorithms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361066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1415A-FDDA-981B-0BCD-F4929317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DengXian"/>
              </a:rPr>
              <a:t>Model Selection &amp; Performance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D5929-3B1A-2AD0-7D85-30C5E90E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zh-CN" altLang="en-US">
                <a:ea typeface="DengXian"/>
              </a:rPr>
              <a:t>We use </a:t>
            </a:r>
            <a:r>
              <a:rPr lang="zh-CN" altLang="en-US" b="1">
                <a:ea typeface="DengXian"/>
              </a:rPr>
              <a:t>Xgbooster </a:t>
            </a:r>
            <a:r>
              <a:rPr lang="zh-CN" altLang="en-US">
                <a:ea typeface="DengXian"/>
              </a:rPr>
              <a:t>classifier to fit the data</a:t>
            </a:r>
          </a:p>
          <a:p>
            <a:pPr lvl="1"/>
            <a:r>
              <a:rPr lang="zh-CN" altLang="en-US">
                <a:ea typeface="DengXian"/>
              </a:rPr>
              <a:t>Higher f1 score</a:t>
            </a:r>
          </a:p>
          <a:p>
            <a:pPr lvl="1"/>
            <a:r>
              <a:rPr lang="zh-CN" altLang="en-US">
                <a:ea typeface="DengXian"/>
              </a:rPr>
              <a:t>Efficient to handle large dataset</a:t>
            </a:r>
            <a:endParaRPr lang="en-US" altLang="zh-CN">
              <a:ea typeface="DengXian"/>
            </a:endParaRPr>
          </a:p>
        </p:txBody>
      </p:sp>
      <p:pic>
        <p:nvPicPr>
          <p:cNvPr id="4" name="图片 4" descr="图表&#10;&#10;已自动生成说明">
            <a:extLst>
              <a:ext uri="{FF2B5EF4-FFF2-40B4-BE49-F238E27FC236}">
                <a16:creationId xmlns:a16="http://schemas.microsoft.com/office/drawing/2014/main" id="{EB0155F0-0D45-A4E5-DD0B-F14D3CD8F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895" y="2687810"/>
            <a:ext cx="4873840" cy="390154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5EB3636-DF4C-D9B8-9FAE-FCFD8F803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72876"/>
              </p:ext>
            </p:extLst>
          </p:nvPr>
        </p:nvGraphicFramePr>
        <p:xfrm>
          <a:off x="901939" y="3626768"/>
          <a:ext cx="5317706" cy="254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853">
                  <a:extLst>
                    <a:ext uri="{9D8B030D-6E8A-4147-A177-3AD203B41FA5}">
                      <a16:colId xmlns:a16="http://schemas.microsoft.com/office/drawing/2014/main" val="2530467458"/>
                    </a:ext>
                  </a:extLst>
                </a:gridCol>
                <a:gridCol w="2658853">
                  <a:extLst>
                    <a:ext uri="{9D8B030D-6E8A-4147-A177-3AD203B41FA5}">
                      <a16:colId xmlns:a16="http://schemas.microsoft.com/office/drawing/2014/main" val="95112065"/>
                    </a:ext>
                  </a:extLst>
                </a:gridCol>
              </a:tblGrid>
              <a:tr h="6363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Shortcoming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63869"/>
                  </a:ext>
                </a:extLst>
              </a:tr>
              <a:tr h="6363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Overfitting, low 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346766"/>
                  </a:ext>
                </a:extLst>
              </a:tr>
              <a:tr h="6363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Random Forest/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AdaBoost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Perform not as well as </a:t>
                      </a:r>
                      <a:r>
                        <a:rPr lang="en-US" err="1"/>
                        <a:t>Xgbooster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21493"/>
                  </a:ext>
                </a:extLst>
              </a:tr>
              <a:tr h="6363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Low 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7218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7"/>
      </a:lt2>
      <a:accent1>
        <a:srgbClr val="C6969B"/>
      </a:accent1>
      <a:accent2>
        <a:srgbClr val="BA7F9D"/>
      </a:accent2>
      <a:accent3>
        <a:srgbClr val="C492C1"/>
      </a:accent3>
      <a:accent4>
        <a:srgbClr val="A67FBA"/>
      </a:accent4>
      <a:accent5>
        <a:srgbClr val="A296C6"/>
      </a:accent5>
      <a:accent6>
        <a:srgbClr val="7F89BA"/>
      </a:accent6>
      <a:hlink>
        <a:srgbClr val="568E89"/>
      </a:hlink>
      <a:folHlink>
        <a:srgbClr val="7F7F7F"/>
      </a:folHlink>
    </a:clrScheme>
    <a:fontScheme name="Custom 3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Microsoft Office PowerPoint</Application>
  <PresentationFormat>Widescreen</PresentationFormat>
  <Paragraphs>206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BrushVTI</vt:lpstr>
      <vt:lpstr>Credit Card Fraud Detection</vt:lpstr>
      <vt:lpstr>Data Exploaration</vt:lpstr>
      <vt:lpstr>PowerPoint Presentation</vt:lpstr>
      <vt:lpstr>Transaction Fraud Rate</vt:lpstr>
      <vt:lpstr>Fraud Amount Comparison</vt:lpstr>
      <vt:lpstr>Number of Fraud Transaction</vt:lpstr>
      <vt:lpstr>Transaction Amount</vt:lpstr>
      <vt:lpstr>Data Cleansing</vt:lpstr>
      <vt:lpstr>Model Selection &amp; Performance</vt:lpstr>
      <vt:lpstr>Importance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Susan Zhang</cp:lastModifiedBy>
  <cp:revision>2</cp:revision>
  <dcterms:created xsi:type="dcterms:W3CDTF">2023-01-21T19:26:44Z</dcterms:created>
  <dcterms:modified xsi:type="dcterms:W3CDTF">2025-02-03T20:18:12Z</dcterms:modified>
</cp:coreProperties>
</file>