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>
      <a:defRPr>
        <a:latin typeface="Calisto MT"/>
        <a:ea typeface="Calisto MT"/>
        <a:cs typeface="Calisto MT"/>
        <a:sym typeface="Calisto MT"/>
      </a:defRPr>
    </a:lvl1pPr>
    <a:lvl2pPr indent="457200">
      <a:defRPr>
        <a:latin typeface="Calisto MT"/>
        <a:ea typeface="Calisto MT"/>
        <a:cs typeface="Calisto MT"/>
        <a:sym typeface="Calisto MT"/>
      </a:defRPr>
    </a:lvl2pPr>
    <a:lvl3pPr indent="914400">
      <a:defRPr>
        <a:latin typeface="Calisto MT"/>
        <a:ea typeface="Calisto MT"/>
        <a:cs typeface="Calisto MT"/>
        <a:sym typeface="Calisto MT"/>
      </a:defRPr>
    </a:lvl3pPr>
    <a:lvl4pPr indent="1371600">
      <a:defRPr>
        <a:latin typeface="Calisto MT"/>
        <a:ea typeface="Calisto MT"/>
        <a:cs typeface="Calisto MT"/>
        <a:sym typeface="Calisto MT"/>
      </a:defRPr>
    </a:lvl4pPr>
    <a:lvl5pPr indent="1828800">
      <a:defRPr>
        <a:latin typeface="Calisto MT"/>
        <a:ea typeface="Calisto MT"/>
        <a:cs typeface="Calisto MT"/>
        <a:sym typeface="Calisto MT"/>
      </a:defRPr>
    </a:lvl5pPr>
    <a:lvl6pPr indent="2286000">
      <a:defRPr>
        <a:latin typeface="Calisto MT"/>
        <a:ea typeface="Calisto MT"/>
        <a:cs typeface="Calisto MT"/>
        <a:sym typeface="Calisto MT"/>
      </a:defRPr>
    </a:lvl6pPr>
    <a:lvl7pPr indent="2743200">
      <a:defRPr>
        <a:latin typeface="Calisto MT"/>
        <a:ea typeface="Calisto MT"/>
        <a:cs typeface="Calisto MT"/>
        <a:sym typeface="Calisto MT"/>
      </a:defRPr>
    </a:lvl7pPr>
    <a:lvl8pPr indent="3200400">
      <a:defRPr>
        <a:latin typeface="Calisto MT"/>
        <a:ea typeface="Calisto MT"/>
        <a:cs typeface="Calisto MT"/>
        <a:sym typeface="Calisto MT"/>
      </a:defRPr>
    </a:lvl8pPr>
    <a:lvl9pPr indent="3657600">
      <a:defRPr>
        <a:latin typeface="Calisto MT"/>
        <a:ea typeface="Calisto MT"/>
        <a:cs typeface="Calisto MT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firstRow>
  </a:tblStyle>
  <a:tblStyle styleId="{C7B018BB-80A7-4F77-B60F-C8B233D01FF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8ED"/>
          </a:solidFill>
        </a:fill>
      </a:tcStyle>
    </a:wholeTbl>
    <a:band2H>
      <a:tcTxStyle b="def" i="def"/>
      <a:tcStyle>
        <a:tcBdr/>
        <a:fill>
          <a:solidFill>
            <a:srgbClr val="E7EDF6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D86CD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D86CD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D86C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5CACB"/>
          </a:solidFill>
        </a:fill>
      </a:tcStyle>
    </a:wholeTbl>
    <a:band2H>
      <a:tcTxStyle b="def" i="def"/>
      <a:tcStyle>
        <a:tcBdr/>
        <a:fill>
          <a:solidFill>
            <a:srgbClr val="F2E6E7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50B1B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50B1B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50B1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E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C9C89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C9C89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C9C8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86CD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86C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650748"/>
            <a:ext cx="7772400" cy="269290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85800" y="3352800"/>
            <a:ext cx="7772400" cy="25923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2000"/>
            </a:lvl1pPr>
            <a:lvl2pPr marL="0" indent="457200" algn="ctr">
              <a:spcBef>
                <a:spcPts val="300"/>
              </a:spcBef>
              <a:buSzTx/>
              <a:buNone/>
              <a:defRPr sz="2000"/>
            </a:lvl2pPr>
            <a:lvl3pPr marL="0" indent="914400" algn="ctr">
              <a:spcBef>
                <a:spcPts val="300"/>
              </a:spcBef>
              <a:buSzTx/>
              <a:buNone/>
              <a:defRPr sz="2000"/>
            </a:lvl3pPr>
            <a:lvl4pPr marL="0" indent="1371600" algn="ctr">
              <a:spcBef>
                <a:spcPts val="300"/>
              </a:spcBef>
              <a:buSzTx/>
              <a:buNone/>
              <a:defRPr sz="2000"/>
            </a:lvl4pPr>
            <a:lvl5pPr marL="0" indent="1828800" algn="ctr">
              <a:spcBef>
                <a:spcPts val="300"/>
              </a:spcBef>
              <a:buSz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805081" y="969263"/>
            <a:ext cx="3657601" cy="11612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4799853" y="2130551"/>
            <a:ext cx="3657601" cy="358444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0" y="2436876"/>
            <a:ext cx="7776882" cy="27294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680571" y="5181598"/>
            <a:ext cx="7776882" cy="1676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440640"/>
            <a:ext cx="7776882" cy="272751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680571" y="5181598"/>
            <a:ext cx="7776882" cy="1676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  <a:lvl2pPr marL="0" indent="457200">
              <a:buSzTx/>
              <a:buNone/>
              <a:defRPr sz="1800"/>
            </a:lvl2pPr>
            <a:lvl3pPr marL="0" indent="914400">
              <a:buSzTx/>
              <a:buNone/>
              <a:defRPr sz="1800"/>
            </a:lvl3pPr>
            <a:lvl4pPr marL="0" indent="1371600">
              <a:buSzTx/>
              <a:buNone/>
              <a:defRPr sz="1800"/>
            </a:lvl4pPr>
            <a:lvl5pPr marL="0" indent="1828800">
              <a:buSz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7162800" y="0"/>
            <a:ext cx="1600200" cy="6659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85800" y="533400"/>
            <a:ext cx="6019800" cy="6324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685800" y="1869140"/>
            <a:ext cx="7770814" cy="498886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85800" y="2552700"/>
            <a:ext cx="7772400" cy="269165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685798" y="5257800"/>
            <a:ext cx="7770815" cy="16002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2000"/>
            </a:lvl1pPr>
            <a:lvl2pPr marL="0" indent="457200" algn="ctr">
              <a:spcBef>
                <a:spcPts val="300"/>
              </a:spcBef>
              <a:buSzTx/>
              <a:buNone/>
              <a:defRPr sz="2000"/>
            </a:lvl2pPr>
            <a:lvl3pPr marL="0" indent="914400" algn="ctr">
              <a:spcBef>
                <a:spcPts val="300"/>
              </a:spcBef>
              <a:buSzTx/>
              <a:buNone/>
              <a:defRPr sz="2000"/>
            </a:lvl3pPr>
            <a:lvl4pPr marL="0" indent="1371600" algn="ctr">
              <a:spcBef>
                <a:spcPts val="300"/>
              </a:spcBef>
              <a:buSzTx/>
              <a:buNone/>
              <a:defRPr sz="2000"/>
            </a:lvl4pPr>
            <a:lvl5pPr marL="0" indent="1828800" algn="ctr">
              <a:spcBef>
                <a:spcPts val="300"/>
              </a:spcBef>
              <a:buSz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685800" y="0"/>
            <a:ext cx="7770814" cy="273367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685800" y="2756647"/>
            <a:ext cx="7770814" cy="299645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2000"/>
            </a:lvl1pPr>
            <a:lvl2pPr marL="0" indent="457200" algn="ctr">
              <a:spcBef>
                <a:spcPts val="300"/>
              </a:spcBef>
              <a:buSzTx/>
              <a:buNone/>
              <a:defRPr sz="2000"/>
            </a:lvl2pPr>
            <a:lvl3pPr marL="0" indent="914400" algn="ctr">
              <a:spcBef>
                <a:spcPts val="300"/>
              </a:spcBef>
              <a:buSzTx/>
              <a:buNone/>
              <a:defRPr sz="2000"/>
            </a:lvl3pPr>
            <a:lvl4pPr marL="0" indent="1371600" algn="ctr">
              <a:spcBef>
                <a:spcPts val="300"/>
              </a:spcBef>
              <a:buSzTx/>
              <a:buNone/>
              <a:defRPr sz="2000"/>
            </a:lvl4pPr>
            <a:lvl5pPr marL="0" indent="1828800" algn="ctr">
              <a:spcBef>
                <a:spcPts val="300"/>
              </a:spcBef>
              <a:buSz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85800" y="1760538"/>
            <a:ext cx="3611880" cy="509746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685800" y="121023"/>
            <a:ext cx="7770814" cy="14298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685800" y="1550894"/>
            <a:ext cx="3611880" cy="61408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457200" algn="ctr">
              <a:spcBef>
                <a:spcPts val="0"/>
              </a:spcBef>
              <a:buSzTx/>
              <a:buNone/>
              <a:defRPr sz="2800"/>
            </a:lvl2pPr>
            <a:lvl3pPr marL="0" indent="914400" algn="ctr">
              <a:spcBef>
                <a:spcPts val="0"/>
              </a:spcBef>
              <a:buSzTx/>
              <a:buNone/>
              <a:defRPr sz="2800"/>
            </a:lvl3pPr>
            <a:lvl4pPr marL="0" indent="1371600" algn="ctr">
              <a:spcBef>
                <a:spcPts val="0"/>
              </a:spcBef>
              <a:buSzTx/>
              <a:buNone/>
              <a:defRPr sz="2800"/>
            </a:lvl4pPr>
            <a:lvl5pPr marL="0" indent="1828800" algn="ctr">
              <a:spcBef>
                <a:spcPts val="0"/>
              </a:spcBef>
              <a:buSz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8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8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8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8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9" name="Shape 29"/>
          <p:cNvSpPr/>
          <p:nvPr/>
        </p:nvSpPr>
        <p:spPr>
          <a:xfrm>
            <a:off x="786205" y="2191871"/>
            <a:ext cx="3429001" cy="1588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4936966" y="2191871"/>
            <a:ext cx="3429001" cy="1588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685800" y="71717"/>
            <a:ext cx="7770814" cy="152848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658904" y="0"/>
            <a:ext cx="3657601" cy="2133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4800600" y="457200"/>
            <a:ext cx="3657600" cy="6400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0"/>
            <a:ext cx="7770814" cy="167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85800" y="1752600"/>
            <a:ext cx="7770814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1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2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3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4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229100" y="6404292"/>
            <a:ext cx="685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spd="med" advClick="1"/>
  <p:txStyles>
    <p:titleStyle>
      <a:lvl1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1pPr>
      <a:lvl2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2pPr>
      <a:lvl3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3pPr>
      <a:lvl4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4pPr>
      <a:lvl5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5pPr>
      <a:lvl6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6pPr>
      <a:lvl7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7pPr>
      <a:lvl8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8pPr>
      <a:lvl9pPr algn="ctr">
        <a:defRPr sz="48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9pPr>
    </p:titleStyle>
    <p:bodyStyle>
      <a:lvl1pPr marL="342900" indent="-342900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1pPr>
      <a:lvl2pPr marL="719455" indent="-370205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2pPr>
      <a:lvl3pPr marL="1112661" indent="-426861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3pPr>
      <a:lvl4pPr marL="1446388" indent="-411338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4pPr>
      <a:lvl5pPr marL="1798461" indent="-426861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5pPr>
      <a:lvl6pPr marL="2130601" indent="-411338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6pPr>
      <a:lvl7pPr marL="2473501" indent="-411338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7pPr>
      <a:lvl8pPr marL="2817988" indent="-411338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8pPr>
      <a:lvl9pPr marL="3162476" indent="-411338">
        <a:spcBef>
          <a:spcPts val="2000"/>
        </a:spcBef>
        <a:buSzPct val="100000"/>
        <a:buBlip>
          <a:blip r:embed="rId3"/>
        </a:buBlip>
        <a:defRPr sz="2200">
          <a:solidFill>
            <a:srgbClr val="FFFFFF"/>
          </a:solidFill>
          <a:effectLst>
            <a:outerShdw sx="100000" sy="100000" kx="0" ky="0" algn="b" rotWithShape="0" blurRad="50800" dist="50800" dir="5400000">
              <a:srgbClr val="000000">
                <a:alpha val="40000"/>
              </a:srgbClr>
            </a:outerShdw>
          </a:effectLst>
          <a:latin typeface="Calisto MT"/>
          <a:ea typeface="Calisto MT"/>
          <a:cs typeface="Calisto MT"/>
          <a:sym typeface="Calisto MT"/>
        </a:defRPr>
      </a:lvl9pPr>
    </p:bodyStyle>
    <p:otherStyle>
      <a:lvl1pPr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1pPr>
      <a:lvl2pPr indent="4572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2pPr>
      <a:lvl3pPr indent="9144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3pPr>
      <a:lvl4pPr indent="13716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4pPr>
      <a:lvl5pPr indent="18288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5pPr>
      <a:lvl6pPr indent="22860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6pPr>
      <a:lvl7pPr indent="27432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7pPr>
      <a:lvl8pPr indent="32004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8pPr>
      <a:lvl9pPr indent="3657600" algn="ctr">
        <a:defRPr sz="1200">
          <a:solidFill>
            <a:schemeClr val="tx1"/>
          </a:solidFill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en.wikipedia.org/wiki/Reactor_pattern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hitecrow.github.io/%23Ruby%E4%B8%AD%E7%9A%84%E5%87%A0%E5%88%99%E8%B0%83%E8%AF%95%E5%B0%8F%E6%8A%80%E5%B7%A7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usihao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dl2.iteye.com/upload/attachment/0015/7319/5a444555-d71e-3934-b93f-528cd7f737ce.png" TargetMode="External"/><Relationship Id="rId4" Type="http://schemas.openxmlformats.org/officeDocument/2006/relationships/hyperlink" Target="http://dl2.iteye.com/upload/attachment/0015/7612/66579c9e-4883-30ce-bcec-c5b15190c488.gif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685800" y="2365248"/>
            <a:ext cx="7772400" cy="97840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如何阅读源代码</a:t>
            </a:r>
            <a:r>
              <a:rPr sz="5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	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85800" y="3352800"/>
            <a:ext cx="7772400" cy="136900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刘思昊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Aaron Liu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Blog：liusihao.com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xfrm>
            <a:off x="464922" y="400365"/>
            <a:ext cx="8458201" cy="5895052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5, 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从外部的，使用入手。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先用一个最简单的表达式找到阅读的突破口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:</a:t>
            </a:r>
            <a:b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[18] pry(main)&gt; id = Arel::SqlLiteral.new("id")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=&gt; "id"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[19] pry(main)&gt; id.count.to_sql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=&gt; "COUNT(id)"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l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ib/arel/nodes/sql_literal.rb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/ruby-2.0.0-p0/gems/arel-3.0.2 lib/arel/expressions.rb  Line:3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6, 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找到突破口后去一步步理解相关代码知道理解整个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node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部分。（我们这时候发现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new Node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的输入是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SqlLiteral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类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”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，而输出则是一个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SQL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语句），那么就大概知道在这个抽象层可能是：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SqlLiteral -&gt; Node -&gt; SQL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Node Module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的作用是将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SqlLiteral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转化为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SQL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语句。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Node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在这里抽象模式是数据抽象。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id.count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转化为了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“COUNT(id)”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8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这里的分层思想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idx="1"/>
          </p:nvPr>
        </p:nvSpPr>
        <p:spPr>
          <a:xfrm>
            <a:off x="685799" y="538423"/>
            <a:ext cx="7770815" cy="5587741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，理解了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Node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模块后，可以继续往下理解其它功能模块。每次都提出问题：这个模块的输入输出是什么，它把什么抽象成了什么？它使用的是什么抽象类型？它处于其它模块的哪个层次？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8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，重复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5——7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部，直至理解所有的核心模块。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722461" y="-47752"/>
            <a:ext cx="7699078" cy="1254832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7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某个或某一类项目的核心架构是怎么样的？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533399" y="5983223"/>
            <a:ext cx="7772401" cy="50742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每个人都对，但每个人都不全面，也很难读得全面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rPr>
            </a:fld>
          </a:p>
        </p:txBody>
      </p:sp>
      <p:pic>
        <p:nvPicPr>
          <p:cNvPr id="102" name="4e77738ft942572bd51c9&amp;690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99" y="1502133"/>
            <a:ext cx="7969837" cy="450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672329" y="2284729"/>
            <a:ext cx="1497867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代码</a:t>
            </a:r>
          </a:p>
        </p:txBody>
      </p:sp>
      <p:sp>
        <p:nvSpPr>
          <p:cNvPr id="104" name="Shape 104"/>
          <p:cNvSpPr/>
          <p:nvPr/>
        </p:nvSpPr>
        <p:spPr>
          <a:xfrm>
            <a:off x="6323329" y="3231931"/>
            <a:ext cx="130540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>
                <a:solidFill>
                  <a:srgbClr val="FF2600"/>
                </a:solidFill>
              </a:rPr>
              <a:t>我有特殊的</a:t>
            </a:r>
            <a:endParaRPr>
              <a:solidFill>
                <a:srgbClr val="FF2600"/>
              </a:solidFill>
            </a:endParaRPr>
          </a:p>
          <a:p>
            <a:pPr lvl="0"/>
            <a:r>
              <a:rPr>
                <a:solidFill>
                  <a:srgbClr val="FF2600"/>
                </a:solidFill>
              </a:rPr>
              <a:t>编程技巧</a:t>
            </a:r>
          </a:p>
        </p:txBody>
      </p:sp>
      <p:sp>
        <p:nvSpPr>
          <p:cNvPr id="105" name="Shape 105"/>
          <p:cNvSpPr/>
          <p:nvPr/>
        </p:nvSpPr>
        <p:spPr>
          <a:xfrm>
            <a:off x="3669029" y="322452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设计模式</a:t>
            </a:r>
          </a:p>
        </p:txBody>
      </p:sp>
      <p:sp>
        <p:nvSpPr>
          <p:cNvPr id="106" name="Shape 106"/>
          <p:cNvSpPr/>
          <p:nvPr/>
        </p:nvSpPr>
        <p:spPr>
          <a:xfrm>
            <a:off x="2716529" y="3732529"/>
            <a:ext cx="101363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AST模型</a:t>
            </a:r>
          </a:p>
        </p:txBody>
      </p:sp>
      <p:sp>
        <p:nvSpPr>
          <p:cNvPr id="107" name="Shape 107"/>
          <p:cNvSpPr/>
          <p:nvPr/>
        </p:nvSpPr>
        <p:spPr>
          <a:xfrm>
            <a:off x="1471929" y="2614929"/>
            <a:ext cx="9234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OO设计</a:t>
            </a:r>
          </a:p>
        </p:txBody>
      </p:sp>
      <p:sp>
        <p:nvSpPr>
          <p:cNvPr id="108" name="Shape 108"/>
          <p:cNvSpPr/>
          <p:nvPr/>
        </p:nvSpPr>
        <p:spPr>
          <a:xfrm>
            <a:off x="2386329" y="31102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算法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idx="1"/>
          </p:nvPr>
        </p:nvSpPr>
        <p:spPr>
          <a:xfrm>
            <a:off x="354283" y="524780"/>
            <a:ext cx="8435434" cy="3793539"/>
          </a:xfrm>
          <a:prstGeom prst="rect">
            <a:avLst/>
          </a:prstGeom>
        </p:spPr>
        <p:txBody>
          <a:bodyPr/>
          <a:lstStyle/>
          <a:p>
            <a:pPr lvl="0" marL="374072" indent="-374072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难度：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要求：一开始就进行抽象阅读，窥测编程大师的宏观思维。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模型是软件的灵魂。从需求的角度看模型，从模型的角度看设计。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举例：web服务器最主要的需求是：要求在大并发量的情景下依然能够快速响应web请求。而Nginx采用的是异步阻塞IO模型，Apach则采用将所有请求分发到多个线程的模型（同步，类似线程池）。（以下全部采用Reactor pattern：http://</a:t>
            </a:r>
            <a:r>
              <a:rPr sz="2200" u="sng">
                <a:solidFill>
                  <a:srgbClr val="EC4D4D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EC4D4D"/>
                  </a:solidFill>
                </a:uFill>
                <a:hlinkClick r:id="rId3" invalidUrl="" action="" tgtFrame="" tooltip="" history="1" highlightClick="0" endSnd="0"/>
              </a:rPr>
              <a:t>en.wikipedia.org/wiki/Reactor_pattern</a:t>
            </a: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111" name="Shape 111"/>
          <p:cNvSpPr/>
          <p:nvPr/>
        </p:nvSpPr>
        <p:spPr>
          <a:xfrm>
            <a:off x="1682714" y="560293"/>
            <a:ext cx="252207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2020187" y="560293"/>
            <a:ext cx="252207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2358043" y="560293"/>
            <a:ext cx="252207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2662077" y="560293"/>
            <a:ext cx="252207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2994503" y="560293"/>
            <a:ext cx="252207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3710136" y="4000235"/>
            <a:ext cx="2168618" cy="989377"/>
          </a:xfrm>
          <a:prstGeom prst="rect">
            <a:avLst/>
          </a:prstGeom>
          <a:solidFill>
            <a:srgbClr val="FFFFFF"/>
          </a:solidFill>
          <a:ln w="19050">
            <a:solidFill>
              <a:srgbClr val="1D86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/>
            <a:r>
              <a:t>iocp (windows), kqueue (freebsd), epoll (linux 2.6以后)</a:t>
            </a:r>
          </a:p>
        </p:txBody>
      </p:sp>
      <p:sp>
        <p:nvSpPr>
          <p:cNvPr id="117" name="Shape 117"/>
          <p:cNvSpPr/>
          <p:nvPr/>
        </p:nvSpPr>
        <p:spPr>
          <a:xfrm>
            <a:off x="723900" y="5642024"/>
            <a:ext cx="1660525" cy="758776"/>
          </a:xfrm>
          <a:prstGeom prst="rect">
            <a:avLst/>
          </a:prstGeom>
          <a:solidFill>
            <a:srgbClr val="FFFFFF"/>
          </a:solidFill>
          <a:ln w="19050">
            <a:solidFill>
              <a:srgbClr val="1D86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/>
            <a:r>
              <a:t>Nginx (C语言)</a:t>
            </a:r>
          </a:p>
        </p:txBody>
      </p:sp>
      <p:sp>
        <p:nvSpPr>
          <p:cNvPr id="118" name="Shape 118"/>
          <p:cNvSpPr/>
          <p:nvPr/>
        </p:nvSpPr>
        <p:spPr>
          <a:xfrm>
            <a:off x="2656752" y="5642024"/>
            <a:ext cx="1862386" cy="758776"/>
          </a:xfrm>
          <a:prstGeom prst="rect">
            <a:avLst/>
          </a:prstGeom>
          <a:solidFill>
            <a:srgbClr val="FFFFFF"/>
          </a:solidFill>
          <a:ln w="19050">
            <a:solidFill>
              <a:srgbClr val="1D86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node.js (javascript)</a:t>
            </a:r>
          </a:p>
        </p:txBody>
      </p:sp>
      <p:sp>
        <p:nvSpPr>
          <p:cNvPr id="119" name="Shape 119"/>
          <p:cNvSpPr/>
          <p:nvPr/>
        </p:nvSpPr>
        <p:spPr>
          <a:xfrm>
            <a:off x="4802759" y="5642024"/>
            <a:ext cx="1963986" cy="758776"/>
          </a:xfrm>
          <a:prstGeom prst="rect">
            <a:avLst/>
          </a:prstGeom>
          <a:solidFill>
            <a:srgbClr val="FFFFFF"/>
          </a:solidFill>
          <a:ln w="19050">
            <a:solidFill>
              <a:srgbClr val="1D86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Tonardo (python)</a:t>
            </a:r>
          </a:p>
        </p:txBody>
      </p:sp>
      <p:sp>
        <p:nvSpPr>
          <p:cNvPr id="120" name="Shape 120"/>
          <p:cNvSpPr/>
          <p:nvPr/>
        </p:nvSpPr>
        <p:spPr>
          <a:xfrm flipH="1">
            <a:off x="1640573" y="4908056"/>
            <a:ext cx="2095460" cy="754174"/>
          </a:xfrm>
          <a:prstGeom prst="line">
            <a:avLst/>
          </a:prstGeom>
          <a:ln w="19050">
            <a:solidFill>
              <a:srgbClr val="1D86CD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5833050" y="4936904"/>
            <a:ext cx="2072701" cy="842886"/>
          </a:xfrm>
          <a:prstGeom prst="line">
            <a:avLst/>
          </a:prstGeom>
          <a:ln w="19050">
            <a:solidFill>
              <a:srgbClr val="1D86CD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4032444" y="5020961"/>
            <a:ext cx="1" cy="673208"/>
          </a:xfrm>
          <a:prstGeom prst="line">
            <a:avLst/>
          </a:prstGeom>
          <a:ln w="19050">
            <a:solidFill>
              <a:srgbClr val="1D86CD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7063652" y="5642024"/>
            <a:ext cx="1862387" cy="758776"/>
          </a:xfrm>
          <a:prstGeom prst="rect">
            <a:avLst/>
          </a:prstGeom>
          <a:solidFill>
            <a:srgbClr val="FFFFFF"/>
          </a:solidFill>
          <a:ln w="19050">
            <a:solidFill>
              <a:srgbClr val="1D86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EvnentMachine (Ruby)</a:t>
            </a:r>
          </a:p>
        </p:txBody>
      </p:sp>
      <p:sp>
        <p:nvSpPr>
          <p:cNvPr id="124" name="Shape 124"/>
          <p:cNvSpPr/>
          <p:nvPr/>
        </p:nvSpPr>
        <p:spPr>
          <a:xfrm>
            <a:off x="5568050" y="5021614"/>
            <a:ext cx="1" cy="673208"/>
          </a:xfrm>
          <a:prstGeom prst="line">
            <a:avLst/>
          </a:prstGeom>
          <a:ln w="19050">
            <a:solidFill>
              <a:srgbClr val="1D86CD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xfrm>
            <a:off x="685800" y="676175"/>
            <a:ext cx="7772400" cy="5268950"/>
          </a:xfrm>
          <a:prstGeom prst="rect">
            <a:avLst/>
          </a:prstGeom>
        </p:spPr>
        <p:txBody>
          <a:bodyPr/>
          <a:lstStyle/>
          <a:p>
            <a:pPr lvl="0" marL="342900" indent="-342900" algn="l">
              <a:spcBef>
                <a:spcPts val="2000"/>
              </a:spcBef>
              <a:buSzPct val="10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 algn="l">
              <a:spcBef>
                <a:spcPts val="2000"/>
              </a:spcBef>
              <a:buSzPct val="10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就算Nginx用Ruby写，Apach用汇编语言写，在大并发的情景下，Nginx也比Apach要快。使用什么模型远比选择语言重要。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 algn="l">
              <a:spcBef>
                <a:spcPts val="2000"/>
              </a:spcBef>
              <a:buSzPct val="10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例子二：Rails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 algn="l">
              <a:spcBef>
                <a:spcPts val="2000"/>
              </a:spcBef>
              <a:buSzPct val="10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需求：为了快速构建网站而开发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 algn="l">
              <a:spcBef>
                <a:spcPts val="2000"/>
              </a:spcBef>
              <a:buSzPct val="10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模型与设计：（1）为了压缩非必要的信息量，使用类DSL解析器 + 约定 + 少量配置的设计。前者相当于解析器，后两者相当于元数据。将不可变部分和可变部分彻底分离，新手开发起来有种做填空题的感觉，极大程度地降低了开发的复杂度。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 algn="l">
              <a:spcBef>
                <a:spcPts val="2000"/>
              </a:spcBef>
              <a:buSzPct val="10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（2）蓬勃的rails生态圈提供了抽象的gem包可供开发者使用。设计规范的接口，极大提高了开发者开发插件的效率（rails gem）。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80554" indent="-280554" algn="l">
              <a:spcBef>
                <a:spcPts val="2000"/>
              </a:spcBef>
              <a:buSzPct val="10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于是我们可以研究（1）Rails给开发者填哪些空？（2）Rails给gem的接口如何设计？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685799" y="121022"/>
            <a:ext cx="7770815" cy="142987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3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始终贯穿阅读源代码的两个思想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40761" y="2554932"/>
            <a:ext cx="9060892" cy="3364469"/>
            <a:chOff x="0" y="0"/>
            <a:chExt cx="9060890" cy="3364468"/>
          </a:xfrm>
        </p:grpSpPr>
        <p:grpSp>
          <p:nvGrpSpPr>
            <p:cNvPr id="132" name="Group 132"/>
            <p:cNvGrpSpPr/>
            <p:nvPr/>
          </p:nvGrpSpPr>
          <p:grpSpPr>
            <a:xfrm>
              <a:off x="0" y="266551"/>
              <a:ext cx="4314710" cy="2831367"/>
              <a:chOff x="0" y="0"/>
              <a:chExt cx="4314709" cy="283136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121270"/>
                <a:ext cx="4314710" cy="2588826"/>
              </a:xfrm>
              <a:prstGeom prst="roundRect">
                <a:avLst>
                  <a:gd name="adj" fmla="val 10000"/>
                </a:avLst>
              </a:prstGeom>
              <a:solidFill>
                <a:srgbClr val="212121"/>
              </a:solidFill>
              <a:ln w="34925" cap="flat">
                <a:solidFill>
                  <a:srgbClr val="CDD4D7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49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75867" y="0"/>
                <a:ext cx="4162976" cy="283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r>
                  <a:rPr sz="3496">
                    <a:solidFill>
                      <a:srgbClr val="FFFFFF"/>
                    </a:solidFill>
                  </a:rPr>
                  <a:t>1</a:t>
                </a:r>
                <a:r>
                  <a:rPr sz="3496">
                    <a:solidFill>
                      <a:srgbClr val="FFFFFF"/>
                    </a:solidFill>
                  </a:rPr>
                  <a:t>  </a:t>
                </a:r>
                <a:r>
                  <a:rPr sz="3496">
                    <a:solidFill>
                      <a:srgbClr val="FFFFFF"/>
                    </a:solidFill>
                  </a:rPr>
                  <a:t>分解思想，将复杂的源代码分解成可以理解的模块，分成可把握的抽象层。</a:t>
                </a:r>
              </a:p>
            </p:txBody>
          </p:sp>
        </p:grpSp>
        <p:grpSp>
          <p:nvGrpSpPr>
            <p:cNvPr id="135" name="Group 135"/>
            <p:cNvGrpSpPr/>
            <p:nvPr/>
          </p:nvGrpSpPr>
          <p:grpSpPr>
            <a:xfrm>
              <a:off x="4746180" y="0"/>
              <a:ext cx="4314711" cy="3364469"/>
              <a:chOff x="0" y="0"/>
              <a:chExt cx="4314709" cy="3364468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0" y="387821"/>
                <a:ext cx="4314710" cy="2588826"/>
              </a:xfrm>
              <a:prstGeom prst="roundRect">
                <a:avLst>
                  <a:gd name="adj" fmla="val 10000"/>
                </a:avLst>
              </a:prstGeom>
              <a:solidFill>
                <a:srgbClr val="212121"/>
              </a:solidFill>
              <a:ln w="34925" cap="flat">
                <a:solidFill>
                  <a:srgbClr val="CDD4D7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496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5867" y="0"/>
                <a:ext cx="4162976" cy="33644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r>
                  <a:rPr sz="3496">
                    <a:solidFill>
                      <a:srgbClr val="FFFFFF"/>
                    </a:solidFill>
                  </a:rPr>
                  <a:t>2</a:t>
                </a:r>
                <a:r>
                  <a:rPr sz="3496">
                    <a:solidFill>
                      <a:srgbClr val="FFFFFF"/>
                    </a:solidFill>
                  </a:rPr>
                  <a:t>，抽象思想，每次只在一个抽象层去抽象的理解代码，而不理过长的程序栈和具体的实现原理。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 138"/>
          <p:cNvGraphicFramePr/>
          <p:nvPr/>
        </p:nvGraphicFramePr>
        <p:xfrm>
          <a:off x="607413" y="276115"/>
          <a:ext cx="7770813" cy="60490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88295"/>
                <a:gridCol w="2597111"/>
                <a:gridCol w="1942702"/>
                <a:gridCol w="1942702"/>
              </a:tblGrid>
              <a:tr h="1219448">
                <a:tc gridSpan="4"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160">
                          <a:solidFill>
                            <a:srgbClr val="FFFFFF"/>
                          </a:solidFill>
                        </a:rPr>
                        <a:t>批判型阅读清单：我从阅读源代码中到底学到了什么？回答这些问题，并写成一篇出色的源码分析博客。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6592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引言：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项目的目的是做什么？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如果我来设计我会怎么做？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/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96592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方法：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我提出的方法确实能够实现项目的目的吗？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我提出的方法优于项目开发者吗？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我能使用其它的设计方法来实现同样的功能吗？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96592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结果：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我从阅读代码后能到得到什么应用和意义？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项目的抽象层和抽象模式如何构建？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哪些抽象模式可以改进？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96592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讨论：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我还留下了哪些未能回答的问题？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我能做使用开发者的思想什么额外的项目？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使用过同类型思想的项目还有哪些？可否综合阅读和学习？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96592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>备注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/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/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effectLst/>
                        </a:defRPr>
                      </a:pPr>
                      <a:r>
                        <a:rPr b="1" i="1" sz="2160"/>
                        <a:t/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xfrm>
            <a:off x="1161635" y="758987"/>
            <a:ext cx="7140093" cy="5413644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b="1" sz="4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当你下次遇到困难的代码时，稍微静下心来，花两分钟看看这篇</a:t>
            </a:r>
            <a:r>
              <a:rPr b="1" sz="4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PPT</a:t>
            </a:r>
            <a:r>
              <a:rPr b="1" sz="44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吧，也许这两分钟就能得到立竿见影的效果，立刻帮助你更好地阅读源代码。直到这种模式内化成你的习惯。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685799" y="121022"/>
            <a:ext cx="7770815" cy="14298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附录，几则</a:t>
            </a: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Ruby</a:t>
            </a: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调试技巧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685799" y="1550893"/>
            <a:ext cx="7770815" cy="4722376"/>
          </a:xfrm>
          <a:prstGeom prst="rect">
            <a:avLst/>
          </a:prstGeom>
        </p:spPr>
        <p:txBody>
          <a:bodyPr/>
          <a:lstStyle/>
          <a:p>
            <a:pPr lvl="0" marL="311727" indent="-311727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3" invalidUrl="" action="" tgtFrame="" tooltip="" history="1" highlightClick="0" endSnd="0"/>
              </a:rPr>
              <a:t>http://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3" invalidUrl="" action="" tgtFrame="" tooltip="" history="1" highlightClick="0" endSnd="0"/>
              </a:rPr>
              <a:t>whitecrow.github.io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3" invalidUrl="" action="" tgtFrame="" tooltip="" history="1" highlightClick="0" endSnd="0"/>
              </a:rPr>
              <a:t>/#Ruby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3" invalidUrl="" action="" tgtFrame="" tooltip="" history="1" highlightClick="0" endSnd="0"/>
              </a:rPr>
              <a:t>中的几则调试小技巧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685799" y="121022"/>
            <a:ext cx="7770815" cy="14298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分享结束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965199" y="2452567"/>
            <a:ext cx="7770815" cy="1952866"/>
          </a:xfrm>
          <a:prstGeom prst="rect">
            <a:avLst/>
          </a:prstGeom>
        </p:spPr>
        <p:txBody>
          <a:bodyPr/>
          <a:lstStyle/>
          <a:p>
            <a:pPr lvl="0" marL="0" indent="0" defTabSz="804672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168">
                <a:solidFill>
                  <a:srgbClr val="FFFFFF"/>
                </a:solidFill>
                <a:effectLst>
                  <a:outerShdw sx="100000" sy="100000" kx="0" ky="0" algn="b" rotWithShape="0" blurRad="44704" dist="44704" dir="5400000">
                    <a:srgbClr val="000000">
                      <a:alpha val="40000"/>
                    </a:srgbClr>
                  </a:outerShdw>
                </a:effectLst>
              </a:rPr>
              <a:t>我会把PPT发到我的博客和我的公众号</a:t>
            </a:r>
            <a:br>
              <a:rPr sz="1936">
                <a:solidFill>
                  <a:srgbClr val="FFFFFF"/>
                </a:solidFill>
                <a:effectLst>
                  <a:outerShdw sx="100000" sy="100000" kx="0" ky="0" algn="b" rotWithShape="0" blurRad="44704" dist="44704" dir="5400000">
                    <a:srgbClr val="000000">
                      <a:alpha val="40000"/>
                    </a:srgbClr>
                  </a:outerShdw>
                </a:effectLst>
              </a:rPr>
            </a:br>
            <a:br>
              <a:rPr sz="1936">
                <a:solidFill>
                  <a:srgbClr val="FFFFFF"/>
                </a:solidFill>
                <a:effectLst>
                  <a:outerShdw sx="100000" sy="100000" kx="0" ky="0" algn="b" rotWithShape="0" blurRad="44704" dist="44704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3168">
                <a:solidFill>
                  <a:srgbClr val="FFFFFF"/>
                </a:solidFill>
                <a:effectLst>
                  <a:outerShdw sx="100000" sy="100000" kx="0" ky="0" algn="b" rotWithShape="0" blurRad="44704" dist="44704" dir="5400000">
                    <a:srgbClr val="000000">
                      <a:alpha val="40000"/>
                    </a:srgbClr>
                  </a:outerShdw>
                </a:effectLst>
              </a:rPr>
              <a:t>欢迎访问我的博客：</a:t>
            </a:r>
            <a:r>
              <a:rPr sz="1936" u="sng">
                <a:solidFill>
                  <a:srgbClr val="EC4D4D"/>
                </a:solidFill>
                <a:effectLst>
                  <a:outerShdw sx="100000" sy="100000" kx="0" ky="0" algn="b" rotWithShape="0" blurRad="44704" dist="44704" dir="540000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EC4D4D"/>
                  </a:solidFill>
                </a:uFill>
                <a:hlinkClick r:id="rId2" invalidUrl="" action="" tgtFrame="" tooltip="" history="1" highlightClick="0" endSnd="0"/>
              </a:rPr>
              <a:t>liusihao.com</a:t>
            </a:r>
            <a:endParaRPr sz="3168">
              <a:solidFill>
                <a:srgbClr val="FFFFFF"/>
              </a:solidFill>
              <a:effectLst>
                <a:outerShdw sx="100000" sy="100000" kx="0" ky="0" algn="b" rotWithShape="0" blurRad="44704" dist="44704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0" indent="0" defTabSz="804672">
              <a:spcBef>
                <a:spcPts val="17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168">
                <a:solidFill>
                  <a:srgbClr val="FFFFFF"/>
                </a:solidFill>
                <a:effectLst>
                  <a:outerShdw sx="100000" sy="100000" kx="0" ky="0" algn="b" rotWithShape="0" blurRad="44704" dist="44704" dir="5400000">
                    <a:srgbClr val="000000">
                      <a:alpha val="40000"/>
                    </a:srgbClr>
                  </a:outerShdw>
                </a:effectLst>
              </a:rPr>
              <a:t>我的公众微信号: @liaoit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685799" y="121022"/>
            <a:ext cx="7770815" cy="14298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阅读源代码的两种目的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388329" y="1179167"/>
            <a:ext cx="8695956" cy="4896196"/>
            <a:chOff x="-462570" y="-469900"/>
            <a:chExt cx="8695955" cy="4896194"/>
          </a:xfrm>
        </p:grpSpPr>
        <p:grpSp>
          <p:nvGrpSpPr>
            <p:cNvPr id="69" name="Group 69"/>
            <p:cNvGrpSpPr/>
            <p:nvPr/>
          </p:nvGrpSpPr>
          <p:grpSpPr>
            <a:xfrm>
              <a:off x="-462571" y="-469900"/>
              <a:ext cx="8695956" cy="2673809"/>
              <a:chOff x="0" y="0"/>
              <a:chExt cx="8695955" cy="2673808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0" y="189425"/>
                <a:ext cx="8695956" cy="2294959"/>
              </a:xfrm>
              <a:prstGeom prst="roundRect">
                <a:avLst>
                  <a:gd name="adj" fmla="val 7500"/>
                </a:avLst>
              </a:prstGeom>
              <a:solidFill>
                <a:srgbClr val="2121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29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50361" y="0"/>
                <a:ext cx="8595233" cy="2673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r>
                  <a:rPr sz="3229">
                    <a:solidFill>
                      <a:srgbClr val="FFFFFF"/>
                    </a:solidFill>
                  </a:rPr>
                  <a:t>为了开发项目而阅读，程序员在开发时，有时候不得不去阅读项目的旧代码，或者类库的代码。</a:t>
                </a:r>
                <a:r>
                  <a:rPr sz="3229">
                    <a:solidFill>
                      <a:srgbClr val="FFFFFF"/>
                    </a:solidFill>
                  </a:rPr>
                  <a:t>“</a:t>
                </a:r>
                <a:r>
                  <a:rPr sz="3229">
                    <a:solidFill>
                      <a:srgbClr val="FFFFFF"/>
                    </a:solidFill>
                  </a:rPr>
                  <a:t>这个功能是怎么实现的？</a:t>
                </a:r>
                <a:r>
                  <a:rPr sz="3229">
                    <a:solidFill>
                      <a:srgbClr val="FFFFFF"/>
                    </a:solidFill>
                  </a:rPr>
                  <a:t>”“</a:t>
                </a:r>
                <a:r>
                  <a:rPr sz="3229">
                    <a:solidFill>
                      <a:srgbClr val="FFFFFF"/>
                    </a:solidFill>
                  </a:rPr>
                  <a:t>这块代码在这个功能中是干嘛用的？</a:t>
                </a:r>
                <a:r>
                  <a:rPr sz="3229">
                    <a:solidFill>
                      <a:srgbClr val="FFFFFF"/>
                    </a:solidFill>
                  </a:rPr>
                  <a:t>”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0" y="2375492"/>
              <a:ext cx="7770814" cy="2050803"/>
              <a:chOff x="0" y="0"/>
              <a:chExt cx="7770813" cy="2050802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0"/>
                <a:ext cx="7770814" cy="2050803"/>
              </a:xfrm>
              <a:prstGeom prst="roundRect">
                <a:avLst>
                  <a:gd name="adj" fmla="val 7500"/>
                </a:avLst>
              </a:prstGeom>
              <a:solidFill>
                <a:srgbClr val="2121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3229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45003" y="522481"/>
                <a:ext cx="7680807" cy="1005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sz="3229">
                    <a:solidFill>
                      <a:srgbClr val="FFFFFF"/>
                    </a:solidFill>
                  </a:rPr>
                  <a:t>为了学习而阅读，主要是为了学习代码中的 </a:t>
                </a:r>
                <a:r>
                  <a:rPr sz="3229">
                    <a:solidFill>
                      <a:srgbClr val="FFFFFF"/>
                    </a:solidFill>
                  </a:rPr>
                  <a:t>“</a:t>
                </a:r>
                <a:r>
                  <a:rPr sz="3229">
                    <a:solidFill>
                      <a:srgbClr val="FFFFFF"/>
                    </a:solidFill>
                  </a:rPr>
                  <a:t>这个项目的设计思想是什么？</a:t>
                </a:r>
                <a:r>
                  <a:rPr sz="3229">
                    <a:solidFill>
                      <a:srgbClr val="FFFFFF"/>
                    </a:solidFill>
                  </a:rPr>
                  <a:t>”</a:t>
                </a:r>
              </a:p>
            </p:txBody>
          </p:sp>
        </p:grpSp>
      </p:grp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515425" y="474389"/>
            <a:ext cx="7770815" cy="916778"/>
          </a:xfrm>
          <a:prstGeom prst="rect">
            <a:avLst/>
          </a:prstGeom>
        </p:spPr>
        <p:txBody>
          <a:bodyPr/>
          <a:lstStyle/>
          <a:p>
            <a:pPr lvl="0" defTabSz="896111">
              <a:defRPr sz="1800">
                <a:solidFill>
                  <a:srgbClr val="000000"/>
                </a:solidFill>
                <a:effectLst/>
              </a:defRPr>
            </a:pPr>
            <a:r>
              <a:rPr sz="4704">
                <a:solidFill>
                  <a:srgbClr val="FFFFFF"/>
                </a:solidFill>
                <a:effectLst>
                  <a:outerShdw sx="100000" sy="100000" kx="0" ky="0" algn="b" rotWithShape="0" blurRad="49784" dist="49784" dir="5400000">
                    <a:srgbClr val="000000">
                      <a:alpha val="40000"/>
                    </a:srgbClr>
                  </a:outerShdw>
                </a:effectLst>
              </a:rPr>
              <a:t>Q</a:t>
            </a:r>
            <a:r>
              <a:rPr sz="4704">
                <a:solidFill>
                  <a:srgbClr val="FFFFFF"/>
                </a:solidFill>
                <a:effectLst>
                  <a:outerShdw sx="100000" sy="100000" kx="0" ky="0" algn="b" rotWithShape="0" blurRad="49784" dist="49784" dir="5400000">
                    <a:srgbClr val="000000">
                      <a:alpha val="40000"/>
                    </a:srgbClr>
                  </a:outerShdw>
                </a:effectLst>
              </a:rPr>
              <a:t>，这个功能是怎么实现的？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85799" y="1550893"/>
            <a:ext cx="7770815" cy="4575271"/>
          </a:xfrm>
          <a:prstGeom prst="rect">
            <a:avLst/>
          </a:prstGeom>
        </p:spPr>
        <p:txBody>
          <a:bodyPr/>
          <a:lstStyle/>
          <a:p>
            <a:pPr lvl="0" marL="0" indent="0" defTabSz="859536">
              <a:spcBef>
                <a:spcPts val="1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A: 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问题导向的阅读方式，微观的阅读方式，不要试图弄清一切的阅读方式。</a:t>
            </a:r>
            <a:endParaRPr sz="1879">
              <a:solidFill>
                <a:srgbClr val="FFFFFF"/>
              </a:solidFill>
              <a:effectLst>
                <a:outerShdw sx="100000" sy="100000" kx="0" ky="0" algn="b" rotWithShape="0" blurRad="47752" dist="47752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0" indent="0" defTabSz="859536">
              <a:spcBef>
                <a:spcPts val="18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这时候程序员一定熟悉项目所使用的技术，举例：如果为了开发而阅读，很少有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Ruby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程序员会去阅读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Java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源代码。</a:t>
            </a:r>
            <a:endParaRPr sz="1879">
              <a:solidFill>
                <a:srgbClr val="FFFFFF"/>
              </a:solidFill>
              <a:effectLst>
                <a:outerShdw sx="100000" sy="100000" kx="0" ky="0" algn="b" rotWithShape="0" blurRad="47752" dist="47752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93023" indent="-293023" defTabSz="859536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如果你的不清楚一个功能是怎么实现的，你应该：</a:t>
            </a:r>
            <a:endParaRPr sz="1879">
              <a:solidFill>
                <a:srgbClr val="FFFFFF"/>
              </a:solidFill>
              <a:effectLst>
                <a:outerShdw sx="100000" sy="100000" kx="0" ky="0" algn="b" rotWithShape="0" blurRad="47752" dist="47752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93023" indent="-293023" defTabSz="859536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（需要技能：程序调试能力．难度：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         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）</a:t>
            </a:r>
            <a:endParaRPr sz="1879">
              <a:solidFill>
                <a:srgbClr val="FFFFFF"/>
              </a:solidFill>
              <a:effectLst>
                <a:outerShdw sx="100000" sy="100000" kx="0" ky="0" algn="b" rotWithShape="0" blurRad="47752" dist="47752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93023" indent="-293023" defTabSz="859536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１，跑通程序．</a:t>
            </a:r>
            <a:endParaRPr sz="1879">
              <a:solidFill>
                <a:srgbClr val="FFFFFF"/>
              </a:solidFill>
              <a:effectLst>
                <a:outerShdw sx="100000" sy="100000" kx="0" ky="0" algn="b" rotWithShape="0" blurRad="47752" dist="47752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93023" indent="-293023" defTabSz="859536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２，运行程序的某个功能模块，从外部了解它的运行方式。同时浏览一下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log</a:t>
            </a: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，知道这个功能的数据是如何在程序栈中流动的</a:t>
            </a:r>
            <a:endParaRPr sz="1879">
              <a:solidFill>
                <a:srgbClr val="FFFFFF"/>
              </a:solidFill>
              <a:effectLst>
                <a:outerShdw sx="100000" sy="100000" kx="0" ky="0" algn="b" rotWithShape="0" blurRad="47752" dist="47752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293023" indent="-293023" defTabSz="859536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879">
                <a:solidFill>
                  <a:srgbClr val="FFFFFF"/>
                </a:solidFill>
                <a:effectLst>
                  <a:outerShdw sx="100000" sy="100000" kx="0" ky="0" algn="b" rotWithShape="0" blurRad="47752" dist="47752" dir="5400000">
                    <a:srgbClr val="000000">
                      <a:alpha val="40000"/>
                    </a:srgbClr>
                  </a:outerShdw>
                </a:effectLst>
              </a:rPr>
              <a:t>３，浏览该功能相关的官方文档、API和测试。（如果能够解决问题，就不要继续读代码，因为对外的API相对于对内部代码，更加稳定）</a:t>
            </a:r>
          </a:p>
        </p:txBody>
      </p:sp>
      <p:sp>
        <p:nvSpPr>
          <p:cNvPr id="77" name="Shape 77"/>
          <p:cNvSpPr/>
          <p:nvPr/>
        </p:nvSpPr>
        <p:spPr>
          <a:xfrm>
            <a:off x="4794286" y="3573020"/>
            <a:ext cx="252206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151304" y="3573020"/>
            <a:ext cx="252207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685799" y="325281"/>
            <a:ext cx="7770815" cy="5800882"/>
          </a:xfrm>
          <a:prstGeom prst="rect">
            <a:avLst/>
          </a:prstGeom>
        </p:spPr>
        <p:txBody>
          <a:bodyPr/>
          <a:lstStyle/>
          <a:p>
            <a:pPr lvl="0" marL="377190" indent="-37719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５，提出一个关于该功能的细化问题（比如状态机如何运作，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filters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分为几层等），试图解决．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77190" indent="-37719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６，浏览该问题相关代码和测试，然后边调试边解决问题，（不要在代码非常不熟悉的情况下就开始调试，过长的程序栈会消耗太多时间）．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77190" indent="-37719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７，继续提出问题，直至功能烂熟于心，重复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5—6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步，直到理解到在</a:t>
            </a:r>
            <a:r>
              <a:rPr sz="2200">
                <a:solidFill>
                  <a:srgbClr val="FF0000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该功能所在抽象层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这个功能的实现原理是什么。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77190" indent="-37719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8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，开始阅读其它功能模块，并重复３－７步骤．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注意：如果遇到比较困难的代码或者程序栈较长的代码，不要试图立刻将这块代码的实现弄清楚，而是理解大概，立刻跳到下一步，想在前几次阅读中理解代码中每块实现是几乎不可能的。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685799" y="121022"/>
            <a:ext cx="7770815" cy="14298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3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Q</a:t>
            </a:r>
            <a:r>
              <a:rPr sz="43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：这块代码在这个功能中是干嘛的？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685799" y="1869140"/>
            <a:ext cx="7770815" cy="4257023"/>
          </a:xfrm>
          <a:prstGeom prst="rect">
            <a:avLst/>
          </a:prstGeom>
        </p:spPr>
        <p:txBody>
          <a:bodyPr/>
          <a:lstStyle/>
          <a:p>
            <a:pPr lvl="0" marL="381000" indent="-38100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同样是问题导向的阅读方式，微观的阅读方式，不要试图弄清一切的阅读方式。但这个问题更加微观。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81000" indent="-38100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难度：（需要技能：程序调试能力．难度：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  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）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81000" indent="-38100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此时我们假设你已经对代码所在的功能模块有一定程度的了解。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81000" indent="-38100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，将这个代码单独拿出来开，找到它的输入口，它的输出口。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81000" indent="-38100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举例：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81000" indent="-38100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def complex_method(*augment)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     **complexly codes**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end</a:t>
            </a:r>
          </a:p>
        </p:txBody>
      </p:sp>
      <p:sp>
        <p:nvSpPr>
          <p:cNvPr id="84" name="Shape 84"/>
          <p:cNvSpPr/>
          <p:nvPr/>
        </p:nvSpPr>
        <p:spPr>
          <a:xfrm>
            <a:off x="5766992" y="2654576"/>
            <a:ext cx="252208" cy="2754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01436F"/>
              </a:gs>
              <a:gs pos="50000">
                <a:srgbClr val="0285DD"/>
              </a:gs>
              <a:gs pos="100000">
                <a:srgbClr val="1AA3FF"/>
              </a:gs>
            </a:gsLst>
            <a:lin ang="16200000"/>
          </a:gradFill>
          <a:ln w="6350">
            <a:solidFill>
              <a:srgbClr val="1884CD"/>
            </a:solidFill>
          </a:ln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xfrm>
            <a:off x="685799" y="387238"/>
            <a:ext cx="7770815" cy="5738926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在输入口后和输出口前进行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Debug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 marL="311727" indent="-311727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def complex_method(*augment)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     binding.pry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     **complexly codes**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     binding.pry</a:t>
            </a:r>
            <a:b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</a:b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end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得到输入数据和输出数据，并换几个不同的参数或状态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Debug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。这时候一般就能知道这块代码是干什么用的。至于它的实现原理是什么，依据具体情况来选是否花时间去理解。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如果还不清楚，要做的就不是理解这块代码，而是去理解这块代码所在的功能模块，那么跳到第一个问题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这个功能是怎么实现的？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” 5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 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6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 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步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799" y="121022"/>
            <a:ext cx="7770815" cy="14298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这个项目的设计思想是什么？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685799" y="1869140"/>
            <a:ext cx="7770815" cy="4257023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提出这个问题的时候，一般不是针对的中小型应用程序的项目，而通常针对的是框架和类库，而框架和类库通常我们也不太熟悉。这时候我们需要降低阅读的复杂度，把握到能理解的程度。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，降低复杂度：仅先阅读该项目的某个模块。比如我们阅读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Rails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这个框架时，我们不会一开始就宏观把握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Rails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的整个中间层。而是先阅读某一块。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举例：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1, 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我们先阅读 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Rails 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中的 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ActiveRecord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。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看了代码之后觉得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ActiveRecord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依然太复杂，我们阅读它的核心模块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Arel</a:t>
            </a: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685799" y="604093"/>
            <a:ext cx="7770815" cy="552207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2, 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同阅读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README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，我们发现：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Arel is a SQL </a:t>
            </a:r>
            <a:r>
              <a:rPr sz="2000">
                <a:solidFill>
                  <a:srgbClr val="FF0000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AST manager 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for Ruby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。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Simplifies the generation of complex SQL queries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Adapts to various RDBMS systems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，题外话，抽象类型：数据抽象，过程抽象，元语言抽象。数据抽象就是将一种数据类型转化为另一种数据类型，比如数据库，数据结构。过程抽象就是将某种领域（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Domian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）的函数或方法拿出来，专门处理某种领域的数据。比如算法。元语言抽象：将一种逻辑符号转化为另一种逻辑符号，比如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Java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代码转化为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class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字节码。（编译器，解释器，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DSL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）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，理解前置知识。此时我们要懂得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AST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</a:rPr>
              <a:t>的原理是什么，才能继续往下阅读。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3" invalidUrl="" action="" tgtFrame="" tooltip="" history="1" highlightClick="0" endSnd="0"/>
              </a:rPr>
              <a:t>http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3" invalidUrl="" action="" tgtFrame="" tooltip="" history="1" highlightClick="0" endSnd="0"/>
              </a:rPr>
              <a:t>://dl2.iteye.com/upload/attachment/0015/7319/5a444555-d71e-3934-b93f-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3" invalidUrl="" action="" tgtFrame="" tooltip="" history="1" highlightClick="0" endSnd="0"/>
              </a:rPr>
              <a:t>528cd7f737ce.png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50800" dist="50800" dir="5400000">
                  <a:srgbClr val="000000">
                    <a:alpha val="40000"/>
                  </a:srgbClr>
                </a:outerShdw>
              </a:effectLst>
            </a:endParaRPr>
          </a:p>
          <a:p>
            <a:pPr lvl="0">
              <a:lnSpc>
                <a:spcPct val="90000"/>
              </a:lnSpc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4" invalidUrl="" action="" tgtFrame="" tooltip="" history="1" highlightClick="0" endSnd="0"/>
              </a:rPr>
              <a:t>http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4" invalidUrl="" action="" tgtFrame="" tooltip="" history="1" highlightClick="0" endSnd="0"/>
              </a:rPr>
              <a:t>://dl2.iteye.com/upload/attachment/0015/7612/66579c9e-4883-30ce-bcec-c5b15190c488.</a:t>
            </a: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50800" dist="50800" dir="5400000">
                    <a:srgbClr val="000000">
                      <a:alpha val="40000"/>
                    </a:srgbClr>
                  </a:outerShdw>
                </a:effectLst>
                <a:hlinkClick r:id="rId4" invalidUrl="" action="" tgtFrame="" tooltip="" history="1" highlightClick="0" endSnd="0"/>
              </a:rPr>
              <a:t>gif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4.png"/>
          <p:cNvPicPr/>
          <p:nvPr/>
        </p:nvPicPr>
        <p:blipFill>
          <a:blip r:embed="rId2">
            <a:extLst/>
          </a:blip>
          <a:srcRect l="0" t="789" r="0" b="789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rgbClr val="1D86CD"/>
          </a:solidFill>
          <a:prstDash val="solid"/>
          <a:bevel/>
        </a:ln>
        <a:effectLst>
          <a:outerShdw sx="100000" sy="100000" kx="0" ky="0" algn="b" rotWithShape="0" blurRad="88900" dist="50800" dir="2100000">
            <a:srgbClr val="000000">
              <a:alpha val="5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rgbClr val="1D86C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88900" dist="50800" dir="21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rgbClr val="1D86CD"/>
          </a:solidFill>
          <a:prstDash val="solid"/>
          <a:bevel/>
        </a:ln>
        <a:effectLst>
          <a:outerShdw sx="100000" sy="100000" kx="0" ky="0" algn="b" rotWithShape="0" blurRad="88900" dist="50800" dir="2100000">
            <a:srgbClr val="000000">
              <a:alpha val="5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rgbClr val="1D86C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