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3" r:id="rId6"/>
    <p:sldId id="262" r:id="rId7"/>
    <p:sldId id="264" r:id="rId8"/>
    <p:sldId id="265" r:id="rId9"/>
    <p:sldId id="270" r:id="rId10"/>
    <p:sldId id="266" r:id="rId11"/>
    <p:sldId id="268" r:id="rId12"/>
    <p:sldId id="271" r:id="rId13"/>
    <p:sldId id="272" r:id="rId14"/>
    <p:sldId id="273" r:id="rId15"/>
    <p:sldId id="274" r:id="rId16"/>
    <p:sldId id="276" r:id="rId17"/>
    <p:sldId id="275" r:id="rId18"/>
    <p:sldId id="278" r:id="rId19"/>
    <p:sldId id="281" r:id="rId20"/>
    <p:sldId id="284" r:id="rId21"/>
    <p:sldId id="283" r:id="rId22"/>
    <p:sldId id="288" r:id="rId23"/>
    <p:sldId id="285" r:id="rId24"/>
    <p:sldId id="279" r:id="rId25"/>
    <p:sldId id="269" r:id="rId26"/>
    <p:sldId id="287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ljty zz" initials="sz" lastIdx="0" clrIdx="0">
    <p:extLst>
      <p:ext uri="{19B8F6BF-5375-455C-9EA6-DF929625EA0E}">
        <p15:presenceInfo xmlns:p15="http://schemas.microsoft.com/office/powerpoint/2012/main" userId="3943465bf72f1b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A91B8-CEEA-43C8-BC6C-D0DF5EFEC17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9F7F9-5AAB-4E78-B159-94F3BF0D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9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346-EB76-4ABD-B361-A52E844C9F15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A92E126-E753-474F-8E11-60340BFE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06F-3081-40BD-AAAD-C6801AEE4A04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92E126-E753-474F-8E11-60340BFE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65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06F-3081-40BD-AAAD-C6801AEE4A04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92E126-E753-474F-8E11-60340BFEB8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4535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06F-3081-40BD-AAAD-C6801AEE4A04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92E126-E753-474F-8E11-60340BFE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225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06F-3081-40BD-AAAD-C6801AEE4A04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92E126-E753-474F-8E11-60340BFEB8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33282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06F-3081-40BD-AAAD-C6801AEE4A04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92E126-E753-474F-8E11-60340BFE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444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54BD-D635-42ED-B6DC-E125F08FC781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25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2630-B8B8-41C2-9F6D-4CF2487A0CA5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2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EFD4-557C-4579-89FD-8BD259805959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0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6CF6-E46E-4218-8AAC-C3E03756D4C0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92E126-E753-474F-8E11-60340BFE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6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6C85-9330-4ECD-86C7-8148B6B082D0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A92E126-E753-474F-8E11-60340BFE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8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5EE-9421-4450-84C9-EF9796EDD9CD}" type="datetime1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A92E126-E753-474F-8E11-60340BFE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1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2C1F-7E8E-4C8F-9B5A-9532E4654956}" type="datetime1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1E8D-88B2-4D0F-960D-5B4D4F71982B}" type="datetime1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8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203F-52E1-447F-9918-09613E327D7F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3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71C-42ED-4EB7-A006-C6DC25129676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92E126-E753-474F-8E11-60340BFE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0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9106F-3081-40BD-AAAD-C6801AEE4A04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92E126-E753-474F-8E11-60340BFE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49E704-9439-449E-8676-B0EB228F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1</a:t>
            </a:fld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00C5761-2D0D-46A9-959B-6EC598D5F845}"/>
              </a:ext>
            </a:extLst>
          </p:cNvPr>
          <p:cNvSpPr txBox="1">
            <a:spLocks/>
          </p:cNvSpPr>
          <p:nvPr/>
        </p:nvSpPr>
        <p:spPr>
          <a:xfrm>
            <a:off x="1796920" y="1517274"/>
            <a:ext cx="6589199" cy="1504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Quantum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集群使用说明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(II)</a:t>
            </a:r>
            <a:endParaRPr 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7073DB6-5B55-4A1C-9B26-0BFDA8505A67}"/>
              </a:ext>
            </a:extLst>
          </p:cNvPr>
          <p:cNvSpPr txBox="1">
            <a:spLocks/>
          </p:cNvSpPr>
          <p:nvPr/>
        </p:nvSpPr>
        <p:spPr>
          <a:xfrm>
            <a:off x="6962862" y="5005591"/>
            <a:ext cx="1710248" cy="9254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张明达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2021.10.18</a:t>
            </a:r>
          </a:p>
        </p:txBody>
      </p:sp>
    </p:spTree>
    <p:extLst>
      <p:ext uri="{BB962C8B-B14F-4D97-AF65-F5344CB8AC3E}">
        <p14:creationId xmlns:p14="http://schemas.microsoft.com/office/powerpoint/2010/main" val="273935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92962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三、常见任务提交示例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575" y="1588315"/>
            <a:ext cx="7092528" cy="487120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任务类型：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单核任务：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Gaussian 09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和之前的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cubegen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Gaussian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16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计算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ESP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以外的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cubegen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，常见简单程序（大多数几百行以内的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Python/Shell/…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），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zindo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gmx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的大多数轨迹处理子程序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不适合很多核并行的任务：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xTB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ORCA 4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AIMD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，大量小计算量任务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适合全核运行的任务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4. 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任务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跨节点任务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注：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/home/scripts/SLURM/pause/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pause.slurm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用于占住节点测试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测试完成后一定要删除测试作业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37" y="270395"/>
            <a:ext cx="6589199" cy="69995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单核任务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932" y="970345"/>
            <a:ext cx="6782135" cy="1671620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两种情况：个别单核任务，大批量单核任务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个别单核任务，不要使用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slurm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作业系统，直接在主节点运行，对其他任务性能影响微乎其微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大量单核任务：写脚本提交，注意实际计算占满物理核心数以及脚本中分配占满逻辑核心数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即超线程数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D5AA3-5BF3-4F45-89C5-60342F535073}"/>
              </a:ext>
            </a:extLst>
          </p:cNvPr>
          <p:cNvSpPr txBox="1"/>
          <p:nvPr/>
        </p:nvSpPr>
        <p:spPr>
          <a:xfrm>
            <a:off x="1277400" y="4003411"/>
            <a:ext cx="1700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/home/scripts/SLURM/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zindo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zindo-ct.slurm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E261A2-3A9D-4856-B220-3A0123D20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151" y="2641965"/>
            <a:ext cx="5373847" cy="421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9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92962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多个不满核多核任务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330" y="1420645"/>
            <a:ext cx="6782135" cy="481324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适用于多个并行效率不高的程序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强烈建议设置内核绑定！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非并行程序：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taskset -c 0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绑定到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核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OpenMP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等多线程模型：除非程序内部有接口，否则很难直接设置。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Gaussian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%CPU=0-35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等方式设置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并行程序：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Intel MPI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：默认内核绑定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 MPI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：运行参数加上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--bind-by core --map-by core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或者使用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Rankfile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MPICH2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：似乎不能直接绑定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Gromacs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：很复杂，专门提及</a:t>
            </a:r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3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05731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占满节点的任务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330" y="1341691"/>
            <a:ext cx="7652386" cy="773979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PySOC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for Gaussian 16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Python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部分单核，计算量不大，可接受）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/home/scripts/SLURM/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pysoc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/pysoc-g16.slurm</a:t>
            </a:r>
          </a:p>
          <a:p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91F8CF-6E64-4AE3-A258-679B5F154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35" y="4504510"/>
            <a:ext cx="8029575" cy="2286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6FF5F5A-2B87-4413-A683-5ED9F718AB5E}"/>
              </a:ext>
            </a:extLst>
          </p:cNvPr>
          <p:cNvGrpSpPr/>
          <p:nvPr/>
        </p:nvGrpSpPr>
        <p:grpSpPr>
          <a:xfrm>
            <a:off x="803717" y="2096906"/>
            <a:ext cx="8029575" cy="2128547"/>
            <a:chOff x="803717" y="2096906"/>
            <a:chExt cx="8029575" cy="21285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E95420-C087-4A3A-8FBA-F557B3578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4248"/>
            <a:stretch/>
          </p:blipFill>
          <p:spPr>
            <a:xfrm>
              <a:off x="803717" y="2096906"/>
              <a:ext cx="8029575" cy="207961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EB87EE-D789-429D-80D6-8AE6A457C983}"/>
                </a:ext>
              </a:extLst>
            </p:cNvPr>
            <p:cNvSpPr/>
            <p:nvPr/>
          </p:nvSpPr>
          <p:spPr>
            <a:xfrm>
              <a:off x="803717" y="3112316"/>
              <a:ext cx="1822037" cy="2348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77E58D-8445-4146-82C5-790E3E0C7C98}"/>
                </a:ext>
              </a:extLst>
            </p:cNvPr>
            <p:cNvSpPr txBox="1"/>
            <p:nvPr/>
          </p:nvSpPr>
          <p:spPr>
            <a:xfrm>
              <a:off x="2595687" y="3059668"/>
              <a:ext cx="6237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赝势版本，详见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http://bbs.keinsci.com/thread-9442-1-1.html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78F80D-6B46-4609-889F-253E6166F254}"/>
                </a:ext>
              </a:extLst>
            </p:cNvPr>
            <p:cNvSpPr/>
            <p:nvPr/>
          </p:nvSpPr>
          <p:spPr>
            <a:xfrm>
              <a:off x="803717" y="3491320"/>
              <a:ext cx="1243197" cy="2348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07B72B-4375-4499-A680-61AF0C345A56}"/>
                </a:ext>
              </a:extLst>
            </p:cNvPr>
            <p:cNvSpPr/>
            <p:nvPr/>
          </p:nvSpPr>
          <p:spPr>
            <a:xfrm>
              <a:off x="803717" y="3880469"/>
              <a:ext cx="2392489" cy="2348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CBE958-79D2-42AC-B175-AEB49F8AE65D}"/>
                </a:ext>
              </a:extLst>
            </p:cNvPr>
            <p:cNvSpPr txBox="1"/>
            <p:nvPr/>
          </p:nvSpPr>
          <p:spPr>
            <a:xfrm>
              <a:off x="1999961" y="344085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计算的单重态个数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17210B-0615-4179-98E1-3A8D1C900922}"/>
                </a:ext>
              </a:extLst>
            </p:cNvPr>
            <p:cNvSpPr txBox="1"/>
            <p:nvPr/>
          </p:nvSpPr>
          <p:spPr>
            <a:xfrm>
              <a:off x="3196206" y="3856121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计算的三重态个数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23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96535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占满节点的任务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330" y="1420645"/>
            <a:ext cx="7794998" cy="481324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Tachyon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渲染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VMD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图像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/home/scripts/SLURM/tachyon/tachyon-linux64.slurm</a:t>
            </a: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首先用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VMD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得到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dat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文件，核心命令：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render Tachyon myfile.dat</a:t>
            </a: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然后使用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Tach_MidShad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Tach_FullShad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Tach_MidShad2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或者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Tach_HalfShad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命令渲染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如果有一批图要处理，应该在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VMD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脚本中加入视角控制的部分，在自己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PC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上调整其中某个文件的视角，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/home/scripts/SLURM/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vmd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saveview.tcl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中的用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dump_view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命令导出视角，并用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load_view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命令等将视角保存入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VMD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作图设置文件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VMD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在服务器无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GUI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运行方法：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vmd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-e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xxx.tcl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dispdev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none</a:t>
            </a: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VMD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部分的示例脚本：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/home/scripts/SLURM/vmd/vmd_use.sh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，在主节点执行即可，注意要将相关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Tcl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脚本进行适当修改，并与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cub/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xyz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pdb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等文件放入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vmd_use.sh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的相同目录执行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vmd_use.sh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4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394" y="454978"/>
            <a:ext cx="6589199" cy="69793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占满节点的任务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07" y="1152908"/>
            <a:ext cx="7652386" cy="85615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Multiwfn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使用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/home/scripts/SLURM/Multiwfn/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Multiwfn.slurm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，详见群里相关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pdf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文件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15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A9CFFF-811B-4EF1-8E88-20BD431ADD5B}"/>
              </a:ext>
            </a:extLst>
          </p:cNvPr>
          <p:cNvGrpSpPr/>
          <p:nvPr/>
        </p:nvGrpSpPr>
        <p:grpSpPr>
          <a:xfrm>
            <a:off x="1233181" y="2009064"/>
            <a:ext cx="7457813" cy="4863147"/>
            <a:chOff x="1233181" y="2009064"/>
            <a:chExt cx="7457813" cy="48631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11891A-F6D2-498C-9B4E-00DC208A0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181" y="2009064"/>
              <a:ext cx="7457813" cy="486314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5F124D-A45B-41EE-B3C9-9DE51D5F8E09}"/>
                </a:ext>
              </a:extLst>
            </p:cNvPr>
            <p:cNvSpPr/>
            <p:nvPr/>
          </p:nvSpPr>
          <p:spPr>
            <a:xfrm>
              <a:off x="1233181" y="5377343"/>
              <a:ext cx="545285" cy="13257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538E40-CF13-44D3-A02B-8CF08612C21A}"/>
                </a:ext>
              </a:extLst>
            </p:cNvPr>
            <p:cNvSpPr txBox="1"/>
            <p:nvPr/>
          </p:nvSpPr>
          <p:spPr>
            <a:xfrm>
              <a:off x="1778466" y="5908811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Multiwfn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的命令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C14AAA-27BB-498D-8CF0-C3DEEABF3FA5}"/>
                </a:ext>
              </a:extLst>
            </p:cNvPr>
            <p:cNvSpPr/>
            <p:nvPr/>
          </p:nvSpPr>
          <p:spPr>
            <a:xfrm>
              <a:off x="1993197" y="5145478"/>
              <a:ext cx="1932851" cy="2318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DB5695-D042-421E-98C6-409A8B787B25}"/>
                </a:ext>
              </a:extLst>
            </p:cNvPr>
            <p:cNvSpPr txBox="1"/>
            <p:nvPr/>
          </p:nvSpPr>
          <p:spPr>
            <a:xfrm>
              <a:off x="3926048" y="4908780"/>
              <a:ext cx="3108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前面定义的</a:t>
              </a:r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Multiwfn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输入文件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54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92962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占满节点的任务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07" y="1256972"/>
            <a:ext cx="8104578" cy="199318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VASP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单节点使用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/home/scripts/SLURM/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vasp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/vasp-5.4.4.slurm</a:t>
            </a: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赝势文件在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/opt/vasp-5.4.4/POT</a:t>
            </a: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已重新编译，基于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Intel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全家桶，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-O2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优化，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AVX2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指令集，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并行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VASP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的性能优化很复杂，最多可能差出数十倍的性能，建议反复调试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FE354-87B6-46D7-AAF2-53270044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3941"/>
            <a:ext cx="9144000" cy="1241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73FE7C-C0D9-43E7-946B-6F2E96833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95678"/>
            <a:ext cx="9144000" cy="67040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118679-EBB9-42FE-9C2B-E216060F3BCC}"/>
              </a:ext>
            </a:extLst>
          </p:cNvPr>
          <p:cNvCxnSpPr/>
          <p:nvPr/>
        </p:nvCxnSpPr>
        <p:spPr>
          <a:xfrm flipV="1">
            <a:off x="3489820" y="3414320"/>
            <a:ext cx="721453" cy="2896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6D8D6F-59D0-4FAB-BE7C-E4E3AD44C46E}"/>
              </a:ext>
            </a:extLst>
          </p:cNvPr>
          <p:cNvSpPr txBox="1"/>
          <p:nvPr/>
        </p:nvSpPr>
        <p:spPr>
          <a:xfrm>
            <a:off x="4211273" y="3189798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摘自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/opt/list_node_info.sh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7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3296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占满节点的任务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07" y="1600920"/>
            <a:ext cx="7652386" cy="481324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Quantum Espresso 6.8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使用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分为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 MPI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并行和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OpenMP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并行两种使用方式。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/home/scripts/SLURM/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quantumespresso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/qe-6.8-openmp.slurm</a:t>
            </a: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/home/scripts/SLURM/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quantumespresso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/qe-6.8-openmpi.slurm</a:t>
            </a: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http://www.quantum-espresso.org/</a:t>
            </a: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欢迎大家学习交流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的使用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版本在尝试编译，对常见游戏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不该抱太大期望。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2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3296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4. 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Gromacs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17" y="1609309"/>
            <a:ext cx="7911633" cy="524869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Gromacs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的复杂之处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…</a:t>
            </a: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Gromacs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开发者显然极为精通计算机原理，代码做了极为充分的优化同时提示非常详细，考虑极为周到。更新频繁，但某些版本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bug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较多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(2020)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太长不看版：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/home/scripts/SLURM/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gromacs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gmx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-*.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slurm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。其中带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字样的为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节点专用。不带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字样的为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节点用。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版每个任务占半个节点，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版每个任务占整个节点。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节点上如果只提交一个任务，节点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sinfo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显示状态应为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mix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。两个任务在同一节点上状态应为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alloc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节点任务应始终保持状态为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alloc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计算很复杂，需要相关硬件、软件编程和库的支持，不是所有软件都可以使用，也不是使用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速度就一定更快（许多软件可能更慢）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不要在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节点上运行纯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任务！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（目前除了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版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gmx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外所有任务）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18796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4. 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Gromacs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17" y="1609309"/>
            <a:ext cx="8138947" cy="4825047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优化内容：代码算法上的优化（开发者）、并行方式的优化、编译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指令集的优化、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的协调问题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…</a:t>
            </a: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运行方式：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mpirun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-np NPMPI)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gmx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mdrun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-pin on 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ntmpi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NTMPI-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ntomp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NTOMP -pin on 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pinoffset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PINOFFSET 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gpu_id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GPUID -s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JOBNAME.tpr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并行方式：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MPI/Thread-MPI + OpenMP + 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异构并行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(CUDA/AMD GPU)</a:t>
            </a: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就是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，通常用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OpenMPI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，编译麻烦，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效率稍低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，可跨节点。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Thread-MPI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是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Gromacs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修改版的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，默认编译打开，比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效率高一些，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不接受跨节点并行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Thread-MPI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一样都是进程（官方称为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Rank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）级并行，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不能同时存在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通过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mpirun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-np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指定并行数，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Thread-MPI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通过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ntmpi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指定并行数。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OpenMP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是线程级并行模型（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Thread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），可以通过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OMP_NUM_THREADS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环境变量或者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ntomp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指定并行数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也可以用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nt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直接指定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Thread-MPI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OpenMP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总并行核数，即两者乘积。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1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FB7A-27EE-4D9A-BCFB-62D460AE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1100003" cy="667795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82A90-29C5-4AB8-A82E-B96CF5A5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4861057" cy="225384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一、如何查看节点配置情况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二、如何查看节点使用情况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三、常见任务提交示例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四、各节点添加库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10D66-966E-448F-B658-042C194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6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1040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4. 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Gromacs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17" y="1609309"/>
            <a:ext cx="7987945" cy="500121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编译使用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gcc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，新版本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gmx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需要用较高版本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gcc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gmx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2019.3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gcc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5.4.0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gmx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2021.3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gcc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7.5.0)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加速使用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CUDA 11.4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自行编译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fftw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3.3.8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库取代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gmx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自带的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fft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库。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fftw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库和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gmx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均开启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AVX2_256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SIMD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指令集重新编译后，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节点原先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108 ns/day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，现在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336 ns/day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速度是之前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倍！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400 ns/day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提升到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1050 ns/day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新版本唯一支持邻居列表构建方式为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Verlet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，不支持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groups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旧版本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tpr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有可能可以在新版本下跑，命令不是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gmx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开头的版本太过古老，效率明显严重低下。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2020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版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bug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太多而且不好编译，强烈推荐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2019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2021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目前已编译有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2019.3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2021.3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版和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版，不要用混。两者都是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AVX2_256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编译，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版本同时编译了双精度版本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gmx_d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单精度版本，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版本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2019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2021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速度没有区别，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版本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2021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比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2019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快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1/8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7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29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4. 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Gromacs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17" y="1609309"/>
            <a:ext cx="7987945" cy="481324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nvidia-smi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命令查看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使用情况，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nvtop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命令查看详情。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-pin on 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pinoffset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PINOFFSET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指定内核绑定，未绑定效率为绑定的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88%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不要利用超线程，如果一个节点跑多个任务，两个任务应绑定在不同的物理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上。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综合带宽、速度等因素，每个任务用半个节点即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12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核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Silver 4214R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带一块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RTX 3080Ti 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。纯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OpenMP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并行。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每个节点跑一个任务需要指定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Rank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提升效率，且速度和半个节点相同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直接登录到节点运算，两个任务应为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gmx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mdrun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-pin on 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pinoffset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0   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ntmpi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1 -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ntomp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12 -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gpu_id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0 -bonded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nb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pme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-s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jobname.tpr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gmx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mdrun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-pin on 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pinoffset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24 -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ntmpi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1 -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ntomp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12 -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gpu_id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1 -bonded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nb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pme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-s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jobname.tpr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使用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slurm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系统提交时，每次系统只分配一块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，所以两次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gpu_id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都应该是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D37DE1-6BC0-44E4-B05C-0BEB97F017C8}"/>
              </a:ext>
            </a:extLst>
          </p:cNvPr>
          <p:cNvGrpSpPr/>
          <p:nvPr/>
        </p:nvGrpSpPr>
        <p:grpSpPr>
          <a:xfrm>
            <a:off x="979787" y="3921778"/>
            <a:ext cx="8164213" cy="2574679"/>
            <a:chOff x="979787" y="3921778"/>
            <a:chExt cx="8164213" cy="257467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C84E41E-BB9F-45F0-ABE5-31F01DEB8E64}"/>
                </a:ext>
              </a:extLst>
            </p:cNvPr>
            <p:cNvCxnSpPr>
              <a:cxnSpLocks/>
            </p:cNvCxnSpPr>
            <p:nvPr/>
          </p:nvCxnSpPr>
          <p:spPr>
            <a:xfrm>
              <a:off x="2357306" y="5683821"/>
              <a:ext cx="2214694" cy="7102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D9A0BE-7975-4BFB-93D4-C2155D24869E}"/>
                </a:ext>
              </a:extLst>
            </p:cNvPr>
            <p:cNvSpPr txBox="1"/>
            <p:nvPr/>
          </p:nvSpPr>
          <p:spPr>
            <a:xfrm>
              <a:off x="4496499" y="5521321"/>
              <a:ext cx="4147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非键部分</a:t>
              </a:r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PME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静电长程（倒空间）部分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9AFE6E8-FFA4-4521-8C67-615FEF8CD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4459" y="5654180"/>
              <a:ext cx="244678" cy="52011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24119D-CE44-4723-852A-64C7B9108AB0}"/>
                </a:ext>
              </a:extLst>
            </p:cNvPr>
            <p:cNvSpPr txBox="1"/>
            <p:nvPr/>
          </p:nvSpPr>
          <p:spPr>
            <a:xfrm>
              <a:off x="979787" y="6127125"/>
              <a:ext cx="5431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非键部分</a:t>
              </a:r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Cut-off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色散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+</a:t>
              </a:r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PME</a:t>
              </a:r>
              <a:r>
                <a:rPr lang="zh-CN" altLang="en-US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静电短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程（实空间）部分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C2574D-712A-470B-8E0E-280ED2683C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7677" y="5134558"/>
              <a:ext cx="2004970" cy="1585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3AC292-7837-43AB-87F4-0F527D852B20}"/>
                </a:ext>
              </a:extLst>
            </p:cNvPr>
            <p:cNvSpPr txBox="1"/>
            <p:nvPr/>
          </p:nvSpPr>
          <p:spPr>
            <a:xfrm>
              <a:off x="4397228" y="4838867"/>
              <a:ext cx="4499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成键部分（键长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+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键角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+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二面角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+improper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）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FF969A8-736A-46ED-A9E9-313C218C0D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2510" y="4263005"/>
              <a:ext cx="94910" cy="3789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174F2D-034D-4DBC-ABE3-6714EA9E84D9}"/>
                </a:ext>
              </a:extLst>
            </p:cNvPr>
            <p:cNvSpPr txBox="1"/>
            <p:nvPr/>
          </p:nvSpPr>
          <p:spPr>
            <a:xfrm>
              <a:off x="4611990" y="3921778"/>
              <a:ext cx="453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使用的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GPU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编号，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0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开始计数，前两块写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01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212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529" y="310089"/>
            <a:ext cx="6589199" cy="78829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4. 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Gromacs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65" y="1098379"/>
            <a:ext cx="8003097" cy="226705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关于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pinoffset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参数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指定内核绑定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起始位置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逻辑核心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开始计数。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htop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命令查看到的内核是逻辑核心，且从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开始编号。（通常习惯从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开始）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下表为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htop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视图，黑色数字所在位置为设置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pinoffset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为对应值时内核绑定的起始位置。假设有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块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（即双路），开启超线程（每个物理核心有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个逻辑核心），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为单块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的物理核心数。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红色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数字为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htop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顺序。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91F9C6E-59C2-4F8A-B5D3-D823EDED5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60896"/>
              </p:ext>
            </p:extLst>
          </p:nvPr>
        </p:nvGraphicFramePr>
        <p:xfrm>
          <a:off x="803717" y="3210812"/>
          <a:ext cx="7987945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589">
                  <a:extLst>
                    <a:ext uri="{9D8B030D-6E8A-4147-A177-3AD203B41FA5}">
                      <a16:colId xmlns:a16="http://schemas.microsoft.com/office/drawing/2014/main" val="2856845872"/>
                    </a:ext>
                  </a:extLst>
                </a:gridCol>
                <a:gridCol w="1597589">
                  <a:extLst>
                    <a:ext uri="{9D8B030D-6E8A-4147-A177-3AD203B41FA5}">
                      <a16:colId xmlns:a16="http://schemas.microsoft.com/office/drawing/2014/main" val="4041219688"/>
                    </a:ext>
                  </a:extLst>
                </a:gridCol>
                <a:gridCol w="1597589">
                  <a:extLst>
                    <a:ext uri="{9D8B030D-6E8A-4147-A177-3AD203B41FA5}">
                      <a16:colId xmlns:a16="http://schemas.microsoft.com/office/drawing/2014/main" val="3403625415"/>
                    </a:ext>
                  </a:extLst>
                </a:gridCol>
                <a:gridCol w="1597589">
                  <a:extLst>
                    <a:ext uri="{9D8B030D-6E8A-4147-A177-3AD203B41FA5}">
                      <a16:colId xmlns:a16="http://schemas.microsoft.com/office/drawing/2014/main" val="2712766348"/>
                    </a:ext>
                  </a:extLst>
                </a:gridCol>
                <a:gridCol w="1597589">
                  <a:extLst>
                    <a:ext uri="{9D8B030D-6E8A-4147-A177-3AD203B41FA5}">
                      <a16:colId xmlns:a16="http://schemas.microsoft.com/office/drawing/2014/main" val="3711702552"/>
                    </a:ext>
                  </a:extLst>
                </a:gridCol>
              </a:tblGrid>
              <a:tr h="43100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htop</a:t>
                      </a:r>
                      <a:r>
                        <a:rPr lang="zh-CN" altLang="en-US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布局</a:t>
                      </a:r>
                      <a:endParaRPr 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CPU0</a:t>
                      </a:r>
                    </a:p>
                    <a:p>
                      <a:r>
                        <a:rPr lang="zh-CN" altLang="en-US" b="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逻辑核心</a:t>
                      </a:r>
                      <a:r>
                        <a:rPr lang="en-US" altLang="zh-CN" b="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CPU1</a:t>
                      </a:r>
                    </a:p>
                    <a:p>
                      <a:r>
                        <a:rPr lang="zh-CN" altLang="en-US" b="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逻辑核心</a:t>
                      </a:r>
                      <a:r>
                        <a:rPr lang="en-US" altLang="zh-CN" b="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CPU0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逻辑核心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CPU1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逻辑核心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0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物理核心</a:t>
                      </a:r>
                      <a:r>
                        <a:rPr lang="en-US" altLang="zh-CN" b="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2c+1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5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物理核心</a:t>
                      </a:r>
                      <a:r>
                        <a:rPr lang="en-US" altLang="zh-CN" b="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2c+2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2c+3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物理核心</a:t>
                      </a:r>
                      <a:r>
                        <a:rPr lang="en-US" altLang="zh-CN" b="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2c+4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2c+5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3c+3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5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6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物理核心</a:t>
                      </a:r>
                      <a:r>
                        <a:rPr lang="en-US" altLang="zh-CN" b="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c-1</a:t>
                      </a:r>
                      <a:endParaRPr lang="en-US" b="0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2c-2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4c-2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2c-1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4c-1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847462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280FCC8B-8916-45FE-A657-271FB3CDC73B}"/>
              </a:ext>
            </a:extLst>
          </p:cNvPr>
          <p:cNvGrpSpPr/>
          <p:nvPr/>
        </p:nvGrpSpPr>
        <p:grpSpPr>
          <a:xfrm>
            <a:off x="2382473" y="3210812"/>
            <a:ext cx="3208789" cy="2494280"/>
            <a:chOff x="2382473" y="3210812"/>
            <a:chExt cx="3208789" cy="249428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DD17EF1-FBDF-4168-8790-2D38C68B886E}"/>
                </a:ext>
              </a:extLst>
            </p:cNvPr>
            <p:cNvGrpSpPr/>
            <p:nvPr/>
          </p:nvGrpSpPr>
          <p:grpSpPr>
            <a:xfrm>
              <a:off x="2382473" y="3210812"/>
              <a:ext cx="1551964" cy="2494280"/>
              <a:chOff x="2382473" y="3210812"/>
              <a:chExt cx="1551964" cy="249428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4C87F6-B87B-4214-9820-AFAE00800F10}"/>
                  </a:ext>
                </a:extLst>
              </p:cNvPr>
              <p:cNvSpPr/>
              <p:nvPr/>
            </p:nvSpPr>
            <p:spPr>
              <a:xfrm>
                <a:off x="2382473" y="3210812"/>
                <a:ext cx="1551964" cy="249428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6E2D2D-833B-49A6-BBA0-4FB429F014C4}"/>
                  </a:ext>
                </a:extLst>
              </p:cNvPr>
              <p:cNvSpPr txBox="1"/>
              <p:nvPr/>
            </p:nvSpPr>
            <p:spPr>
              <a:xfrm>
                <a:off x="2405685" y="4915949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B05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建议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0</a:t>
                </a:r>
                <a:r>
                  <a:rPr lang="zh-CN" altLang="en-US" dirty="0">
                    <a:solidFill>
                      <a:srgbClr val="00B05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号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GPU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2D5DC3-B585-4409-AA62-D04B497520F1}"/>
                </a:ext>
              </a:extLst>
            </p:cNvPr>
            <p:cNvGrpSpPr/>
            <p:nvPr/>
          </p:nvGrpSpPr>
          <p:grpSpPr>
            <a:xfrm>
              <a:off x="3980575" y="3210812"/>
              <a:ext cx="1610687" cy="2494280"/>
              <a:chOff x="3980575" y="3210812"/>
              <a:chExt cx="1610687" cy="249428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B32CAF6-9AC5-4C44-9A9F-1B5D30F1C5B5}"/>
                  </a:ext>
                </a:extLst>
              </p:cNvPr>
              <p:cNvSpPr/>
              <p:nvPr/>
            </p:nvSpPr>
            <p:spPr>
              <a:xfrm>
                <a:off x="3980575" y="3210812"/>
                <a:ext cx="1610687" cy="249428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33661CE-6C52-4486-8642-4253336197D8}"/>
                  </a:ext>
                </a:extLst>
              </p:cNvPr>
              <p:cNvSpPr txBox="1"/>
              <p:nvPr/>
            </p:nvSpPr>
            <p:spPr>
              <a:xfrm>
                <a:off x="4029097" y="4915949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建议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号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GPU</a:t>
                </a:r>
                <a:endParaRPr lang="en-US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7DBD72F-AFD4-4018-A0AE-66034806AE5F}"/>
              </a:ext>
            </a:extLst>
          </p:cNvPr>
          <p:cNvSpPr txBox="1">
            <a:spLocks/>
          </p:cNvSpPr>
          <p:nvPr/>
        </p:nvSpPr>
        <p:spPr>
          <a:xfrm>
            <a:off x="803717" y="5705092"/>
            <a:ext cx="7987945" cy="1095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常见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节点配置是双路双卡服务器，两块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各带一块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建议设置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pinoffset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使得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号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全部物理核心控制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号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号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全部物理核心控制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号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。具体取决于主板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PCI-E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插槽和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直连关系。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08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424" y="350599"/>
            <a:ext cx="5177052" cy="71519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4. 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Gromacs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430" y="2011320"/>
            <a:ext cx="2600588" cy="93321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检查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nvidia-smi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输出判断每块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是否有任务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23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348F47-8A4D-4169-AEBC-9FF0B95A0459}"/>
              </a:ext>
            </a:extLst>
          </p:cNvPr>
          <p:cNvGrpSpPr/>
          <p:nvPr/>
        </p:nvGrpSpPr>
        <p:grpSpPr>
          <a:xfrm>
            <a:off x="134982" y="4115730"/>
            <a:ext cx="5994180" cy="2700194"/>
            <a:chOff x="1574910" y="4157806"/>
            <a:chExt cx="5994180" cy="27001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95A0F1-0812-4B95-8113-901D378F8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4910" y="4157806"/>
              <a:ext cx="5994180" cy="270019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088F1B-433F-4540-A7EA-EACAEE4682CE}"/>
                </a:ext>
              </a:extLst>
            </p:cNvPr>
            <p:cNvSpPr/>
            <p:nvPr/>
          </p:nvSpPr>
          <p:spPr>
            <a:xfrm>
              <a:off x="6182686" y="5276675"/>
              <a:ext cx="302004" cy="2768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F0B6E9-7BEF-4C8F-8127-DBC276203CFE}"/>
                </a:ext>
              </a:extLst>
            </p:cNvPr>
            <p:cNvSpPr/>
            <p:nvPr/>
          </p:nvSpPr>
          <p:spPr>
            <a:xfrm>
              <a:off x="1712752" y="6501858"/>
              <a:ext cx="2162962" cy="2768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0753D2-370E-42BC-B368-56297A6861E5}"/>
                </a:ext>
              </a:extLst>
            </p:cNvPr>
            <p:cNvSpPr/>
            <p:nvPr/>
          </p:nvSpPr>
          <p:spPr>
            <a:xfrm>
              <a:off x="2156670" y="5276675"/>
              <a:ext cx="302004" cy="2768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A3A3D81-14A1-4CEE-BC13-67EEE8A5FE30}"/>
              </a:ext>
            </a:extLst>
          </p:cNvPr>
          <p:cNvSpPr txBox="1"/>
          <p:nvPr/>
        </p:nvSpPr>
        <p:spPr>
          <a:xfrm>
            <a:off x="6101892" y="4620177"/>
            <a:ext cx="3193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$jobname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在脚本前面设置为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tpr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的名字除去拓展名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gmx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grompp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生成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tpr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文件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能量极小化在主节点用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版本运行即可。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DC240-D6BE-4D37-9F83-D771AFBF52F0}"/>
              </a:ext>
            </a:extLst>
          </p:cNvPr>
          <p:cNvSpPr txBox="1"/>
          <p:nvPr/>
        </p:nvSpPr>
        <p:spPr>
          <a:xfrm>
            <a:off x="3493486" y="5559482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占用率，大体系最高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60%</a:t>
            </a:r>
          </a:p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小体系只有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40%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左右</a:t>
            </a:r>
            <a:endParaRPr 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A3A2D7-1AC8-480C-B5DC-D658EE2F3E55}"/>
              </a:ext>
            </a:extLst>
          </p:cNvPr>
          <p:cNvSpPr txBox="1"/>
          <p:nvPr/>
        </p:nvSpPr>
        <p:spPr>
          <a:xfrm>
            <a:off x="480551" y="55352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温度</a:t>
            </a:r>
            <a:endParaRPr 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E71E9-62B8-4267-9BFF-886A18F14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2" y="1290912"/>
            <a:ext cx="6116822" cy="271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66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95" y="447941"/>
            <a:ext cx="6589199" cy="70496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跨节点任务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06" y="1256972"/>
            <a:ext cx="8180080" cy="408681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X12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管理难度很大，配置也明显脱离时代，如果未来有一天可以淘汰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…</a:t>
            </a: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(X11DAI-N + 8173M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双路（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28C2.0GHz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+12*32GB(2666)=384GB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（六通道）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+2T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NVMe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SSD PM981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+ 240G SSD + 4T HDD + 56Gbps IB)*4+IB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交换机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读写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数据传输速度比较（近似）：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USB 2.0 (60MB/s) &lt;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普通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HDD (100MB/s) &lt;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千兆网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(125MB/s) &lt;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企业级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HDD (250MB/s) &lt; USB 3.0 (500MB/s)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≈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SSD &lt;&lt;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万兆网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(1.25GB/s) &lt;&lt;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高速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SSD (3GB/s) &lt;&lt; IB (7-14GB/s) &lt;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内存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(15-30GB/s) &lt;&lt;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内存寄存器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&lt;&lt;  L3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缓存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&lt;&lt; L2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缓存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&lt;&lt; L1d/L1i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缓存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&lt;&lt; CPU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寄存器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普通千兆网对硬盘之间数据传输有轻微瓶颈，对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SSD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瓶颈明显。即使用万兆网，对跨节点并行也几乎无法接受。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IB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速度极快但是依然不如内存。跨节点稍有不慎很容易造成性能明显损失。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75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01351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四、各节点添加库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410" y="2100044"/>
            <a:ext cx="7218363" cy="4216866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添加了最新的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CentOS 7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源，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epel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源，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devtoolset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源（提供完整的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gcc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7/8/9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docker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singularity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源（用于配置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CP2K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等），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Intel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OneAPI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ImageMagick</a:t>
            </a:r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（图形库，支持转化图片格式的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convert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命令）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dos2unix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用来转换换行符（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Windows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下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\r\n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Linux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下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\n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Mac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下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\r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Multiwfn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依赖的图形库（远程显示图形界面要单独配置）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32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位版本的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i686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架构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glibc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32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位旧程序如之前预编译的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ZINDO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cmake3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用来从较新的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Cmakelist.txt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生成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Makefile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Intel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HPCKit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Intel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BaseKit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套装，包含编译器、数学库、并行库等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NVIDIA HPC SDK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节点，包含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CUDA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加速的开发库）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管理命令：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sensors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（温度检测），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htop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nvtop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节点）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…</a:t>
            </a:r>
          </a:p>
          <a:p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27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附录：一些优秀软件推荐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466" y="1629732"/>
            <a:ext cx="6782135" cy="4613246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Multiwfn</a:t>
            </a: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Quantum Espresso</a:t>
            </a: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CP2K</a:t>
            </a: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ORCA</a:t>
            </a: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xTB</a:t>
            </a: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Q-Chem</a:t>
            </a: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LAMMPS</a:t>
            </a: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Dirac</a:t>
            </a: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Dalton</a:t>
            </a:r>
          </a:p>
          <a:p>
            <a:r>
              <a:rPr lang="en-US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OpenMolcas</a:t>
            </a:r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Molpro</a:t>
            </a:r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93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46197F-7C07-448D-A022-070936C546C4}"/>
              </a:ext>
            </a:extLst>
          </p:cNvPr>
          <p:cNvSpPr/>
          <p:nvPr/>
        </p:nvSpPr>
        <p:spPr>
          <a:xfrm>
            <a:off x="2217387" y="1786235"/>
            <a:ext cx="512832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谢谢大家</a:t>
            </a:r>
            <a:endParaRPr lang="en-US" sz="9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24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2" y="624110"/>
            <a:ext cx="6284528" cy="743296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一、如何查看节点配置情况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287185" cy="31095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/opt/list_node_info.sh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（各节点的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/opt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目录为同一个目录）是一个监测节点硬件配置的脚本。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使用方法：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ssh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q1</a:t>
            </a: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/opt/list_node_info.sh</a:t>
            </a: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exit</a:t>
            </a: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或者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ssh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q1 /opt/list_node_info.sh</a:t>
            </a:r>
          </a:p>
          <a:p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228" y="787784"/>
            <a:ext cx="557930" cy="300550"/>
          </a:xfrm>
        </p:spPr>
        <p:txBody>
          <a:bodyPr/>
          <a:lstStyle/>
          <a:p>
            <a:fld id="{6A92E126-E753-474F-8E11-60340BFEB8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200" y="357128"/>
            <a:ext cx="6589199" cy="65794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一、如何查看节点配置情况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6" y="1152908"/>
            <a:ext cx="1606128" cy="37808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输出示例：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A92E126-E753-474F-8E11-60340BFEB8C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82DDA-19C6-414A-A193-5CF4FAE1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54" y="1530991"/>
            <a:ext cx="5403506" cy="53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6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2" y="562062"/>
            <a:ext cx="5730726" cy="67133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一、如何查看节点配置情况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206" y="1381508"/>
            <a:ext cx="4532805" cy="120595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正确的内存通道利用方法：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如图，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通道。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服务器主板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/CPU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通常都支持双通道以上</a:t>
            </a:r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C8554-D7EA-471E-917D-4A8C428D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625" y="1196747"/>
            <a:ext cx="2620161" cy="282566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46FA989-0ED9-4253-B790-3C01EE448A8F}"/>
              </a:ext>
            </a:extLst>
          </p:cNvPr>
          <p:cNvGrpSpPr/>
          <p:nvPr/>
        </p:nvGrpSpPr>
        <p:grpSpPr>
          <a:xfrm>
            <a:off x="511228" y="2587463"/>
            <a:ext cx="4200525" cy="3908762"/>
            <a:chOff x="511228" y="2587463"/>
            <a:chExt cx="4200525" cy="39087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FAC490-8A2B-4A9A-A246-22DBE763A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228" y="2610025"/>
              <a:ext cx="4200525" cy="38862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7CD128-9CBE-4060-B57A-1621E7601965}"/>
                </a:ext>
              </a:extLst>
            </p:cNvPr>
            <p:cNvSpPr txBox="1"/>
            <p:nvPr/>
          </p:nvSpPr>
          <p:spPr>
            <a:xfrm>
              <a:off x="3666694" y="2587463"/>
              <a:ext cx="383438" cy="3908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5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A1</a:t>
              </a:r>
            </a:p>
            <a:p>
              <a:r>
                <a:rPr lang="en-US" sz="155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A2</a:t>
              </a:r>
            </a:p>
            <a:p>
              <a:r>
                <a:rPr lang="en-US" sz="155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B1</a:t>
              </a:r>
            </a:p>
            <a:p>
              <a:r>
                <a:rPr lang="en-US" sz="155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B2</a:t>
              </a:r>
            </a:p>
            <a:p>
              <a:r>
                <a:rPr lang="en-US" sz="155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C1</a:t>
              </a:r>
            </a:p>
            <a:p>
              <a:r>
                <a:rPr lang="en-US" sz="155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C2</a:t>
              </a:r>
            </a:p>
            <a:p>
              <a:r>
                <a:rPr lang="en-US" sz="155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D1</a:t>
              </a:r>
            </a:p>
            <a:p>
              <a:r>
                <a:rPr lang="en-US" sz="155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D2</a:t>
              </a:r>
            </a:p>
            <a:p>
              <a:r>
                <a:rPr lang="en-US" sz="155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E1</a:t>
              </a:r>
            </a:p>
            <a:p>
              <a:r>
                <a:rPr lang="en-US" sz="155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E2</a:t>
              </a:r>
            </a:p>
            <a:p>
              <a:r>
                <a:rPr lang="en-US" sz="155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F1</a:t>
              </a:r>
            </a:p>
            <a:p>
              <a:r>
                <a:rPr lang="en-US" sz="155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F2</a:t>
              </a:r>
            </a:p>
            <a:p>
              <a:r>
                <a:rPr lang="en-US" sz="155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G1</a:t>
              </a:r>
            </a:p>
            <a:p>
              <a:r>
                <a:rPr lang="en-US" sz="155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G2</a:t>
              </a:r>
            </a:p>
            <a:p>
              <a:r>
                <a:rPr lang="en-US" sz="155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H1</a:t>
              </a:r>
            </a:p>
            <a:p>
              <a:r>
                <a:rPr lang="en-US" sz="155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793667-10BA-41B9-9375-1712BDEF3CB4}"/>
              </a:ext>
            </a:extLst>
          </p:cNvPr>
          <p:cNvSpPr txBox="1"/>
          <p:nvPr/>
        </p:nvSpPr>
        <p:spPr>
          <a:xfrm>
            <a:off x="7771527" y="60400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先插满蓝色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后插满黑色</a:t>
            </a:r>
            <a:endParaRPr 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FE4443-3E57-44E6-A9B4-C2D6020FBC0D}"/>
              </a:ext>
            </a:extLst>
          </p:cNvPr>
          <p:cNvGrpSpPr/>
          <p:nvPr/>
        </p:nvGrpSpPr>
        <p:grpSpPr>
          <a:xfrm>
            <a:off x="4908702" y="4022411"/>
            <a:ext cx="4201653" cy="2830715"/>
            <a:chOff x="4908702" y="4022411"/>
            <a:chExt cx="4201653" cy="28307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FEA063-4B56-4C50-8547-E3C4E25F68BF}"/>
                </a:ext>
              </a:extLst>
            </p:cNvPr>
            <p:cNvGrpSpPr/>
            <p:nvPr/>
          </p:nvGrpSpPr>
          <p:grpSpPr>
            <a:xfrm>
              <a:off x="4908702" y="4022411"/>
              <a:ext cx="3863823" cy="2830715"/>
              <a:chOff x="4908702" y="4022411"/>
              <a:chExt cx="3863823" cy="283071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4362942-28B3-4E31-99CC-2ABA8A70D8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8702" y="4022411"/>
                <a:ext cx="3863823" cy="2830715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74E606C-47D4-47F5-B57F-BEEA886BF718}"/>
                  </a:ext>
                </a:extLst>
              </p:cNvPr>
              <p:cNvSpPr/>
              <p:nvPr/>
            </p:nvSpPr>
            <p:spPr>
              <a:xfrm>
                <a:off x="8212822" y="6496225"/>
                <a:ext cx="486561" cy="29825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7B54BC-7FEA-4DB4-B38C-C3948DF53DAF}"/>
                </a:ext>
              </a:extLst>
            </p:cNvPr>
            <p:cNvSpPr txBox="1"/>
            <p:nvPr/>
          </p:nvSpPr>
          <p:spPr>
            <a:xfrm>
              <a:off x="8727258" y="5594155"/>
              <a:ext cx="3830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降频更多</a:t>
              </a:r>
              <a:endParaRPr 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54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8859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一、如何查看节点配置情况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731" y="2252585"/>
            <a:ext cx="3890669" cy="80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错误或不佳的内存通道利用方法：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大量性能（计算资源）被浪费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E0515-5CB1-4714-A8CB-74E15D9D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36" y="2071931"/>
            <a:ext cx="2554488" cy="1543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537543-2BC8-4AE6-AC99-1E58F5656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614" y="3250200"/>
            <a:ext cx="2985943" cy="3394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A4F3AF-D58E-402A-A08A-738C09D6586C}"/>
              </a:ext>
            </a:extLst>
          </p:cNvPr>
          <p:cNvSpPr txBox="1"/>
          <p:nvPr/>
        </p:nvSpPr>
        <p:spPr>
          <a:xfrm>
            <a:off x="2980937" y="1372969"/>
            <a:ext cx="578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X12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队列节点内存频率太低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(1333)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不支持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AVX2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许多节点有内存损坏或少插。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DA538E-2617-4BA9-B5E5-477117A3F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36" y="3781891"/>
            <a:ext cx="2524956" cy="29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97718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二、如何查看节点使用情况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743" y="1540189"/>
            <a:ext cx="6591985" cy="128089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登录到计算节点后，用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top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命令监测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占用率（按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退出）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50%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：正确。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很小：单核任务。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100%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：超线程提交。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作业系统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sinfo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显示状态应为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alloc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而非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mix</a:t>
            </a:r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7B15EB-C765-4417-A492-A428B73673E6}"/>
              </a:ext>
            </a:extLst>
          </p:cNvPr>
          <p:cNvGrpSpPr/>
          <p:nvPr/>
        </p:nvGrpSpPr>
        <p:grpSpPr>
          <a:xfrm>
            <a:off x="343949" y="3359093"/>
            <a:ext cx="8615493" cy="3187816"/>
            <a:chOff x="318782" y="2882401"/>
            <a:chExt cx="8615493" cy="31878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06AF71E-BA21-4D3E-BA30-7C9945A04D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79"/>
            <a:stretch/>
          </p:blipFill>
          <p:spPr>
            <a:xfrm>
              <a:off x="318782" y="2882401"/>
              <a:ext cx="8615493" cy="318781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671534-B3A7-49B0-A89F-F14072755F0D}"/>
                </a:ext>
              </a:extLst>
            </p:cNvPr>
            <p:cNvSpPr/>
            <p:nvPr/>
          </p:nvSpPr>
          <p:spPr>
            <a:xfrm>
              <a:off x="1096206" y="3254928"/>
              <a:ext cx="623537" cy="2936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B637DD-A1F4-40D9-9B8F-93331BCF1D24}"/>
                </a:ext>
              </a:extLst>
            </p:cNvPr>
            <p:cNvSpPr/>
            <p:nvPr/>
          </p:nvSpPr>
          <p:spPr>
            <a:xfrm>
              <a:off x="5157876" y="4262389"/>
              <a:ext cx="623537" cy="2936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6C1BF-71D0-4CE4-ADD1-643A1243516F}"/>
              </a:ext>
            </a:extLst>
          </p:cNvPr>
          <p:cNvSpPr/>
          <p:nvPr/>
        </p:nvSpPr>
        <p:spPr>
          <a:xfrm>
            <a:off x="4874929" y="1772918"/>
            <a:ext cx="6463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83F132-6032-4B44-8F42-C745FBBC92E8}"/>
              </a:ext>
            </a:extLst>
          </p:cNvPr>
          <p:cNvSpPr/>
          <p:nvPr/>
        </p:nvSpPr>
        <p:spPr>
          <a:xfrm>
            <a:off x="7039409" y="1779868"/>
            <a:ext cx="6463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8F695-4C46-4E7B-8A59-D4FB16499AF5}"/>
              </a:ext>
            </a:extLst>
          </p:cNvPr>
          <p:cNvSpPr/>
          <p:nvPr/>
        </p:nvSpPr>
        <p:spPr>
          <a:xfrm>
            <a:off x="3033614" y="1716708"/>
            <a:ext cx="6463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√</a:t>
            </a:r>
            <a:endParaRPr lang="en-US" sz="3600" b="0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69C15-94B6-486C-A8FF-87991AE5FB87}"/>
              </a:ext>
            </a:extLst>
          </p:cNvPr>
          <p:cNvCxnSpPr/>
          <p:nvPr/>
        </p:nvCxnSpPr>
        <p:spPr>
          <a:xfrm flipH="1">
            <a:off x="1442906" y="2180634"/>
            <a:ext cx="721454" cy="1476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451390"/>
            <a:ext cx="6589199" cy="76809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二、如何查看节点使用情况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78" y="1219488"/>
            <a:ext cx="8416952" cy="36512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htop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命令查看详情（按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退出），注意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htop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命令从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开始计数（习惯是从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开始）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497839A-25D3-4783-90C3-C4EA563CEBB2}"/>
              </a:ext>
            </a:extLst>
          </p:cNvPr>
          <p:cNvGrpSpPr/>
          <p:nvPr/>
        </p:nvGrpSpPr>
        <p:grpSpPr>
          <a:xfrm>
            <a:off x="0" y="916736"/>
            <a:ext cx="9144000" cy="5941264"/>
            <a:chOff x="0" y="916736"/>
            <a:chExt cx="9144000" cy="594126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D794DE2-7402-4FE1-B485-9FBFA98F675A}"/>
                </a:ext>
              </a:extLst>
            </p:cNvPr>
            <p:cNvGrpSpPr/>
            <p:nvPr/>
          </p:nvGrpSpPr>
          <p:grpSpPr>
            <a:xfrm>
              <a:off x="0" y="1572710"/>
              <a:ext cx="9144000" cy="5285290"/>
              <a:chOff x="0" y="1572710"/>
              <a:chExt cx="9144000" cy="528529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4D17319-22A6-4AEB-AEAF-90506223C0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572710"/>
                <a:ext cx="9144000" cy="2656302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B205CF0-0A0C-4090-BC32-979E689F2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206142"/>
                <a:ext cx="9144000" cy="2651858"/>
              </a:xfrm>
              <a:prstGeom prst="rect">
                <a:avLst/>
              </a:prstGeom>
            </p:spPr>
          </p:pic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6A43E12-37B3-4895-9438-4483704A2259}"/>
                  </a:ext>
                </a:extLst>
              </p:cNvPr>
              <p:cNvCxnSpPr/>
              <p:nvPr/>
            </p:nvCxnSpPr>
            <p:spPr>
              <a:xfrm>
                <a:off x="0" y="4206142"/>
                <a:ext cx="91440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FB78332-A0EA-4274-87F8-36A722BD66C2}"/>
                </a:ext>
              </a:extLst>
            </p:cNvPr>
            <p:cNvGrpSpPr/>
            <p:nvPr/>
          </p:nvGrpSpPr>
          <p:grpSpPr>
            <a:xfrm>
              <a:off x="138251" y="916736"/>
              <a:ext cx="8932148" cy="4906442"/>
              <a:chOff x="138251" y="916736"/>
              <a:chExt cx="8932148" cy="4906442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462B6D3-6A02-4FF0-B847-918D948D6487}"/>
                  </a:ext>
                </a:extLst>
              </p:cNvPr>
              <p:cNvGrpSpPr/>
              <p:nvPr/>
            </p:nvGrpSpPr>
            <p:grpSpPr>
              <a:xfrm>
                <a:off x="138251" y="2784034"/>
                <a:ext cx="6282628" cy="2578244"/>
                <a:chOff x="138251" y="2784034"/>
                <a:chExt cx="6282628" cy="2578244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4EB1BC58-C2AA-41B2-AFC1-6595176055AC}"/>
                    </a:ext>
                  </a:extLst>
                </p:cNvPr>
                <p:cNvGrpSpPr/>
                <p:nvPr/>
              </p:nvGrpSpPr>
              <p:grpSpPr>
                <a:xfrm>
                  <a:off x="138251" y="2784034"/>
                  <a:ext cx="1939955" cy="743408"/>
                  <a:chOff x="138251" y="2784034"/>
                  <a:chExt cx="1939955" cy="743408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6EABE03-E53F-49C6-BD9A-6537A8400E60}"/>
                      </a:ext>
                    </a:extLst>
                  </p:cNvPr>
                  <p:cNvSpPr txBox="1"/>
                  <p:nvPr/>
                </p:nvSpPr>
                <p:spPr>
                  <a:xfrm>
                    <a:off x="311376" y="2784034"/>
                    <a:ext cx="15696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没有内核绑定</a:t>
                    </a:r>
                    <a:endParaRPr lang="en-US" dirty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382E718-F708-4A66-B6D2-03887CF6B89F}"/>
                      </a:ext>
                    </a:extLst>
                  </p:cNvPr>
                  <p:cNvSpPr txBox="1"/>
                  <p:nvPr/>
                </p:nvSpPr>
                <p:spPr>
                  <a:xfrm>
                    <a:off x="138251" y="3158110"/>
                    <a:ext cx="193995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%</a:t>
                    </a:r>
                    <a:r>
                      <a:rPr lang="en-US" altLang="zh-CN" dirty="0" err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NProcShared</a:t>
                    </a:r>
                    <a:r>
                      <a:rPr lang="en-US" altLang="zh-CN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=36</a:t>
                    </a:r>
                    <a:endParaRPr lang="en-US" dirty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A785DBCF-2147-463E-8479-BF268F6A1EEF}"/>
                    </a:ext>
                  </a:extLst>
                </p:cNvPr>
                <p:cNvGrpSpPr/>
                <p:nvPr/>
              </p:nvGrpSpPr>
              <p:grpSpPr>
                <a:xfrm>
                  <a:off x="4851219" y="4627778"/>
                  <a:ext cx="1569660" cy="734500"/>
                  <a:chOff x="4851219" y="4627778"/>
                  <a:chExt cx="1569660" cy="734500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021E33E0-BDE9-4A08-918F-F901BC52843E}"/>
                      </a:ext>
                    </a:extLst>
                  </p:cNvPr>
                  <p:cNvSpPr txBox="1"/>
                  <p:nvPr/>
                </p:nvSpPr>
                <p:spPr>
                  <a:xfrm>
                    <a:off x="4851219" y="4627778"/>
                    <a:ext cx="15696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设置内核绑定</a:t>
                    </a:r>
                    <a:endParaRPr lang="en-US" dirty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F4E1563-2869-4B10-86FE-736E21D738AF}"/>
                      </a:ext>
                    </a:extLst>
                  </p:cNvPr>
                  <p:cNvSpPr txBox="1"/>
                  <p:nvPr/>
                </p:nvSpPr>
                <p:spPr>
                  <a:xfrm>
                    <a:off x="5024343" y="4992946"/>
                    <a:ext cx="1237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%CPU=0-35</a:t>
                    </a:r>
                    <a:endParaRPr lang="en-US" dirty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828A9CF-F88C-488F-9773-7B1B1B7C12D3}"/>
                  </a:ext>
                </a:extLst>
              </p:cNvPr>
              <p:cNvGrpSpPr/>
              <p:nvPr/>
            </p:nvGrpSpPr>
            <p:grpSpPr>
              <a:xfrm>
                <a:off x="626378" y="5426463"/>
                <a:ext cx="7819606" cy="396715"/>
                <a:chOff x="626378" y="5426463"/>
                <a:chExt cx="7819606" cy="396715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1963C4C-0FA7-4DB9-8610-449A24A9A7A6}"/>
                    </a:ext>
                  </a:extLst>
                </p:cNvPr>
                <p:cNvGrpSpPr/>
                <p:nvPr/>
              </p:nvGrpSpPr>
              <p:grpSpPr>
                <a:xfrm>
                  <a:off x="626378" y="5426463"/>
                  <a:ext cx="5448252" cy="369332"/>
                  <a:chOff x="626378" y="5426463"/>
                  <a:chExt cx="5448252" cy="369332"/>
                </a:xfrm>
              </p:grpSpPr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E8EF6C3-49E5-4138-A665-F52A98052CE9}"/>
                      </a:ext>
                    </a:extLst>
                  </p:cNvPr>
                  <p:cNvSpPr txBox="1"/>
                  <p:nvPr/>
                </p:nvSpPr>
                <p:spPr>
                  <a:xfrm>
                    <a:off x="626378" y="5426463"/>
                    <a:ext cx="8771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0</a:t>
                    </a:r>
                    <a:r>
                      <a:rPr lang="zh-CN" altLang="en-US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号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CPU</a:t>
                    </a:r>
                    <a:endParaRPr lang="en-US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04CA17C-D185-45C0-BEA3-89BC18E6F605}"/>
                      </a:ext>
                    </a:extLst>
                  </p:cNvPr>
                  <p:cNvSpPr txBox="1"/>
                  <p:nvPr/>
                </p:nvSpPr>
                <p:spPr>
                  <a:xfrm>
                    <a:off x="5197467" y="5426463"/>
                    <a:ext cx="8771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0</a:t>
                    </a:r>
                    <a:r>
                      <a:rPr lang="zh-CN" altLang="en-US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号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CPU</a:t>
                    </a:r>
                    <a:endParaRPr lang="en-US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D916F801-4C14-43BC-90EA-46DA7C922E31}"/>
                    </a:ext>
                  </a:extLst>
                </p:cNvPr>
                <p:cNvGrpSpPr/>
                <p:nvPr/>
              </p:nvGrpSpPr>
              <p:grpSpPr>
                <a:xfrm>
                  <a:off x="2993021" y="5445540"/>
                  <a:ext cx="5452963" cy="377638"/>
                  <a:chOff x="2993021" y="5445540"/>
                  <a:chExt cx="5452963" cy="377638"/>
                </a:xfrm>
              </p:grpSpPr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1277EACD-7F43-4AA2-970D-A13E61B1671A}"/>
                      </a:ext>
                    </a:extLst>
                  </p:cNvPr>
                  <p:cNvSpPr txBox="1"/>
                  <p:nvPr/>
                </p:nvSpPr>
                <p:spPr>
                  <a:xfrm>
                    <a:off x="2993021" y="5453846"/>
                    <a:ext cx="8771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1</a:t>
                    </a:r>
                    <a:r>
                      <a:rPr lang="zh-CN" altLang="en-US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号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CPU</a:t>
                    </a:r>
                    <a:endParaRPr lang="en-US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3F529B9-6C97-4D07-A547-CBD9308DB228}"/>
                      </a:ext>
                    </a:extLst>
                  </p:cNvPr>
                  <p:cNvSpPr txBox="1"/>
                  <p:nvPr/>
                </p:nvSpPr>
                <p:spPr>
                  <a:xfrm>
                    <a:off x="7568821" y="5445540"/>
                    <a:ext cx="8771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1</a:t>
                    </a:r>
                    <a:r>
                      <a:rPr lang="zh-CN" altLang="en-US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号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CPU</a:t>
                    </a:r>
                    <a:endParaRPr lang="en-US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EB3A1AD-6282-41AF-A118-5FB065D7E851}"/>
                  </a:ext>
                </a:extLst>
              </p:cNvPr>
              <p:cNvGrpSpPr/>
              <p:nvPr/>
            </p:nvGrpSpPr>
            <p:grpSpPr>
              <a:xfrm>
                <a:off x="311376" y="916736"/>
                <a:ext cx="8759023" cy="3274689"/>
                <a:chOff x="311376" y="916736"/>
                <a:chExt cx="8759023" cy="3274689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F1905BAB-4F59-44C7-9947-3068824EFCC4}"/>
                    </a:ext>
                  </a:extLst>
                </p:cNvPr>
                <p:cNvGrpSpPr/>
                <p:nvPr/>
              </p:nvGrpSpPr>
              <p:grpSpPr>
                <a:xfrm>
                  <a:off x="311376" y="916736"/>
                  <a:ext cx="6434411" cy="1266602"/>
                  <a:chOff x="311376" y="916736"/>
                  <a:chExt cx="6434411" cy="1266602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B061069-8E15-45D5-8FEB-DD4000685A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12026" y="916736"/>
                    <a:ext cx="22621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在同一块物理核心上</a:t>
                    </a:r>
                    <a:endParaRPr lang="en-US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E6617B2D-A9F8-4473-9DDB-51FC7AB0DF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91237" y="1219487"/>
                    <a:ext cx="1635855" cy="885473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C4DA509C-9920-4D5B-B957-61FEA099C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13364" y="1246871"/>
                    <a:ext cx="1050541" cy="858089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EA7ED8C0-0782-4581-8817-A74DA1F9D8F4}"/>
                      </a:ext>
                    </a:extLst>
                  </p:cNvPr>
                  <p:cNvSpPr/>
                  <p:nvPr/>
                </p:nvSpPr>
                <p:spPr>
                  <a:xfrm>
                    <a:off x="311376" y="2004415"/>
                    <a:ext cx="1888576" cy="167125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8218566E-5239-4587-9DAE-23F5252130C1}"/>
                      </a:ext>
                    </a:extLst>
                  </p:cNvPr>
                  <p:cNvSpPr/>
                  <p:nvPr/>
                </p:nvSpPr>
                <p:spPr>
                  <a:xfrm>
                    <a:off x="4857211" y="2016213"/>
                    <a:ext cx="1888576" cy="167125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09B77643-796D-4414-9127-00D05B050061}"/>
                    </a:ext>
                  </a:extLst>
                </p:cNvPr>
                <p:cNvGrpSpPr/>
                <p:nvPr/>
              </p:nvGrpSpPr>
              <p:grpSpPr>
                <a:xfrm>
                  <a:off x="2635988" y="2971414"/>
                  <a:ext cx="6434411" cy="1220011"/>
                  <a:chOff x="2635988" y="2971414"/>
                  <a:chExt cx="6434411" cy="1220011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9828164-240D-45A6-9796-09766F32FBB0}"/>
                      </a:ext>
                    </a:extLst>
                  </p:cNvPr>
                  <p:cNvSpPr txBox="1"/>
                  <p:nvPr/>
                </p:nvSpPr>
                <p:spPr>
                  <a:xfrm>
                    <a:off x="6087284" y="3822093"/>
                    <a:ext cx="22621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在同一块物理核心上</a:t>
                    </a:r>
                    <a:endParaRPr lang="en-US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92DEEB56-0EBE-43E1-879C-26978B14B7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506598" y="3036844"/>
                    <a:ext cx="2575420" cy="90598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9BC5E608-FB2B-49B2-BD6A-AD50942C77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32580" y="3036844"/>
                    <a:ext cx="0" cy="984648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B4170475-F872-4D4C-9FDC-643D533A2C0E}"/>
                      </a:ext>
                    </a:extLst>
                  </p:cNvPr>
                  <p:cNvSpPr/>
                  <p:nvPr/>
                </p:nvSpPr>
                <p:spPr>
                  <a:xfrm>
                    <a:off x="2635988" y="2971414"/>
                    <a:ext cx="1888576" cy="167125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C2DD735E-D38A-460A-A7BB-CE70ACD37792}"/>
                      </a:ext>
                    </a:extLst>
                  </p:cNvPr>
                  <p:cNvSpPr/>
                  <p:nvPr/>
                </p:nvSpPr>
                <p:spPr>
                  <a:xfrm>
                    <a:off x="7181823" y="2983212"/>
                    <a:ext cx="1888576" cy="167125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12013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EB60-4302-4989-8AE8-6B42B6C7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三、常见任务提交示例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F9D-919B-4642-86F1-F4C301A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375794"/>
            <a:ext cx="6782135" cy="403066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提交示例脚本在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/home/scripts/SLURM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中，通常拓展名为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slurm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Slurm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使用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sbatch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xxx.slurm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提交作业，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scancel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JOBID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取消作业，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sinfo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查看节点使用情况，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squeue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查看现有任务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主要加载环境在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$MODULEPATH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中，默认是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/opt/Modules/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modulefiles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中。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module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是一个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shell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module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使用方法：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module load Gromacs/2019.3-gcc5.4.0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加载环境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module unload Gromacs/2019.3-gcc5.4.0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卸载环境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module list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查看已加载环境</a:t>
            </a:r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module avail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查看可用环境</a:t>
            </a:r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2102-82FA-4979-970D-6BDD4367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26-E753-474F-8E11-60340BFEB8C6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D73363-509F-410B-BD5E-23C774CE54F6}"/>
              </a:ext>
            </a:extLst>
          </p:cNvPr>
          <p:cNvGrpSpPr/>
          <p:nvPr/>
        </p:nvGrpSpPr>
        <p:grpSpPr>
          <a:xfrm>
            <a:off x="5833524" y="4578242"/>
            <a:ext cx="2736122" cy="2084664"/>
            <a:chOff x="5833524" y="4578242"/>
            <a:chExt cx="2736122" cy="208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24F341-9CB6-42D5-9748-0FAD9460A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3524" y="4578242"/>
              <a:ext cx="2736122" cy="20846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441BB9-420E-498E-971D-F2B7083E9B25}"/>
                </a:ext>
              </a:extLst>
            </p:cNvPr>
            <p:cNvSpPr txBox="1"/>
            <p:nvPr/>
          </p:nvSpPr>
          <p:spPr>
            <a:xfrm>
              <a:off x="7201585" y="628422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指定节点</a:t>
              </a:r>
              <a:endParaRPr 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07A1D1-9F02-4EFC-9E7E-0243C51A6C16}"/>
                </a:ext>
              </a:extLst>
            </p:cNvPr>
            <p:cNvSpPr/>
            <p:nvPr/>
          </p:nvSpPr>
          <p:spPr>
            <a:xfrm>
              <a:off x="6610525" y="4815281"/>
              <a:ext cx="1786855" cy="2265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81A50F-21F2-4FB3-90B1-AC5696110E75}"/>
                </a:ext>
              </a:extLst>
            </p:cNvPr>
            <p:cNvSpPr/>
            <p:nvPr/>
          </p:nvSpPr>
          <p:spPr>
            <a:xfrm>
              <a:off x="6610524" y="5240324"/>
              <a:ext cx="1923876" cy="2265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05E527-C737-45BD-864A-62E6363824B6}"/>
                </a:ext>
              </a:extLst>
            </p:cNvPr>
            <p:cNvSpPr/>
            <p:nvPr/>
          </p:nvSpPr>
          <p:spPr>
            <a:xfrm>
              <a:off x="6610524" y="5477363"/>
              <a:ext cx="880845" cy="2265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C4FC76-5048-4DCD-8530-A6107CF781D5}"/>
              </a:ext>
            </a:extLst>
          </p:cNvPr>
          <p:cNvSpPr txBox="1"/>
          <p:nvPr/>
        </p:nvSpPr>
        <p:spPr>
          <a:xfrm>
            <a:off x="6930312" y="451209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大约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个星期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EDACDA-3564-41DF-ABA3-560F823E25BE}"/>
              </a:ext>
            </a:extLst>
          </p:cNvPr>
          <p:cNvSpPr txBox="1"/>
          <p:nvPr/>
        </p:nvSpPr>
        <p:spPr>
          <a:xfrm>
            <a:off x="1037028" y="5478762"/>
            <a:ext cx="4495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可参考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$MODULEPATH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的示例，在个人家目录下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modulefiles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目录自行编写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modulefile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，然后用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module load users/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用户名启用个人的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module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环境，之后可使用自定义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module</a:t>
            </a:r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345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739</TotalTime>
  <Words>3899</Words>
  <Application>Microsoft Office PowerPoint</Application>
  <PresentationFormat>On-screen Show (4:3)</PresentationFormat>
  <Paragraphs>330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幼圆</vt:lpstr>
      <vt:lpstr>黑体</vt:lpstr>
      <vt:lpstr>Arial</vt:lpstr>
      <vt:lpstr>Calibri</vt:lpstr>
      <vt:lpstr>Century Gothic</vt:lpstr>
      <vt:lpstr>Wingdings 3</vt:lpstr>
      <vt:lpstr>Wisp</vt:lpstr>
      <vt:lpstr>PowerPoint Presentation</vt:lpstr>
      <vt:lpstr>目录</vt:lpstr>
      <vt:lpstr>一、如何查看节点配置情况</vt:lpstr>
      <vt:lpstr>一、如何查看节点配置情况</vt:lpstr>
      <vt:lpstr>一、如何查看节点配置情况</vt:lpstr>
      <vt:lpstr>一、如何查看节点配置情况</vt:lpstr>
      <vt:lpstr>二、如何查看节点使用情况</vt:lpstr>
      <vt:lpstr>二、如何查看节点使用情况</vt:lpstr>
      <vt:lpstr>三、常见任务提交示例</vt:lpstr>
      <vt:lpstr>三、常见任务提交示例</vt:lpstr>
      <vt:lpstr>1.单核任务</vt:lpstr>
      <vt:lpstr>2.多个不满核多核任务</vt:lpstr>
      <vt:lpstr>3.占满节点的任务</vt:lpstr>
      <vt:lpstr>3.占满节点的任务</vt:lpstr>
      <vt:lpstr>3.占满节点的任务</vt:lpstr>
      <vt:lpstr>3.占满节点的任务</vt:lpstr>
      <vt:lpstr>3.占满节点的任务</vt:lpstr>
      <vt:lpstr>4. GPU节点与Gromacs</vt:lpstr>
      <vt:lpstr>4. GPU节点与Gromacs</vt:lpstr>
      <vt:lpstr>4. GPU节点与Gromacs</vt:lpstr>
      <vt:lpstr>4. GPU节点与Gromacs</vt:lpstr>
      <vt:lpstr>4. GPU节点与Gromacs</vt:lpstr>
      <vt:lpstr>4. GPU节点与Gromacs</vt:lpstr>
      <vt:lpstr>5.跨节点任务</vt:lpstr>
      <vt:lpstr>四、各节点添加库</vt:lpstr>
      <vt:lpstr>附录：一些优秀软件推荐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snljty zz</dc:creator>
  <cp:lastModifiedBy>snljty zz</cp:lastModifiedBy>
  <cp:revision>168</cp:revision>
  <dcterms:created xsi:type="dcterms:W3CDTF">2021-10-17T14:53:43Z</dcterms:created>
  <dcterms:modified xsi:type="dcterms:W3CDTF">2021-11-29T09:06:00Z</dcterms:modified>
</cp:coreProperties>
</file>