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7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VE203 Recitation Class 8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Chenyu Zhu</a:t>
            </a:r>
            <a:endParaRPr lang="en-US" altLang="zh-CN"/>
          </a:p>
          <a:p>
            <a:r>
              <a:rPr lang="en-US" altLang="zh-CN"/>
              <a:t>July 25</a:t>
            </a:r>
            <a:r>
              <a:rPr lang="en-US" altLang="zh-CN" baseline="30000"/>
              <a:t>th</a:t>
            </a:r>
            <a:r>
              <a:rPr lang="en-US" altLang="zh-CN"/>
              <a:t>, 2019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Complexity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Usually we are concerned about the worst case time complexity instead of average time complexity since it's usually easier to determine and can give a upper bound of time.</a:t>
            </a:r>
            <a:endParaRPr lang="en-US" altLang="zh-CN" sz="2400"/>
          </a:p>
          <a:p>
            <a:r>
              <a:rPr lang="en-US" altLang="zh-CN" sz="2400"/>
              <a:t>Usually we are interested in large input sizes. It is because for small input sizes, the algorithm always runs very fast.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Landau Symbol big-oh, big-theta and big-omega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6`Y4BCK%XO{Q)0@[8%G[CX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1296035"/>
            <a:ext cx="8362950" cy="2705100"/>
          </a:xfrm>
          <a:prstGeom prst="rect">
            <a:avLst/>
          </a:prstGeom>
        </p:spPr>
      </p:pic>
      <p:pic>
        <p:nvPicPr>
          <p:cNvPr id="5" name="图片 4" descr="NH2]E{5P4`P2YGWP1@F)VN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4001135"/>
            <a:ext cx="8362950" cy="1397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Landau Symbol big-oh, big-theta and big-omega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6`Y4BCK%XO{Q)0@[8%G[CX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1296035"/>
            <a:ext cx="8362950" cy="2705100"/>
          </a:xfrm>
          <a:prstGeom prst="rect">
            <a:avLst/>
          </a:prstGeom>
        </p:spPr>
      </p:pic>
      <p:pic>
        <p:nvPicPr>
          <p:cNvPr id="5" name="图片 4" descr="NH2]E{5P4`P2YGWP1@F)VN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4001135"/>
            <a:ext cx="8362950" cy="139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5398135"/>
            <a:ext cx="8363585" cy="823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order of growth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/>
              <a:t>Summary: O(ln(n)) &lt; O(n) &lt; O(n*ln(n)) = O(ln(n!)) &lt; O(n</a:t>
            </a:r>
            <a:r>
              <a:rPr lang="en-US" altLang="zh-CN" sz="2400" baseline="30000"/>
              <a:t>2</a:t>
            </a:r>
            <a:r>
              <a:rPr lang="en-US" altLang="zh-CN" sz="2400"/>
              <a:t>) &lt; ......</a:t>
            </a:r>
            <a:endParaRPr lang="en-US" altLang="zh-CN" sz="2400"/>
          </a:p>
          <a:p>
            <a:r>
              <a:rPr lang="en-US" altLang="zh-CN" sz="2400"/>
              <a:t>Summary: O(log</a:t>
            </a:r>
            <a:r>
              <a:rPr lang="en-US" altLang="zh-CN" sz="2400" baseline="-25000"/>
              <a:t>2</a:t>
            </a:r>
            <a:r>
              <a:rPr lang="en-US" altLang="zh-CN" sz="2400"/>
              <a:t>(n)) = O(log</a:t>
            </a:r>
            <a:r>
              <a:rPr lang="en-US" altLang="zh-CN" sz="2400" baseline="-25000"/>
              <a:t>3</a:t>
            </a:r>
            <a:r>
              <a:rPr lang="en-US" altLang="zh-CN" sz="2400"/>
              <a:t>(n)) = O(ln(n) = ...... </a:t>
            </a:r>
            <a:endParaRPr lang="en-US" altLang="zh-CN" sz="2400"/>
          </a:p>
        </p:txBody>
      </p:sp>
      <p:pic>
        <p:nvPicPr>
          <p:cNvPr id="4" name="图片 3" descr=")_U5EBLPLC5FUQT@D[1`I)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1296035"/>
            <a:ext cx="8105775" cy="819150"/>
          </a:xfrm>
          <a:prstGeom prst="rect">
            <a:avLst/>
          </a:prstGeom>
        </p:spPr>
      </p:pic>
      <p:pic>
        <p:nvPicPr>
          <p:cNvPr id="5" name="图片 4" descr="AN{KZ)`IOR989(N1}$E~R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2115185"/>
            <a:ext cx="8106410" cy="1016635"/>
          </a:xfrm>
          <a:prstGeom prst="rect">
            <a:avLst/>
          </a:prstGeom>
        </p:spPr>
      </p:pic>
      <p:pic>
        <p:nvPicPr>
          <p:cNvPr id="6" name="图片 5" descr="S($972EJS][9}$XB~N_0EK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5" y="3131820"/>
            <a:ext cx="8107045" cy="755015"/>
          </a:xfrm>
          <a:prstGeom prst="rect">
            <a:avLst/>
          </a:prstGeom>
        </p:spPr>
      </p:pic>
      <p:pic>
        <p:nvPicPr>
          <p:cNvPr id="7" name="图片 6" descr="%6UYC`0C}903[CF2[C4HC@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25" y="3886835"/>
            <a:ext cx="8107045" cy="7150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Recurrence Relations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L8Q0RNSZPFP15H{WP{WQ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296035"/>
            <a:ext cx="8229600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Solving Homogeneous Recurrence Relations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/>
              <a:t>with initial conditions a</a:t>
            </a:r>
            <a:r>
              <a:rPr lang="en-US" altLang="zh-CN" sz="2400" baseline="-25000"/>
              <a:t>0</a:t>
            </a:r>
            <a:r>
              <a:rPr lang="en-US" altLang="zh-CN" sz="2400"/>
              <a:t>=2, a</a:t>
            </a:r>
            <a:r>
              <a:rPr lang="en-US" altLang="zh-CN" sz="2400" baseline="-25000"/>
              <a:t>1</a:t>
            </a:r>
            <a:r>
              <a:rPr lang="en-US" altLang="zh-CN" sz="2400"/>
              <a:t>=5, a</a:t>
            </a:r>
            <a:r>
              <a:rPr lang="en-US" altLang="zh-CN" sz="2400" baseline="-25000"/>
              <a:t>2</a:t>
            </a:r>
            <a:r>
              <a:rPr lang="en-US" altLang="zh-CN" sz="2400"/>
              <a:t>=15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285" y="1296035"/>
            <a:ext cx="7803515" cy="1296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Solving Homogeneous Recurrence Relations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with initial conditions a</a:t>
            </a:r>
            <a:r>
              <a:rPr lang="en-US" altLang="zh-CN" sz="2400" baseline="-25000"/>
              <a:t>0</a:t>
            </a:r>
            <a:r>
              <a:rPr lang="en-US" altLang="zh-CN" sz="2400"/>
              <a:t>=1, a</a:t>
            </a:r>
            <a:r>
              <a:rPr lang="en-US" altLang="zh-CN" sz="2400" baseline="-25000"/>
              <a:t>1</a:t>
            </a:r>
            <a:r>
              <a:rPr lang="en-US" altLang="zh-CN" sz="2400"/>
              <a:t>=-2, a</a:t>
            </a:r>
            <a:r>
              <a:rPr lang="en-US" altLang="zh-CN" sz="2400" baseline="-25000"/>
              <a:t>2</a:t>
            </a:r>
            <a:r>
              <a:rPr lang="en-US" altLang="zh-CN" sz="2400"/>
              <a:t>=1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385" y="1079500"/>
            <a:ext cx="7555865" cy="1317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Solving Inhomogeneous Recurrence Relations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9875" y="1079500"/>
            <a:ext cx="9111615" cy="5309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Solving Inhomogeneous Recurrence Relations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2400"/>
              <a:t>with initial conditions a</a:t>
            </a:r>
            <a:r>
              <a:rPr lang="en-US" altLang="zh-CN" sz="2400" baseline="-25000"/>
              <a:t>0</a:t>
            </a:r>
            <a:r>
              <a:rPr lang="en-US" altLang="zh-CN" sz="2400"/>
              <a:t>=9/20 and a</a:t>
            </a:r>
            <a:r>
              <a:rPr lang="en-US" altLang="zh-CN" sz="2400" baseline="-25000"/>
              <a:t>1</a:t>
            </a:r>
            <a:r>
              <a:rPr lang="en-US" altLang="zh-CN" sz="2400"/>
              <a:t>=43/20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1296035"/>
            <a:ext cx="7776210" cy="1315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Solving Inhomogeneous Recurrence Relations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3625" y="1174750"/>
            <a:ext cx="7524750" cy="1336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Chinese Remainder Theorem</a:t>
            </a:r>
            <a:endParaRPr lang="en-US" altLang="zh-CN" sz="2400"/>
          </a:p>
          <a:p>
            <a:r>
              <a:rPr lang="en-US" altLang="zh-CN" sz="2400"/>
              <a:t>Wilson's Theorem</a:t>
            </a:r>
            <a:endParaRPr lang="en-US" altLang="zh-CN" sz="2400"/>
          </a:p>
          <a:p>
            <a:r>
              <a:rPr lang="en-US" altLang="zh-CN" sz="2400"/>
              <a:t>Algorithms and Pseudo Codes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The Landau Symbol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The Order of Growth</a:t>
            </a:r>
            <a:endParaRPr lang="en-US" altLang="zh-CN" sz="2400"/>
          </a:p>
          <a:p>
            <a:r>
              <a:rPr lang="en-US" altLang="zh-CN" sz="2400"/>
              <a:t>Solving Recurrence Relations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Solving Inhomogeneous Recurrence Relations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6180" y="1174750"/>
            <a:ext cx="7279640" cy="1332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Summary: Solving Recurrence Relations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Homogeneous: </a:t>
            </a:r>
            <a:endParaRPr lang="en-US" altLang="zh-CN" sz="2400"/>
          </a:p>
          <a:p>
            <a:pPr lvl="1"/>
            <a:r>
              <a:rPr lang="en-US" altLang="zh-CN" sz="2400"/>
              <a:t>Solve the characteristic equation and find the roots together with their multiplicity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2910205"/>
            <a:ext cx="7080250" cy="3572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Summary: Solving Recurrence Relations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4764405" cy="5041265"/>
          </a:xfrm>
        </p:spPr>
        <p:txBody>
          <a:bodyPr/>
          <a:p>
            <a:r>
              <a:rPr lang="en-US" altLang="zh-CN"/>
              <a:t>Inhomogeneous: </a:t>
            </a:r>
            <a:endParaRPr lang="en-US" altLang="zh-CN"/>
          </a:p>
          <a:p>
            <a:pPr lvl="1"/>
            <a:r>
              <a:rPr lang="en-US" altLang="zh-CN"/>
              <a:t>Solve the characteristic equation and find the roots together with their multiplicity</a:t>
            </a:r>
            <a:endParaRPr lang="en-US" altLang="zh-CN"/>
          </a:p>
          <a:p>
            <a:pPr lvl="1"/>
            <a:r>
              <a:rPr lang="en-US" altLang="zh-CN"/>
              <a:t>If different s</a:t>
            </a:r>
            <a:r>
              <a:rPr lang="en-US" altLang="zh-CN" baseline="30000"/>
              <a:t>n</a:t>
            </a:r>
            <a:r>
              <a:rPr lang="en-US" altLang="zh-CN"/>
              <a:t> terms occur in f'(n), just split into several sequences that have recurrence relations that has only one s'</a:t>
            </a:r>
            <a:r>
              <a:rPr lang="en-US" altLang="zh-CN" baseline="30000"/>
              <a:t>n</a:t>
            </a:r>
            <a:r>
              <a:rPr lang="en-US" altLang="zh-CN"/>
              <a:t> term in f''(n) (like the example on page 19)</a:t>
            </a:r>
            <a:endParaRPr lang="en-US" altLang="zh-CN"/>
          </a:p>
          <a:p>
            <a:pPr lvl="1"/>
            <a:r>
              <a:rPr lang="en-US" altLang="zh-CN"/>
              <a:t>Be very careful when 1 is a root of the characteristic equation!! (like the example on page 20)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7655" y="1701165"/>
            <a:ext cx="6329045" cy="3686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Remainder Theorem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SY)947~EKX4GD]8Z4STYZ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96035"/>
            <a:ext cx="10851515" cy="4295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Remainder Theorem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/>
              <a:t>What to do next?</a:t>
            </a:r>
            <a:endParaRPr lang="en-US" altLang="zh-CN" sz="2400"/>
          </a:p>
        </p:txBody>
      </p:sp>
      <p:pic>
        <p:nvPicPr>
          <p:cNvPr id="4" name="图片 3" descr="2ID5VS0SS$98RO[31IT[3W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296035"/>
            <a:ext cx="8382000" cy="171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Wilson</a:t>
            </a:r>
            <a:r>
              <a:rPr lang="en-US" altLang="zh-CN"/>
              <a:t>'</a:t>
            </a:r>
            <a:r>
              <a:rPr lang="zh-CN" altLang="en-US"/>
              <a:t>s Theorem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/>
              <a:t>Proof: </a:t>
            </a:r>
            <a:endParaRPr lang="en-US" altLang="zh-CN" sz="2400"/>
          </a:p>
          <a:p>
            <a:pPr lvl="1"/>
            <a:r>
              <a:rPr lang="en-US" altLang="zh-CN" sz="2400"/>
              <a:t>Consider the group (Z/pZ)* and each element has its inverse</a:t>
            </a:r>
            <a:endParaRPr lang="en-US" altLang="zh-CN" sz="2400"/>
          </a:p>
          <a:p>
            <a:pPr lvl="1"/>
            <a:r>
              <a:rPr lang="en-US" altLang="zh-CN" sz="2400"/>
              <a:t>Consider those elements whose order is equal to 2</a:t>
            </a:r>
            <a:endParaRPr lang="en-US" altLang="zh-CN" sz="2400"/>
          </a:p>
        </p:txBody>
      </p:sp>
      <p:pic>
        <p:nvPicPr>
          <p:cNvPr id="4" name="图片 3" descr="U`YLFMSRH@(2%{7STG7[B[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296035"/>
            <a:ext cx="8305800" cy="133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Wilson's Theorem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Example: Find the value of S(10) if</a:t>
            </a:r>
            <a:endParaRPr lang="en-US" altLang="zh-CN"/>
          </a:p>
        </p:txBody>
      </p:sp>
      <p:pic>
        <p:nvPicPr>
          <p:cNvPr id="4" name="图片 3" descr="{$LY`EX30Z%9$8RO7R9UFF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945" y="974725"/>
            <a:ext cx="4133850" cy="1000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Wilson's Theorem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Example: Find the value of S(10) if</a:t>
            </a:r>
            <a:endParaRPr lang="en-US" altLang="zh-CN"/>
          </a:p>
        </p:txBody>
      </p:sp>
      <p:pic>
        <p:nvPicPr>
          <p:cNvPr id="4" name="图片 3" descr="{$LY`EX30Z%9$8RO7R9UFF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945" y="974725"/>
            <a:ext cx="4133850" cy="1000125"/>
          </a:xfrm>
          <a:prstGeom prst="rect">
            <a:avLst/>
          </a:prstGeom>
        </p:spPr>
      </p:pic>
      <p:pic>
        <p:nvPicPr>
          <p:cNvPr id="5" name="图片 4" descr="7CZE%O06IZ1X`Y%G10)~ZT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974850"/>
            <a:ext cx="7195185" cy="4041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Algorithms and pseudo-codes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NA%S(_W29OJ]~36HI0RLS6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296670"/>
            <a:ext cx="9398000" cy="5040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Complexity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F375U%J((PSB2@HOV8I_W$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790" y="1296035"/>
            <a:ext cx="7171055" cy="5041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演示</Application>
  <PresentationFormat>宽屏</PresentationFormat>
  <Paragraphs>122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主题​​</vt:lpstr>
      <vt:lpstr>VE203 Recitation Class 8</vt:lpstr>
      <vt:lpstr>Outline</vt:lpstr>
      <vt:lpstr>Chinese Remainder Theorem</vt:lpstr>
      <vt:lpstr>Chinese Remainder Theorem</vt:lpstr>
      <vt:lpstr>Wilson's Theorem</vt:lpstr>
      <vt:lpstr>Wilson's Theorem</vt:lpstr>
      <vt:lpstr>Wilson's Theorem</vt:lpstr>
      <vt:lpstr>Algorithms and pseudo-codes</vt:lpstr>
      <vt:lpstr>Time Complexity</vt:lpstr>
      <vt:lpstr>Time Complexity</vt:lpstr>
      <vt:lpstr>The Landau Symbol big-oh, big-theta and big-omega</vt:lpstr>
      <vt:lpstr>The Landau Symbol big-oh, big-theta and big-omega</vt:lpstr>
      <vt:lpstr>The order of growth</vt:lpstr>
      <vt:lpstr>Recurrence Relations</vt:lpstr>
      <vt:lpstr>Solving Homogeneous Recurrence Relations</vt:lpstr>
      <vt:lpstr>Solving Homogeneous Recurrence Relations</vt:lpstr>
      <vt:lpstr>Solving Inhomogeneous Recurrence Relations</vt:lpstr>
      <vt:lpstr>Solving Inhomogeneous Recurrence Relations</vt:lpstr>
      <vt:lpstr>Solving Inhomogeneous Recurrence Relations</vt:lpstr>
      <vt:lpstr>Solving Inhomogeneous Recurrence Relations</vt:lpstr>
      <vt:lpstr>Summary: Solving Recurrence Relations</vt:lpstr>
      <vt:lpstr>Summary: Solving Recurrence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Carly</cp:lastModifiedBy>
  <cp:revision>69</cp:revision>
  <dcterms:created xsi:type="dcterms:W3CDTF">2019-06-19T02:08:00Z</dcterms:created>
  <dcterms:modified xsi:type="dcterms:W3CDTF">2019-11-27T09:42:18Z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