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2"/>
  </p:handoutMasterIdLst>
  <p:sldIdLst>
    <p:sldId id="256" r:id="rId4"/>
    <p:sldId id="257" r:id="rId6"/>
    <p:sldId id="258" r:id="rId7"/>
    <p:sldId id="259" r:id="rId8"/>
    <p:sldId id="261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2" r:id="rId25"/>
    <p:sldId id="283" r:id="rId26"/>
    <p:sldId id="285" r:id="rId27"/>
    <p:sldId id="286" r:id="rId28"/>
    <p:sldId id="288" r:id="rId29"/>
    <p:sldId id="311" r:id="rId30"/>
    <p:sldId id="289" r:id="rId31"/>
    <p:sldId id="290" r:id="rId32"/>
    <p:sldId id="291" r:id="rId33"/>
    <p:sldId id="292" r:id="rId34"/>
    <p:sldId id="30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12" r:id="rId43"/>
    <p:sldId id="301" r:id="rId44"/>
    <p:sldId id="303" r:id="rId45"/>
    <p:sldId id="304" r:id="rId46"/>
    <p:sldId id="305" r:id="rId47"/>
    <p:sldId id="306" r:id="rId48"/>
    <p:sldId id="308" r:id="rId49"/>
    <p:sldId id="309" r:id="rId50"/>
    <p:sldId id="313" r:id="rId5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4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614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66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686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505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710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915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120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325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529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734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93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6144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6349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6553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686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7065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7270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/>
          <a:p>
            <a:pPr defTabSz="914400">
              <a:buClrTx/>
              <a:buSzTx/>
              <a:buFontTx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VE203 Midterm 1 Review</a:t>
            </a:r>
            <a:endParaRPr lang="zh-CN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5122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Zhu Chenyu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Logical Equivalences</a:t>
            </a:r>
            <a:endParaRPr lang="en-US" altLang="zh-CN"/>
          </a:p>
        </p:txBody>
      </p:sp>
      <p:pic>
        <p:nvPicPr>
          <p:cNvPr id="23554" name="图片 3" descr="NFC2C]]6(FW95L_GXX8G1$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443038"/>
            <a:ext cx="7058025" cy="397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Logical Equivalences</a:t>
            </a:r>
            <a:endParaRPr lang="en-US" altLang="zh-CN"/>
          </a:p>
        </p:txBody>
      </p:sp>
      <p:pic>
        <p:nvPicPr>
          <p:cNvPr id="25602" name="图片 3" descr="$(PPOHBJHBF3AZA_I411_}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1276350"/>
            <a:ext cx="4552950" cy="430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Logical Equivalences</a:t>
            </a:r>
            <a:endParaRPr lang="en-US" altLang="zh-CN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/>
              <a:t>Note that the order of operation for the propositional connectives is: bracketed expressions, then ¬, then ∧ and ∨, then ⇒ and ⇐⇒. Brackets should always be used to distinguish between ∧ and ∨, and ⇒ and ⇐⇒.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Arguments</a:t>
            </a:r>
            <a:endParaRPr lang="en-US" altLang="zh-CN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/>
              <a:t>An </a:t>
            </a:r>
            <a:r>
              <a:rPr lang="zh-CN" altLang="en-US" b="1"/>
              <a:t>argument </a:t>
            </a:r>
            <a:r>
              <a:rPr lang="zh-CN" altLang="en-US"/>
              <a:t>is a ﬁnite sequence of propositions. All propositions except for the ﬁnal statement are called </a:t>
            </a:r>
            <a:r>
              <a:rPr lang="zh-CN" altLang="en-US" b="1"/>
              <a:t>premises </a:t>
            </a:r>
            <a:r>
              <a:rPr lang="zh-CN" altLang="en-US"/>
              <a:t>while the ﬁnal statement is called the </a:t>
            </a:r>
            <a:r>
              <a:rPr lang="zh-CN" altLang="en-US" b="1"/>
              <a:t>conclusion</a:t>
            </a:r>
            <a:r>
              <a:rPr lang="zh-CN" altLang="en-US"/>
              <a:t>. We say that an argument is </a:t>
            </a:r>
            <a:r>
              <a:rPr lang="zh-CN" altLang="en-US" b="1">
                <a:solidFill>
                  <a:srgbClr val="FF0000"/>
                </a:solidFill>
              </a:rPr>
              <a:t>valid </a:t>
            </a:r>
            <a:r>
              <a:rPr lang="zh-CN" altLang="en-US"/>
              <a:t>if the truth of all premises implies the truth of the conclusion. </a:t>
            </a:r>
            <a:r>
              <a:rPr lang="en-US" altLang="zh-CN"/>
              <a:t>We say that a valid argument is </a:t>
            </a:r>
            <a:r>
              <a:rPr lang="en-US" altLang="zh-CN" b="1">
                <a:solidFill>
                  <a:srgbClr val="FF0000"/>
                </a:solidFill>
              </a:rPr>
              <a:t>sound </a:t>
            </a:r>
            <a:r>
              <a:rPr lang="en-US" altLang="zh-CN"/>
              <a:t>if all the premises are true. 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Arguments</a:t>
            </a:r>
            <a:endParaRPr lang="en-US" altLang="zh-CN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31747" name="图片 3" descr="2{1%[VZBKYT(4J[~ZXNMG}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2835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Some basic Arguments</a:t>
            </a:r>
            <a:endParaRPr lang="en-US" altLang="zh-CN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33795" name="图片 3" descr="RID7B5@LJ$}@GJ73}@HP20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4640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Some basic Arguments</a:t>
            </a:r>
            <a:endParaRPr lang="en-US" altLang="zh-CN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35843" name="图片 3" descr="@F{T~7LC})TKHP@%9BO4D9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4421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Some basic Arguments</a:t>
            </a:r>
            <a:endParaRPr lang="en-US" altLang="zh-CN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37891" name="图片 3" descr="LGVFL_5KL5YRE%AZZ@]C[C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413" y="1600200"/>
            <a:ext cx="6099175" cy="452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>
                <a:solidFill>
                  <a:srgbClr val="FF0000"/>
                </a:solidFill>
              </a:rPr>
              <a:t>Commonly made Mistakes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39939" name="图片 3" descr="}JC}IK}Y3EV(OP}Y_X4NBH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338" y="1600200"/>
            <a:ext cx="7045325" cy="4525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Predicates</a:t>
            </a:r>
            <a:endParaRPr lang="zh-CN" altLang="en-US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/>
              <a:t>A </a:t>
            </a:r>
            <a:r>
              <a:rPr lang="zh-CN" altLang="en-US" b="1"/>
              <a:t>predicate </a:t>
            </a:r>
            <a:r>
              <a:rPr lang="zh-CN" altLang="en-US"/>
              <a:t>is a declaritive sentence involving variables. </a:t>
            </a:r>
            <a:r>
              <a:rPr lang="en-US" altLang="zh-CN"/>
              <a:t>i</a:t>
            </a:r>
            <a:r>
              <a:rPr lang="zh-CN" altLang="en-US"/>
              <a:t>.e. a statement involving variables such that when the variables a substituted with appropriate individuals we obtain a proposition.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Propositions</a:t>
            </a:r>
            <a:endParaRPr lang="en-US" altLang="zh-CN"/>
          </a:p>
          <a:p>
            <a:r>
              <a:rPr lang="en-US" altLang="zh-CN"/>
              <a:t>Predicates</a:t>
            </a:r>
            <a:endParaRPr lang="en-US" altLang="zh-CN"/>
          </a:p>
          <a:p>
            <a:r>
              <a:rPr lang="en-US" altLang="zh-CN"/>
              <a:t>Set Theory</a:t>
            </a:r>
            <a:endParaRPr lang="en-US" altLang="zh-CN"/>
          </a:p>
          <a:p>
            <a:r>
              <a:rPr lang="en-US" altLang="zh-CN"/>
              <a:t>Relations</a:t>
            </a:r>
            <a:endParaRPr lang="en-US" altLang="zh-CN"/>
          </a:p>
          <a:p>
            <a:r>
              <a:rPr lang="en-US" altLang="zh-CN"/>
              <a:t>Partial Orders</a:t>
            </a:r>
            <a:endParaRPr lang="en-US" altLang="zh-CN"/>
          </a:p>
          <a:p>
            <a:r>
              <a:rPr lang="en-US" altLang="zh-CN"/>
              <a:t>Lattices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Predicate Logic</a:t>
            </a:r>
            <a:endParaRPr lang="en-US" altLang="zh-CN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/>
              <a:t>Bounding variables in a compound expression using the logical quantiﬁer ∀, that reads </a:t>
            </a:r>
            <a:r>
              <a:rPr lang="en-US" altLang="zh-CN"/>
              <a:t>“</a:t>
            </a:r>
            <a:r>
              <a:rPr lang="zh-CN" altLang="en-US"/>
              <a:t>for all ...</a:t>
            </a:r>
            <a:r>
              <a:rPr lang="en-US" altLang="zh-CN"/>
              <a:t>”</a:t>
            </a:r>
            <a:r>
              <a:rPr lang="zh-CN" altLang="en-US"/>
              <a:t>, or the logical quantiﬁer ∃, that reads </a:t>
            </a:r>
            <a:r>
              <a:rPr lang="en-US" altLang="zh-CN"/>
              <a:t>“</a:t>
            </a:r>
            <a:r>
              <a:rPr lang="zh-CN" altLang="en-US"/>
              <a:t>there exists ...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Pay attention to the order of quantifiers if they are different!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Predicate Logic</a:t>
            </a:r>
            <a:endParaRPr lang="en-US" altLang="zh-CN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46083" name="图片 3" descr="G}$YT]TP8EBUVBBG0{R4W5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2416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Naive Set Theory</a:t>
            </a:r>
            <a:endParaRPr lang="en-US" altLang="zh-CN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48131" name="图片 3" descr="6UE_A~Q9__ELT([V_U345Q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3629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Subsets</a:t>
            </a:r>
            <a:endParaRPr lang="en-US" altLang="zh-CN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50179" name="图片 3" descr="I5(S`SLFZYJF)AQ37)4DS0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224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Powerset and Cardinality</a:t>
            </a:r>
            <a:endParaRPr lang="en-US" altLang="zh-CN" dirty="0"/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52227" name="图片 3" descr="1L427(4$%~`SSJ2QEAA1X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2708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Operations on Sets</a:t>
            </a:r>
            <a:endParaRPr lang="en-US" altLang="zh-CN" dirty="0"/>
          </a:p>
        </p:txBody>
      </p:sp>
      <p:pic>
        <p:nvPicPr>
          <p:cNvPr id="54274" name="图片 3" descr="W}L}C_]RW%6U]ZU6INKX`]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1633538"/>
            <a:ext cx="8058150" cy="3590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Assignment Question</a:t>
            </a:r>
            <a:endParaRPr lang="en-US" altLang="zh-CN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56323" name="图片 3" descr="0]W7MQC)$}Z9]%S`FG{@)H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Operations on Sets</a:t>
            </a:r>
            <a:endParaRPr lang="en-US" altLang="zh-CN" dirty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457200" y="1795463"/>
            <a:ext cx="8229600" cy="4635500"/>
          </a:xfrm>
          <a:ln/>
        </p:spPr>
        <p:txBody>
          <a:bodyPr vert="horz" wrap="square" lIns="91440" tIns="45720" rIns="91440" bIns="45720" anchor="t"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58371" name="图片 3" descr="KG`MAUR~P{`R~H81@Q58~_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363" y="1479550"/>
            <a:ext cx="7915275" cy="420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Operations on Sets</a:t>
            </a:r>
            <a:endParaRPr lang="en-US" altLang="zh-CN" dirty="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60419" name="图片 4" descr="92`C4%9$BUAES[82RQ~AC)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1363663"/>
            <a:ext cx="7791450" cy="4848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Venn's Diagrams</a:t>
            </a:r>
            <a:endParaRPr lang="en-US" altLang="zh-CN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Sometimes drawing a Venn Diagram may help understanding the relationships.</a:t>
            </a:r>
            <a:endParaRPr lang="en-US" altLang="zh-CN"/>
          </a:p>
          <a:p>
            <a:r>
              <a:rPr lang="en-US" altLang="zh-CN"/>
              <a:t>Try to use De-Morgan Rules and identical transformation during exams.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Propositional Logic</a:t>
            </a:r>
            <a:endParaRPr lang="en-US" altLang="zh-CN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Definition of </a:t>
            </a:r>
            <a:r>
              <a:rPr lang="en-US" altLang="zh-CN" b="1"/>
              <a:t>proposition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A declaritive sentence that is either true or false.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Cartesian Products of Sets</a:t>
            </a:r>
            <a:endParaRPr lang="en-US" altLang="zh-CN" dirty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  <a:p>
            <a:endParaRPr lang="zh-CN" altLang="en-US" dirty="0"/>
          </a:p>
          <a:p>
            <a:endParaRPr lang="en-US" altLang="zh-CN" sz="2400" dirty="0"/>
          </a:p>
        </p:txBody>
      </p:sp>
      <p:pic>
        <p:nvPicPr>
          <p:cNvPr id="64515" name="图片 3" descr="$[I2HEB35@{YHXU%1~EA$D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46200"/>
            <a:ext cx="8229600" cy="1466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6" name="图片 1" descr="ICAMCSK5~`7V36UE)TOT7F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3050"/>
            <a:ext cx="8231188" cy="2233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Summary-Propositions and Sets</a:t>
            </a:r>
            <a:endParaRPr lang="en-US" altLang="zh-CN"/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Proposition</a:t>
            </a:r>
            <a:endParaRPr lang="en-US" altLang="zh-CN"/>
          </a:p>
          <a:p>
            <a:r>
              <a:rPr lang="en-US" altLang="zh-CN"/>
              <a:t>Predicate + appropriate substitution = Proposition</a:t>
            </a:r>
            <a:endParaRPr lang="en-US" altLang="zh-CN"/>
          </a:p>
          <a:p>
            <a:r>
              <a:rPr lang="en-US" altLang="zh-CN"/>
              <a:t>Logical Equivalences</a:t>
            </a:r>
            <a:endParaRPr lang="en-US" altLang="zh-CN"/>
          </a:p>
          <a:p>
            <a:r>
              <a:rPr lang="en-US" altLang="zh-CN"/>
              <a:t>Predicate Logics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Use of De-Morgan Rules!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Use of Truth Table!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Identical Transformation!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Relations</a:t>
            </a:r>
            <a:endParaRPr lang="en-US" altLang="zh-CN" dirty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67587" name="图片 3" descr="}D$1WMN)]63%27T}AKS6XX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8" y="1600200"/>
            <a:ext cx="7415212" cy="4525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Attributes of Relations</a:t>
            </a:r>
            <a:endParaRPr lang="en-US" altLang="zh-CN" dirty="0"/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Note the difference between antisymmetric and asymmetric! </a:t>
            </a:r>
            <a:endParaRPr lang="en-US" altLang="zh-CN" sz="2400" dirty="0"/>
          </a:p>
          <a:p>
            <a:r>
              <a:rPr lang="en-US" altLang="zh-CN" sz="2400" dirty="0"/>
              <a:t>In fact, asymmetric relations must be antisymmetric.</a:t>
            </a:r>
            <a:endParaRPr lang="en-US" altLang="zh-CN" sz="2400" dirty="0"/>
          </a:p>
        </p:txBody>
      </p:sp>
      <p:pic>
        <p:nvPicPr>
          <p:cNvPr id="69635" name="图片 3" descr="(U2GT%%UOCA$F4N$ZUJ6]N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334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Equivalence Relations</a:t>
            </a:r>
            <a:endParaRPr lang="en-US" altLang="zh-CN" dirty="0"/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71683" name="图片 3" descr="G7[E_SZWS(X`K~15WNQC_{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400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Orders</a:t>
            </a:r>
            <a:endParaRPr lang="en-US" altLang="zh-CN" dirty="0"/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73731" name="图片 3" descr="QR0U]IFW[7DITB{QA64W3]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452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Orders</a:t>
            </a:r>
            <a:endParaRPr lang="en-US" altLang="zh-CN"/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74755" name="图片 3" descr="DVWHE@5V`95O6QX5AEN}W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13" y="1600200"/>
            <a:ext cx="8231187" cy="1292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6" name="图片 4" descr="62ETZYWTLY``LWK7GT@CF]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3035300"/>
            <a:ext cx="8220075" cy="165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7" name="图片 5" descr="VZ7]I_XU3I93DO0B_V64XN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4692650"/>
            <a:ext cx="8220075" cy="1279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Orders</a:t>
            </a:r>
            <a:endParaRPr lang="en-US" altLang="zh-CN"/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Pay attention to their differences!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75779" name="图片 3" descr="YASM6MP7`TK})G8H}PCW@I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58175" cy="317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Upper and Lower Bounds</a:t>
            </a:r>
            <a:endParaRPr lang="en-US" altLang="zh-CN"/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76803" name="图片 3" descr="9VUHG_{6`53NHTCMFJM2B{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438" y="1531938"/>
            <a:ext cx="8239125" cy="336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Assignment 2, Question 3</a:t>
            </a:r>
            <a:endParaRPr lang="en-US" altLang="zh-CN"/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Don't just draw a Hasse Diagram without arrows!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77827" name="图片 3" descr="IOA~_US{3VIBIV43)_[ST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823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Propositional Logic</a:t>
            </a:r>
            <a:endParaRPr lang="en-US" altLang="zh-CN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For </a:t>
            </a:r>
            <a:r>
              <a:rPr lang="en-US" altLang="zh-CN" b="1"/>
              <a:t>compound propositions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Unary connective: </a:t>
            </a:r>
            <a:r>
              <a:rPr lang="zh-CN" altLang="en-US" b="1"/>
              <a:t>¬</a:t>
            </a:r>
            <a:r>
              <a:rPr lang="zh-CN" altLang="en-US"/>
              <a:t>(not)</a:t>
            </a:r>
            <a:endParaRPr lang="zh-CN" altLang="en-US"/>
          </a:p>
          <a:p>
            <a:r>
              <a:rPr lang="en-US" altLang="zh-CN"/>
              <a:t>F</a:t>
            </a:r>
            <a:r>
              <a:rPr lang="zh-CN" altLang="en-US"/>
              <a:t>our binary connectives </a:t>
            </a:r>
            <a:r>
              <a:rPr lang="zh-CN" altLang="en-US" b="1"/>
              <a:t>∨</a:t>
            </a:r>
            <a:r>
              <a:rPr lang="zh-CN" altLang="en-US"/>
              <a:t>(disjunction), </a:t>
            </a:r>
            <a:r>
              <a:rPr lang="zh-CN" altLang="en-US" b="1"/>
              <a:t>∧</a:t>
            </a:r>
            <a:r>
              <a:rPr lang="zh-CN" altLang="en-US"/>
              <a:t>(conjunction), </a:t>
            </a:r>
            <a:r>
              <a:rPr lang="zh-CN" altLang="en-US" b="1"/>
              <a:t>⇒</a:t>
            </a:r>
            <a:r>
              <a:rPr lang="zh-CN" altLang="en-US"/>
              <a:t>(implication) and </a:t>
            </a:r>
            <a:r>
              <a:rPr lang="en-US" altLang="zh-CN" b="1"/>
              <a:t>⇔</a:t>
            </a:r>
            <a:r>
              <a:rPr lang="zh-CN" altLang="en-US"/>
              <a:t> (biconditional)</a:t>
            </a:r>
            <a:endParaRPr lang="zh-CN" altLang="en-US"/>
          </a:p>
          <a:p>
            <a:r>
              <a:rPr lang="en-US" altLang="zh-CN"/>
              <a:t>And their definitions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Lattice</a:t>
            </a:r>
            <a:endParaRPr lang="en-US" altLang="zh-CN"/>
          </a:p>
        </p:txBody>
      </p:sp>
      <p:pic>
        <p:nvPicPr>
          <p:cNvPr id="78850" name="图片 3" descr="89~CL`19Y2ERGNPLHJWSZ$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1" name="图片 3" descr="6VEUYA]0IAE`F~YK[ZCR$C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2895600"/>
            <a:ext cx="8134350" cy="1571625"/>
          </a:xfrm>
          <a:ln/>
        </p:spPr>
      </p:pic>
      <p:sp>
        <p:nvSpPr>
          <p:cNvPr id="78852" name="文本框 1"/>
          <p:cNvSpPr txBox="1"/>
          <p:nvPr/>
        </p:nvSpPr>
        <p:spPr>
          <a:xfrm>
            <a:off x="514350" y="4575175"/>
            <a:ext cx="79978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Remark: Every non-empty finite lattice is a complete lattice.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Lattice</a:t>
            </a:r>
            <a:endParaRPr lang="en-US" altLang="zh-CN"/>
          </a:p>
        </p:txBody>
      </p:sp>
      <p:sp>
        <p:nvSpPr>
          <p:cNvPr id="798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79875" name="图片 3" descr="754PX$DVJD3WBSDOFXAK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1384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Chain Complete Posets</a:t>
            </a:r>
            <a:endParaRPr lang="en-US" altLang="zh-CN"/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400"/>
          </a:p>
          <a:p>
            <a:endParaRPr lang="zh-CN" altLang="en-US" sz="2800"/>
          </a:p>
          <a:p>
            <a:r>
              <a:rPr lang="en-US" altLang="zh-CN" sz="2800">
                <a:solidFill>
                  <a:srgbClr val="FF0000"/>
                </a:solidFill>
              </a:rPr>
              <a:t>Always Consider the case of empty chain!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Remark: Chain complete posets have unique least elements.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80899" name="图片 4" descr="_1~}BN(YZD3G21CDQE}}O6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01025" cy="316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Complete Lattice Revisited</a:t>
            </a:r>
            <a:endParaRPr lang="en-US" altLang="zh-CN"/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81923" name="图片 3" descr="4@ZZB9~Z3[JVN_CI7H${~`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1641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 sz="4200"/>
              <a:t>Relation, Order, Lattice-Summary</a:t>
            </a:r>
            <a:endParaRPr lang="en-US" altLang="zh-CN" sz="4200"/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The definition of order, linear order, well-order</a:t>
            </a:r>
            <a:endParaRPr lang="en-US" altLang="zh-CN"/>
          </a:p>
          <a:p>
            <a:r>
              <a:rPr lang="en-US" altLang="zh-CN"/>
              <a:t>The definition of upper/lower bounds, lattice, complete lattice</a:t>
            </a:r>
            <a:endParaRPr lang="en-US" altLang="zh-CN"/>
          </a:p>
          <a:p>
            <a:r>
              <a:rPr lang="en-US" altLang="zh-CN"/>
              <a:t>The definition of chain and chain-complete poset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A clearer view</a:t>
            </a:r>
            <a:endParaRPr lang="en-US" altLang="zh-CN"/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82625" y="1417638"/>
            <a:ext cx="6426200" cy="49403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1009650" y="2162175"/>
            <a:ext cx="5932488" cy="35210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1374775" y="3136900"/>
            <a:ext cx="3241675" cy="21510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3974" name="文本框 6"/>
          <p:cNvSpPr txBox="1"/>
          <p:nvPr/>
        </p:nvSpPr>
        <p:spPr>
          <a:xfrm>
            <a:off x="2636838" y="1563688"/>
            <a:ext cx="273843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partial order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5" name="文本框 7"/>
          <p:cNvSpPr txBox="1"/>
          <p:nvPr/>
        </p:nvSpPr>
        <p:spPr>
          <a:xfrm>
            <a:off x="2792413" y="2279650"/>
            <a:ext cx="141763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lattice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6" name="文本框 8"/>
          <p:cNvSpPr txBox="1"/>
          <p:nvPr/>
        </p:nvSpPr>
        <p:spPr>
          <a:xfrm>
            <a:off x="1955800" y="3449638"/>
            <a:ext cx="21605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linear order = chain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5800" y="3817938"/>
            <a:ext cx="1644650" cy="13017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3978" name="文本框 11"/>
          <p:cNvSpPr txBox="1"/>
          <p:nvPr/>
        </p:nvSpPr>
        <p:spPr>
          <a:xfrm>
            <a:off x="2187575" y="4248150"/>
            <a:ext cx="1412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well-order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9" name="文本框 1"/>
          <p:cNvSpPr txBox="1"/>
          <p:nvPr/>
        </p:nvSpPr>
        <p:spPr>
          <a:xfrm>
            <a:off x="4616450" y="2492375"/>
            <a:ext cx="1392238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unique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minimal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/maximal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element?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necessarily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infinite?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necessarily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772150" y="1009650"/>
            <a:ext cx="2701925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3981" name="文本框 2"/>
          <p:cNvSpPr txBox="1"/>
          <p:nvPr/>
        </p:nvSpPr>
        <p:spPr>
          <a:xfrm>
            <a:off x="5915025" y="1438275"/>
            <a:ext cx="2397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Equivalence Relation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A clearer view</a:t>
            </a:r>
            <a:endParaRPr lang="en-US" altLang="zh-CN"/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59088" y="4160838"/>
            <a:ext cx="2968625" cy="59055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4996" name="文本框 12"/>
          <p:cNvSpPr txBox="1"/>
          <p:nvPr/>
        </p:nvSpPr>
        <p:spPr>
          <a:xfrm>
            <a:off x="3035300" y="4232275"/>
            <a:ext cx="261620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complete lattice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52675" y="3935413"/>
            <a:ext cx="5091113" cy="2087563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4998" name="文本框 14"/>
          <p:cNvSpPr txBox="1"/>
          <p:nvPr/>
        </p:nvSpPr>
        <p:spPr>
          <a:xfrm>
            <a:off x="2651125" y="4737100"/>
            <a:ext cx="40100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chain-complete poset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2625" y="1417638"/>
            <a:ext cx="7580313" cy="49403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1009650" y="2162175"/>
            <a:ext cx="5389563" cy="35210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5001" name="文本框 6"/>
          <p:cNvSpPr txBox="1"/>
          <p:nvPr/>
        </p:nvSpPr>
        <p:spPr>
          <a:xfrm>
            <a:off x="3455988" y="1563688"/>
            <a:ext cx="2468562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partial order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02" name="文本框 7"/>
          <p:cNvSpPr txBox="1"/>
          <p:nvPr/>
        </p:nvSpPr>
        <p:spPr>
          <a:xfrm>
            <a:off x="2792413" y="2279650"/>
            <a:ext cx="1824037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lattice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58988" y="2863850"/>
            <a:ext cx="3943350" cy="21701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5004" name="文本框 8"/>
          <p:cNvSpPr txBox="1"/>
          <p:nvPr/>
        </p:nvSpPr>
        <p:spPr>
          <a:xfrm>
            <a:off x="2792413" y="2959100"/>
            <a:ext cx="24336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complete lattice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71625" y="2697163"/>
            <a:ext cx="5973763" cy="3325813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5006" name="文本框 11"/>
          <p:cNvSpPr txBox="1"/>
          <p:nvPr/>
        </p:nvSpPr>
        <p:spPr>
          <a:xfrm>
            <a:off x="3194050" y="4622800"/>
            <a:ext cx="34655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chain-complete poset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07" name="文本框 1"/>
          <p:cNvSpPr txBox="1"/>
          <p:nvPr/>
        </p:nvSpPr>
        <p:spPr>
          <a:xfrm>
            <a:off x="2251075" y="3349625"/>
            <a:ext cx="1627188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unique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minimal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/maximal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element?     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YES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08" name="文本框 2"/>
          <p:cNvSpPr txBox="1"/>
          <p:nvPr/>
        </p:nvSpPr>
        <p:spPr>
          <a:xfrm>
            <a:off x="3486150" y="3349625"/>
            <a:ext cx="2165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infinite?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09" name="文本框 1"/>
          <p:cNvSpPr txBox="1"/>
          <p:nvPr/>
        </p:nvSpPr>
        <p:spPr>
          <a:xfrm>
            <a:off x="2963863" y="4953000"/>
            <a:ext cx="4129087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(Unique) minimal/maximal element?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Minimal: YES; Maximal: YES, but not necessarily unique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10" name="文本框 1"/>
          <p:cNvSpPr txBox="1"/>
          <p:nvPr/>
        </p:nvSpPr>
        <p:spPr>
          <a:xfrm>
            <a:off x="6438900" y="3925888"/>
            <a:ext cx="10128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Assignment 2, Question 4</a:t>
            </a:r>
            <a:endParaRPr lang="en-US" altLang="zh-CN"/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86019" name="图片 3" descr="{A}]ZSO(N4]NL~319B573V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1741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0" name="图片 4" descr="[C(4%WR$XKKLN){@_V{5R%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341688"/>
            <a:ext cx="8239125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Propositional Logic</a:t>
            </a:r>
            <a:endParaRPr lang="en-US" altLang="zh-CN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 sz="2800" b="1"/>
              <a:t>Truth table</a:t>
            </a:r>
            <a:r>
              <a:rPr lang="en-US" altLang="zh-CN" sz="2800"/>
              <a:t>! (</a:t>
            </a:r>
            <a:r>
              <a:rPr lang="en-US" altLang="zh-CN" sz="2800">
                <a:solidFill>
                  <a:srgbClr val="FF0000"/>
                </a:solidFill>
              </a:rPr>
              <a:t>It is easy to understand and very useful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en-US" altLang="zh-CN" sz="2800"/>
              <a:t>A compound expression that is always true is called a </a:t>
            </a:r>
            <a:r>
              <a:rPr lang="en-US" altLang="zh-CN" sz="2800" b="1"/>
              <a:t>tautology</a:t>
            </a:r>
            <a:r>
              <a:rPr lang="en-US" altLang="zh-CN" sz="2800"/>
              <a:t>. </a:t>
            </a:r>
            <a:endParaRPr lang="en-US" altLang="zh-CN" sz="2800"/>
          </a:p>
          <a:p>
            <a:r>
              <a:rPr lang="en-US" altLang="zh-CN" sz="2800"/>
              <a:t>A compound expression that is always false is called a </a:t>
            </a:r>
            <a:r>
              <a:rPr lang="en-US" altLang="zh-CN" sz="2800" b="1"/>
              <a:t>contradiction</a:t>
            </a:r>
            <a:r>
              <a:rPr lang="en-US" altLang="zh-CN" sz="2800"/>
              <a:t>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3315" name="图片 3" descr="KG~)G)HS@UD2~1L7T]YZ}T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4475163"/>
            <a:ext cx="3641725" cy="165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4" descr="W1F2U~9{_45PMF$@LP06)S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473575"/>
            <a:ext cx="3640138" cy="1652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Basic Truth Tables</a:t>
            </a:r>
            <a:endParaRPr lang="en-US" altLang="zh-CN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endParaRPr lang="zh-CN" altLang="en-US"/>
          </a:p>
        </p:txBody>
      </p:sp>
      <p:pic>
        <p:nvPicPr>
          <p:cNvPr id="15363" name="图片 3" descr="BMPGO}@0]W%~`@IVPRD`6W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663" y="1600200"/>
            <a:ext cx="1123950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图片 4" descr="[5}S56(8S2K17H3CB%~@_@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600200"/>
            <a:ext cx="1752600" cy="165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图片 5" descr="P7KF[(J92V870PHRF7(A}8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3257550"/>
            <a:ext cx="1752600" cy="1685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6" descr="MXZX3U$GNME@[W[6UF_P4K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0" y="1600200"/>
            <a:ext cx="1847850" cy="165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7" name="图片 7" descr="8P3}P7{)O`7DPCBI$BWNF[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3257550"/>
            <a:ext cx="1912938" cy="1685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Propositional Logic</a:t>
            </a:r>
            <a:endParaRPr lang="en-US" altLang="zh-CN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Equivalent</a:t>
            </a:r>
            <a:endParaRPr lang="en-US" altLang="zh-CN"/>
          </a:p>
          <a:p>
            <a:r>
              <a:rPr lang="en-US" altLang="zh-CN"/>
              <a:t>if A⇔B is a tautology, then A and B are </a:t>
            </a:r>
            <a:r>
              <a:rPr lang="en-US" altLang="zh-CN" b="1"/>
              <a:t>logically equivalent</a:t>
            </a:r>
            <a:r>
              <a:rPr lang="en-US" altLang="zh-CN"/>
              <a:t>. We can also write A≡B.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Some important tautologies</a:t>
            </a:r>
            <a:endParaRPr lang="en-US" altLang="zh-CN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en-US" altLang="zh-CN"/>
              <a:t>De-Morgan rules: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contrapositive of A</a:t>
            </a:r>
            <a:r>
              <a:rPr lang="zh-CN" altLang="en-US"/>
              <a:t>⇒</a:t>
            </a:r>
            <a:r>
              <a:rPr lang="en-US" altLang="zh-CN"/>
              <a:t>B: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Commonly used in proof by contradiction</a:t>
            </a:r>
            <a:endParaRPr lang="en-US" altLang="zh-CN"/>
          </a:p>
        </p:txBody>
      </p:sp>
      <p:pic>
        <p:nvPicPr>
          <p:cNvPr id="19459" name="图片 5" descr="R$~M_[MVL}E7M40MD]T_SF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233613"/>
            <a:ext cx="66294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0" name="图片 6" descr="8FJP{[{GY3ZX2X`H`7IBX@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88" y="3317875"/>
            <a:ext cx="3375025" cy="439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Logical Equivalences</a:t>
            </a:r>
            <a:endParaRPr lang="en-US" altLang="zh-CN"/>
          </a:p>
        </p:txBody>
      </p:sp>
      <p:pic>
        <p:nvPicPr>
          <p:cNvPr id="21506" name="图片 3" descr="XL{0J~N6%INWNNKD{EB}}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388" y="1628775"/>
            <a:ext cx="4467225" cy="360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3664</Words>
  <Application>WPS 演示</Application>
  <PresentationFormat/>
  <Paragraphs>234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VE203 Midterm 1 Review</dc:title>
  <dc:creator/>
  <cp:lastModifiedBy>etc</cp:lastModifiedBy>
  <cp:revision>63</cp:revision>
  <dcterms:created xsi:type="dcterms:W3CDTF">2019-06-16T05:32:14Z</dcterms:created>
  <dcterms:modified xsi:type="dcterms:W3CDTF">2019-10-15T02:03:59Z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