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ppt/tags/tag4.xml" ContentType="application/vnd.openxmlformats-officedocument.presentationml.tags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20.xml" ContentType="application/vnd.openxmlformats-officedocument.presentationml.tags+xml"/>
  <Override PartName="/ppt/notesSlides/notesSlide23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27.xml" ContentType="application/vnd.openxmlformats-officedocument.presentationml.tags+xml"/>
  <Override PartName="/ppt/notesSlides/notesSlide30.xml" ContentType="application/vnd.openxmlformats-officedocument.presentationml.notesSlide+xml"/>
  <Override PartName="/ppt/tags/tag28.xml" ContentType="application/vnd.openxmlformats-officedocument.presentationml.tags+xml"/>
  <Override PartName="/ppt/notesSlides/notesSlide3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tags/tag32.xml" ContentType="application/vnd.openxmlformats-officedocument.presentationml.tags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46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47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48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49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50.xml" ContentType="application/vnd.openxmlformats-officedocument.presentationml.notesSlide+xml"/>
  <Override PartName="/ppt/tags/tag51.xml" ContentType="application/vnd.openxmlformats-officedocument.presentationml.tags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tags/tag52.xml" ContentType="application/vnd.openxmlformats-officedocument.presentationml.tags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6"/>
  </p:notesMasterIdLst>
  <p:sldIdLst>
    <p:sldId id="2342" r:id="rId2"/>
    <p:sldId id="2364" r:id="rId3"/>
    <p:sldId id="2368" r:id="rId4"/>
    <p:sldId id="2367" r:id="rId5"/>
    <p:sldId id="2369" r:id="rId6"/>
    <p:sldId id="2370" r:id="rId7"/>
    <p:sldId id="2366" r:id="rId8"/>
    <p:sldId id="2394" r:id="rId9"/>
    <p:sldId id="2397" r:id="rId10"/>
    <p:sldId id="2395" r:id="rId11"/>
    <p:sldId id="2396" r:id="rId12"/>
    <p:sldId id="2398" r:id="rId13"/>
    <p:sldId id="2399" r:id="rId14"/>
    <p:sldId id="2400" r:id="rId15"/>
    <p:sldId id="2401" r:id="rId16"/>
    <p:sldId id="2365" r:id="rId17"/>
    <p:sldId id="266" r:id="rId18"/>
    <p:sldId id="2371" r:id="rId19"/>
    <p:sldId id="2402" r:id="rId20"/>
    <p:sldId id="351" r:id="rId21"/>
    <p:sldId id="352" r:id="rId22"/>
    <p:sldId id="354" r:id="rId23"/>
    <p:sldId id="345" r:id="rId24"/>
    <p:sldId id="355" r:id="rId25"/>
    <p:sldId id="2372" r:id="rId26"/>
    <p:sldId id="2373" r:id="rId27"/>
    <p:sldId id="2374" r:id="rId28"/>
    <p:sldId id="2375" r:id="rId29"/>
    <p:sldId id="2376" r:id="rId30"/>
    <p:sldId id="2377" r:id="rId31"/>
    <p:sldId id="356" r:id="rId32"/>
    <p:sldId id="2378" r:id="rId33"/>
    <p:sldId id="357" r:id="rId34"/>
    <p:sldId id="2379" r:id="rId35"/>
    <p:sldId id="2380" r:id="rId36"/>
    <p:sldId id="358" r:id="rId37"/>
    <p:sldId id="359" r:id="rId38"/>
    <p:sldId id="2391" r:id="rId39"/>
    <p:sldId id="2392" r:id="rId40"/>
    <p:sldId id="2393" r:id="rId41"/>
    <p:sldId id="2404" r:id="rId42"/>
    <p:sldId id="2405" r:id="rId43"/>
    <p:sldId id="2403" r:id="rId44"/>
    <p:sldId id="346" r:id="rId45"/>
    <p:sldId id="360" r:id="rId46"/>
    <p:sldId id="361" r:id="rId47"/>
    <p:sldId id="362" r:id="rId48"/>
    <p:sldId id="363" r:id="rId49"/>
    <p:sldId id="364" r:id="rId50"/>
    <p:sldId id="365" r:id="rId51"/>
    <p:sldId id="2406" r:id="rId52"/>
    <p:sldId id="347" r:id="rId53"/>
    <p:sldId id="366" r:id="rId54"/>
    <p:sldId id="367" r:id="rId55"/>
    <p:sldId id="2407" r:id="rId56"/>
    <p:sldId id="368" r:id="rId57"/>
    <p:sldId id="369" r:id="rId58"/>
    <p:sldId id="2409" r:id="rId59"/>
    <p:sldId id="2410" r:id="rId60"/>
    <p:sldId id="2411" r:id="rId61"/>
    <p:sldId id="2412" r:id="rId62"/>
    <p:sldId id="2413" r:id="rId63"/>
    <p:sldId id="2422" r:id="rId64"/>
    <p:sldId id="2414" r:id="rId65"/>
    <p:sldId id="348" r:id="rId66"/>
    <p:sldId id="370" r:id="rId67"/>
    <p:sldId id="371" r:id="rId68"/>
    <p:sldId id="2415" r:id="rId69"/>
    <p:sldId id="349" r:id="rId70"/>
    <p:sldId id="372" r:id="rId71"/>
    <p:sldId id="2417" r:id="rId72"/>
    <p:sldId id="2418" r:id="rId73"/>
    <p:sldId id="2419" r:id="rId74"/>
    <p:sldId id="2420" r:id="rId75"/>
    <p:sldId id="2421" r:id="rId76"/>
    <p:sldId id="2416" r:id="rId77"/>
    <p:sldId id="373" r:id="rId78"/>
    <p:sldId id="374" r:id="rId79"/>
    <p:sldId id="375" r:id="rId80"/>
    <p:sldId id="350" r:id="rId81"/>
    <p:sldId id="376" r:id="rId82"/>
    <p:sldId id="377" r:id="rId83"/>
    <p:sldId id="382" r:id="rId84"/>
    <p:sldId id="379" r:id="rId8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519" autoAdjust="0"/>
  </p:normalViewPr>
  <p:slideViewPr>
    <p:cSldViewPr>
      <p:cViewPr varScale="1">
        <p:scale>
          <a:sx n="51" d="100"/>
          <a:sy n="51" d="100"/>
        </p:scale>
        <p:origin x="1724" y="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A6BF06-4561-4557-96A5-89D627CB395E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E64CF8-54B5-4749-A329-8BE5BF815124}">
      <dgm:prSet phldrT="[Text]"/>
      <dgm:spPr/>
      <dgm:t>
        <a:bodyPr/>
        <a:lstStyle/>
        <a:p>
          <a:r>
            <a:rPr lang="en-US" b="0" i="0" dirty="0"/>
            <a:t>Ohm’s Law describes the relationship between voltage and current across a resistive element.</a:t>
          </a:r>
          <a:endParaRPr lang="en-US" dirty="0"/>
        </a:p>
      </dgm:t>
    </dgm:pt>
    <dgm:pt modelId="{AD38457E-13FD-46F2-AE31-BC2117B6BB3B}" type="parTrans" cxnId="{7D2025C6-7A13-4A01-AEA1-2C596CE90B57}">
      <dgm:prSet/>
      <dgm:spPr/>
      <dgm:t>
        <a:bodyPr/>
        <a:lstStyle/>
        <a:p>
          <a:endParaRPr lang="en-US"/>
        </a:p>
      </dgm:t>
    </dgm:pt>
    <dgm:pt modelId="{4F3251D4-46CC-47A7-AF84-BCA0277AC10A}" type="sibTrans" cxnId="{7D2025C6-7A13-4A01-AEA1-2C596CE90B57}">
      <dgm:prSet/>
      <dgm:spPr/>
      <dgm:t>
        <a:bodyPr/>
        <a:lstStyle/>
        <a:p>
          <a:endParaRPr lang="en-US"/>
        </a:p>
      </dgm:t>
    </dgm:pt>
    <dgm:pt modelId="{025ED54A-DAB4-4C72-AB06-44AFA877F33D}">
      <dgm:prSet phldrT="[Text]"/>
      <dgm:spPr/>
      <dgm:t>
        <a:bodyPr/>
        <a:lstStyle/>
        <a:p>
          <a:r>
            <a:rPr lang="en-US" b="0" i="0" dirty="0"/>
            <a:t>Ohm’s Law states that voltage </a:t>
          </a:r>
          <a:r>
            <a:rPr lang="en-US" b="0" i="0" u="none" dirty="0"/>
            <a:t>across a conductor is </a:t>
          </a:r>
          <a:r>
            <a:rPr lang="en-US" b="0" i="0" dirty="0"/>
            <a:t>proportional to the current flows through it.</a:t>
          </a:r>
          <a:endParaRPr lang="en-US" dirty="0"/>
        </a:p>
      </dgm:t>
    </dgm:pt>
    <dgm:pt modelId="{0C2D21A9-8F69-48EF-943D-9F4E9416AFFA}" type="parTrans" cxnId="{43895931-1D50-4BAF-8817-0109E35D1C1C}">
      <dgm:prSet/>
      <dgm:spPr/>
      <dgm:t>
        <a:bodyPr/>
        <a:lstStyle/>
        <a:p>
          <a:endParaRPr lang="en-US"/>
        </a:p>
      </dgm:t>
    </dgm:pt>
    <dgm:pt modelId="{734B51A8-230C-4634-B92C-5F312FFDDD4D}" type="sibTrans" cxnId="{43895931-1D50-4BAF-8817-0109E35D1C1C}">
      <dgm:prSet/>
      <dgm:spPr/>
      <dgm:t>
        <a:bodyPr/>
        <a:lstStyle/>
        <a:p>
          <a:endParaRPr lang="en-US"/>
        </a:p>
      </dgm:t>
    </dgm:pt>
    <dgm:pt modelId="{300D8CE4-0A4E-4C84-9A36-2AEC41D6F8A6}">
      <dgm:prSet phldrT="[Text]"/>
      <dgm:spPr/>
      <dgm:t>
        <a:bodyPr/>
        <a:lstStyle/>
        <a:p>
          <a:r>
            <a:rPr lang="en-US" b="0" i="0" dirty="0"/>
            <a:t>Ohm’s Law is applicable to a single resistive element or set of resistive circuits as a whole.</a:t>
          </a:r>
          <a:endParaRPr lang="en-US" dirty="0"/>
        </a:p>
      </dgm:t>
    </dgm:pt>
    <dgm:pt modelId="{BD2F7035-1659-4BFD-ABDE-C539B080339A}" type="parTrans" cxnId="{112A3B34-27B6-4154-9883-186C67BD3083}">
      <dgm:prSet/>
      <dgm:spPr/>
      <dgm:t>
        <a:bodyPr/>
        <a:lstStyle/>
        <a:p>
          <a:endParaRPr lang="en-US"/>
        </a:p>
      </dgm:t>
    </dgm:pt>
    <dgm:pt modelId="{29846859-289B-4C14-AEBE-7514D0454DE1}" type="sibTrans" cxnId="{112A3B34-27B6-4154-9883-186C67BD3083}">
      <dgm:prSet/>
      <dgm:spPr/>
      <dgm:t>
        <a:bodyPr/>
        <a:lstStyle/>
        <a:p>
          <a:endParaRPr lang="en-US"/>
        </a:p>
      </dgm:t>
    </dgm:pt>
    <dgm:pt modelId="{961A1861-B4D4-4C5F-8BC7-D9147C604C4F}">
      <dgm:prSet phldrT="[Text]"/>
      <dgm:spPr/>
      <dgm:t>
        <a:bodyPr/>
        <a:lstStyle/>
        <a:p>
          <a:r>
            <a:rPr lang="en-US" b="0" i="0" dirty="0"/>
            <a:t>Kirchhoff’s Law describes the </a:t>
          </a:r>
          <a:r>
            <a:rPr lang="en-US" b="0" i="0" dirty="0" err="1"/>
            <a:t>behaviour</a:t>
          </a:r>
          <a:r>
            <a:rPr lang="en-US" b="0" i="0" dirty="0"/>
            <a:t> of current and voltage respectively in a circuit branch.</a:t>
          </a:r>
          <a:endParaRPr lang="en-US" dirty="0"/>
        </a:p>
      </dgm:t>
    </dgm:pt>
    <dgm:pt modelId="{DF4A60BF-69D3-42E3-B5AF-E4148571A36B}" type="parTrans" cxnId="{8A24B018-0E3F-4B45-9444-269326A3BA8B}">
      <dgm:prSet/>
      <dgm:spPr/>
      <dgm:t>
        <a:bodyPr/>
        <a:lstStyle/>
        <a:p>
          <a:endParaRPr lang="en-US"/>
        </a:p>
      </dgm:t>
    </dgm:pt>
    <dgm:pt modelId="{ED23193D-22BF-4CC4-9582-54E6B4AA2BDA}" type="sibTrans" cxnId="{8A24B018-0E3F-4B45-9444-269326A3BA8B}">
      <dgm:prSet/>
      <dgm:spPr/>
      <dgm:t>
        <a:bodyPr/>
        <a:lstStyle/>
        <a:p>
          <a:endParaRPr lang="en-US"/>
        </a:p>
      </dgm:t>
    </dgm:pt>
    <dgm:pt modelId="{9B5D9F79-31DF-469E-BCB6-6FD826C6079D}">
      <dgm:prSet phldrT="[Text]"/>
      <dgm:spPr/>
      <dgm:t>
        <a:bodyPr/>
        <a:lstStyle/>
        <a:p>
          <a:r>
            <a:rPr lang="en-US" b="0" i="0" dirty="0"/>
            <a:t>KCL states that the sum of current flows to a node is equal to zero while KVL states that the sum of voltages in a closed loop is zero.</a:t>
          </a:r>
          <a:endParaRPr lang="en-US" dirty="0"/>
        </a:p>
      </dgm:t>
    </dgm:pt>
    <dgm:pt modelId="{81625A04-8074-4FD4-A90D-E90538270A70}" type="parTrans" cxnId="{81AB73F2-DFA6-4C9D-8089-5461A414B2FF}">
      <dgm:prSet/>
      <dgm:spPr/>
      <dgm:t>
        <a:bodyPr/>
        <a:lstStyle/>
        <a:p>
          <a:endParaRPr lang="en-US"/>
        </a:p>
      </dgm:t>
    </dgm:pt>
    <dgm:pt modelId="{CA8EBDE0-4DF0-4DAA-88C0-9DA3A405600B}" type="sibTrans" cxnId="{81AB73F2-DFA6-4C9D-8089-5461A414B2FF}">
      <dgm:prSet/>
      <dgm:spPr/>
      <dgm:t>
        <a:bodyPr/>
        <a:lstStyle/>
        <a:p>
          <a:endParaRPr lang="en-US"/>
        </a:p>
      </dgm:t>
    </dgm:pt>
    <dgm:pt modelId="{435E0B45-23E1-4BEF-B6C0-863A0F962E53}">
      <dgm:prSet phldrT="[Text]"/>
      <dgm:spPr/>
      <dgm:t>
        <a:bodyPr/>
        <a:lstStyle/>
        <a:p>
          <a:r>
            <a:rPr lang="en-US" b="0" i="0" dirty="0"/>
            <a:t>KCL and KVL are applicable to a series of resistive elements in a circuit.</a:t>
          </a:r>
          <a:endParaRPr lang="en-US" dirty="0"/>
        </a:p>
      </dgm:t>
    </dgm:pt>
    <dgm:pt modelId="{90CCF41E-BB1C-4C61-9801-E0FDAC42B033}" type="parTrans" cxnId="{ED8FD1C5-CED3-4840-ACC3-21BEAEE8767E}">
      <dgm:prSet/>
      <dgm:spPr/>
      <dgm:t>
        <a:bodyPr/>
        <a:lstStyle/>
        <a:p>
          <a:endParaRPr lang="en-US"/>
        </a:p>
      </dgm:t>
    </dgm:pt>
    <dgm:pt modelId="{EF16DCA4-B2FD-48AA-8B8E-1B3713B68A04}" type="sibTrans" cxnId="{ED8FD1C5-CED3-4840-ACC3-21BEAEE8767E}">
      <dgm:prSet/>
      <dgm:spPr/>
      <dgm:t>
        <a:bodyPr/>
        <a:lstStyle/>
        <a:p>
          <a:endParaRPr lang="en-US"/>
        </a:p>
      </dgm:t>
    </dgm:pt>
    <dgm:pt modelId="{8923A539-ED69-4DF6-A116-B721BAF8A6C5}" type="pres">
      <dgm:prSet presAssocID="{82A6BF06-4561-4557-96A5-89D627CB395E}" presName="Name0" presStyleCnt="0">
        <dgm:presLayoutVars>
          <dgm:dir/>
          <dgm:animLvl val="lvl"/>
          <dgm:resizeHandles val="exact"/>
        </dgm:presLayoutVars>
      </dgm:prSet>
      <dgm:spPr/>
    </dgm:pt>
    <dgm:pt modelId="{E02F791A-436E-4F32-85A6-B3CDB7F43BC1}" type="pres">
      <dgm:prSet presAssocID="{B7E64CF8-54B5-4749-A329-8BE5BF815124}" presName="vertFlow" presStyleCnt="0"/>
      <dgm:spPr/>
    </dgm:pt>
    <dgm:pt modelId="{D2365581-D596-41CE-B737-42DC791C1C5E}" type="pres">
      <dgm:prSet presAssocID="{B7E64CF8-54B5-4749-A329-8BE5BF815124}" presName="header" presStyleLbl="node1" presStyleIdx="0" presStyleCnt="2"/>
      <dgm:spPr/>
    </dgm:pt>
    <dgm:pt modelId="{134507E5-9945-4802-BC96-EF7AB44EEE57}" type="pres">
      <dgm:prSet presAssocID="{0C2D21A9-8F69-48EF-943D-9F4E9416AFFA}" presName="parTrans" presStyleLbl="sibTrans2D1" presStyleIdx="0" presStyleCnt="4"/>
      <dgm:spPr/>
    </dgm:pt>
    <dgm:pt modelId="{2CC24DF4-91D2-40A8-B316-0FDCAFDA214D}" type="pres">
      <dgm:prSet presAssocID="{025ED54A-DAB4-4C72-AB06-44AFA877F33D}" presName="child" presStyleLbl="alignAccFollowNode1" presStyleIdx="0" presStyleCnt="4">
        <dgm:presLayoutVars>
          <dgm:chMax val="0"/>
          <dgm:bulletEnabled val="1"/>
        </dgm:presLayoutVars>
      </dgm:prSet>
      <dgm:spPr/>
    </dgm:pt>
    <dgm:pt modelId="{42F87CB3-E6B2-4B9A-98C8-E92542511BE4}" type="pres">
      <dgm:prSet presAssocID="{734B51A8-230C-4634-B92C-5F312FFDDD4D}" presName="sibTrans" presStyleLbl="sibTrans2D1" presStyleIdx="1" presStyleCnt="4"/>
      <dgm:spPr/>
    </dgm:pt>
    <dgm:pt modelId="{AA0E73EB-E6CD-4B8A-9C52-C4B7C17A9A6A}" type="pres">
      <dgm:prSet presAssocID="{300D8CE4-0A4E-4C84-9A36-2AEC41D6F8A6}" presName="child" presStyleLbl="alignAccFollowNode1" presStyleIdx="1" presStyleCnt="4">
        <dgm:presLayoutVars>
          <dgm:chMax val="0"/>
          <dgm:bulletEnabled val="1"/>
        </dgm:presLayoutVars>
      </dgm:prSet>
      <dgm:spPr/>
    </dgm:pt>
    <dgm:pt modelId="{55EE634D-FD31-4092-BE16-694EF034BEF4}" type="pres">
      <dgm:prSet presAssocID="{B7E64CF8-54B5-4749-A329-8BE5BF815124}" presName="hSp" presStyleCnt="0"/>
      <dgm:spPr/>
    </dgm:pt>
    <dgm:pt modelId="{31580E37-1371-450B-B5DE-4D7613946C56}" type="pres">
      <dgm:prSet presAssocID="{961A1861-B4D4-4C5F-8BC7-D9147C604C4F}" presName="vertFlow" presStyleCnt="0"/>
      <dgm:spPr/>
    </dgm:pt>
    <dgm:pt modelId="{DB18799D-4FDE-42B1-BA19-2B65362B4519}" type="pres">
      <dgm:prSet presAssocID="{961A1861-B4D4-4C5F-8BC7-D9147C604C4F}" presName="header" presStyleLbl="node1" presStyleIdx="1" presStyleCnt="2"/>
      <dgm:spPr/>
    </dgm:pt>
    <dgm:pt modelId="{BF9F3054-73DA-4942-AF74-738F16CA32FF}" type="pres">
      <dgm:prSet presAssocID="{81625A04-8074-4FD4-A90D-E90538270A70}" presName="parTrans" presStyleLbl="sibTrans2D1" presStyleIdx="2" presStyleCnt="4"/>
      <dgm:spPr/>
    </dgm:pt>
    <dgm:pt modelId="{2759374E-3943-48CE-9E0F-1EFE14AF78CF}" type="pres">
      <dgm:prSet presAssocID="{9B5D9F79-31DF-469E-BCB6-6FD826C6079D}" presName="child" presStyleLbl="alignAccFollowNode1" presStyleIdx="2" presStyleCnt="4">
        <dgm:presLayoutVars>
          <dgm:chMax val="0"/>
          <dgm:bulletEnabled val="1"/>
        </dgm:presLayoutVars>
      </dgm:prSet>
      <dgm:spPr/>
    </dgm:pt>
    <dgm:pt modelId="{659EF7A4-04B1-4D44-909D-114CD37F3FB1}" type="pres">
      <dgm:prSet presAssocID="{CA8EBDE0-4DF0-4DAA-88C0-9DA3A405600B}" presName="sibTrans" presStyleLbl="sibTrans2D1" presStyleIdx="3" presStyleCnt="4"/>
      <dgm:spPr/>
    </dgm:pt>
    <dgm:pt modelId="{DB963EA9-7F3D-4C33-9954-A26D5031527C}" type="pres">
      <dgm:prSet presAssocID="{435E0B45-23E1-4BEF-B6C0-863A0F962E53}" presName="child" presStyleLbl="alignAccFollowNode1" presStyleIdx="3" presStyleCnt="4">
        <dgm:presLayoutVars>
          <dgm:chMax val="0"/>
          <dgm:bulletEnabled val="1"/>
        </dgm:presLayoutVars>
      </dgm:prSet>
      <dgm:spPr/>
    </dgm:pt>
  </dgm:ptLst>
  <dgm:cxnLst>
    <dgm:cxn modelId="{18D3CB01-75A7-4F30-A150-258027C843E9}" type="presOf" srcId="{B7E64CF8-54B5-4749-A329-8BE5BF815124}" destId="{D2365581-D596-41CE-B737-42DC791C1C5E}" srcOrd="0" destOrd="0" presId="urn:microsoft.com/office/officeart/2005/8/layout/lProcess1"/>
    <dgm:cxn modelId="{8A24B018-0E3F-4B45-9444-269326A3BA8B}" srcId="{82A6BF06-4561-4557-96A5-89D627CB395E}" destId="{961A1861-B4D4-4C5F-8BC7-D9147C604C4F}" srcOrd="1" destOrd="0" parTransId="{DF4A60BF-69D3-42E3-B5AF-E4148571A36B}" sibTransId="{ED23193D-22BF-4CC4-9582-54E6B4AA2BDA}"/>
    <dgm:cxn modelId="{43895931-1D50-4BAF-8817-0109E35D1C1C}" srcId="{B7E64CF8-54B5-4749-A329-8BE5BF815124}" destId="{025ED54A-DAB4-4C72-AB06-44AFA877F33D}" srcOrd="0" destOrd="0" parTransId="{0C2D21A9-8F69-48EF-943D-9F4E9416AFFA}" sibTransId="{734B51A8-230C-4634-B92C-5F312FFDDD4D}"/>
    <dgm:cxn modelId="{112A3B34-27B6-4154-9883-186C67BD3083}" srcId="{B7E64CF8-54B5-4749-A329-8BE5BF815124}" destId="{300D8CE4-0A4E-4C84-9A36-2AEC41D6F8A6}" srcOrd="1" destOrd="0" parTransId="{BD2F7035-1659-4BFD-ABDE-C539B080339A}" sibTransId="{29846859-289B-4C14-AEBE-7514D0454DE1}"/>
    <dgm:cxn modelId="{FF85A539-D5EE-4565-B943-1BC95CC86D2D}" type="presOf" srcId="{CA8EBDE0-4DF0-4DAA-88C0-9DA3A405600B}" destId="{659EF7A4-04B1-4D44-909D-114CD37F3FB1}" srcOrd="0" destOrd="0" presId="urn:microsoft.com/office/officeart/2005/8/layout/lProcess1"/>
    <dgm:cxn modelId="{CDED8C5B-C804-4653-9FF3-06F9731526CA}" type="presOf" srcId="{435E0B45-23E1-4BEF-B6C0-863A0F962E53}" destId="{DB963EA9-7F3D-4C33-9954-A26D5031527C}" srcOrd="0" destOrd="0" presId="urn:microsoft.com/office/officeart/2005/8/layout/lProcess1"/>
    <dgm:cxn modelId="{40551441-0AA1-4A47-A752-1B33392EFB47}" type="presOf" srcId="{300D8CE4-0A4E-4C84-9A36-2AEC41D6F8A6}" destId="{AA0E73EB-E6CD-4B8A-9C52-C4B7C17A9A6A}" srcOrd="0" destOrd="0" presId="urn:microsoft.com/office/officeart/2005/8/layout/lProcess1"/>
    <dgm:cxn modelId="{59803F7C-3D9C-4D65-9E73-35FB485EF9EA}" type="presOf" srcId="{9B5D9F79-31DF-469E-BCB6-6FD826C6079D}" destId="{2759374E-3943-48CE-9E0F-1EFE14AF78CF}" srcOrd="0" destOrd="0" presId="urn:microsoft.com/office/officeart/2005/8/layout/lProcess1"/>
    <dgm:cxn modelId="{1D81968A-D263-4417-ABF4-B8C1D356742C}" type="presOf" srcId="{0C2D21A9-8F69-48EF-943D-9F4E9416AFFA}" destId="{134507E5-9945-4802-BC96-EF7AB44EEE57}" srcOrd="0" destOrd="0" presId="urn:microsoft.com/office/officeart/2005/8/layout/lProcess1"/>
    <dgm:cxn modelId="{74189693-0A9D-4F4F-8E08-DAE876A66512}" type="presOf" srcId="{961A1861-B4D4-4C5F-8BC7-D9147C604C4F}" destId="{DB18799D-4FDE-42B1-BA19-2B65362B4519}" srcOrd="0" destOrd="0" presId="urn:microsoft.com/office/officeart/2005/8/layout/lProcess1"/>
    <dgm:cxn modelId="{2E7FEA99-07D4-49E7-95A6-0F1224F1EA2C}" type="presOf" srcId="{734B51A8-230C-4634-B92C-5F312FFDDD4D}" destId="{42F87CB3-E6B2-4B9A-98C8-E92542511BE4}" srcOrd="0" destOrd="0" presId="urn:microsoft.com/office/officeart/2005/8/layout/lProcess1"/>
    <dgm:cxn modelId="{FBF606B9-AA29-4D34-81AB-3E86FDBA8476}" type="presOf" srcId="{025ED54A-DAB4-4C72-AB06-44AFA877F33D}" destId="{2CC24DF4-91D2-40A8-B316-0FDCAFDA214D}" srcOrd="0" destOrd="0" presId="urn:microsoft.com/office/officeart/2005/8/layout/lProcess1"/>
    <dgm:cxn modelId="{ED8FD1C5-CED3-4840-ACC3-21BEAEE8767E}" srcId="{961A1861-B4D4-4C5F-8BC7-D9147C604C4F}" destId="{435E0B45-23E1-4BEF-B6C0-863A0F962E53}" srcOrd="1" destOrd="0" parTransId="{90CCF41E-BB1C-4C61-9801-E0FDAC42B033}" sibTransId="{EF16DCA4-B2FD-48AA-8B8E-1B3713B68A04}"/>
    <dgm:cxn modelId="{7D2025C6-7A13-4A01-AEA1-2C596CE90B57}" srcId="{82A6BF06-4561-4557-96A5-89D627CB395E}" destId="{B7E64CF8-54B5-4749-A329-8BE5BF815124}" srcOrd="0" destOrd="0" parTransId="{AD38457E-13FD-46F2-AE31-BC2117B6BB3B}" sibTransId="{4F3251D4-46CC-47A7-AF84-BCA0277AC10A}"/>
    <dgm:cxn modelId="{761ACDE3-FF5E-48B3-B0A8-1E7A2469FB82}" type="presOf" srcId="{81625A04-8074-4FD4-A90D-E90538270A70}" destId="{BF9F3054-73DA-4942-AF74-738F16CA32FF}" srcOrd="0" destOrd="0" presId="urn:microsoft.com/office/officeart/2005/8/layout/lProcess1"/>
    <dgm:cxn modelId="{F01C3BF1-32F1-448B-AA47-98DA006664B4}" type="presOf" srcId="{82A6BF06-4561-4557-96A5-89D627CB395E}" destId="{8923A539-ED69-4DF6-A116-B721BAF8A6C5}" srcOrd="0" destOrd="0" presId="urn:microsoft.com/office/officeart/2005/8/layout/lProcess1"/>
    <dgm:cxn modelId="{81AB73F2-DFA6-4C9D-8089-5461A414B2FF}" srcId="{961A1861-B4D4-4C5F-8BC7-D9147C604C4F}" destId="{9B5D9F79-31DF-469E-BCB6-6FD826C6079D}" srcOrd="0" destOrd="0" parTransId="{81625A04-8074-4FD4-A90D-E90538270A70}" sibTransId="{CA8EBDE0-4DF0-4DAA-88C0-9DA3A405600B}"/>
    <dgm:cxn modelId="{502B49BD-DC6A-413C-9C93-8E2AEC9ACCFD}" type="presParOf" srcId="{8923A539-ED69-4DF6-A116-B721BAF8A6C5}" destId="{E02F791A-436E-4F32-85A6-B3CDB7F43BC1}" srcOrd="0" destOrd="0" presId="urn:microsoft.com/office/officeart/2005/8/layout/lProcess1"/>
    <dgm:cxn modelId="{DAC63D80-33C0-4E84-B960-0FD8F0B1FBF6}" type="presParOf" srcId="{E02F791A-436E-4F32-85A6-B3CDB7F43BC1}" destId="{D2365581-D596-41CE-B737-42DC791C1C5E}" srcOrd="0" destOrd="0" presId="urn:microsoft.com/office/officeart/2005/8/layout/lProcess1"/>
    <dgm:cxn modelId="{5DA22DF2-1C10-4522-9F43-135B6E72A2C9}" type="presParOf" srcId="{E02F791A-436E-4F32-85A6-B3CDB7F43BC1}" destId="{134507E5-9945-4802-BC96-EF7AB44EEE57}" srcOrd="1" destOrd="0" presId="urn:microsoft.com/office/officeart/2005/8/layout/lProcess1"/>
    <dgm:cxn modelId="{BCFD6278-5274-41D7-BE7D-843B3804E866}" type="presParOf" srcId="{E02F791A-436E-4F32-85A6-B3CDB7F43BC1}" destId="{2CC24DF4-91D2-40A8-B316-0FDCAFDA214D}" srcOrd="2" destOrd="0" presId="urn:microsoft.com/office/officeart/2005/8/layout/lProcess1"/>
    <dgm:cxn modelId="{8353E5C6-3D33-408E-AF7D-383DF1662C4D}" type="presParOf" srcId="{E02F791A-436E-4F32-85A6-B3CDB7F43BC1}" destId="{42F87CB3-E6B2-4B9A-98C8-E92542511BE4}" srcOrd="3" destOrd="0" presId="urn:microsoft.com/office/officeart/2005/8/layout/lProcess1"/>
    <dgm:cxn modelId="{6703C0A1-1D61-405D-B086-5E19349879C3}" type="presParOf" srcId="{E02F791A-436E-4F32-85A6-B3CDB7F43BC1}" destId="{AA0E73EB-E6CD-4B8A-9C52-C4B7C17A9A6A}" srcOrd="4" destOrd="0" presId="urn:microsoft.com/office/officeart/2005/8/layout/lProcess1"/>
    <dgm:cxn modelId="{80CBD02A-CEA6-411C-AA7B-0E2DA6A6C31F}" type="presParOf" srcId="{8923A539-ED69-4DF6-A116-B721BAF8A6C5}" destId="{55EE634D-FD31-4092-BE16-694EF034BEF4}" srcOrd="1" destOrd="0" presId="urn:microsoft.com/office/officeart/2005/8/layout/lProcess1"/>
    <dgm:cxn modelId="{7B23E6AE-D1A9-4DAB-A0AC-21C385448892}" type="presParOf" srcId="{8923A539-ED69-4DF6-A116-B721BAF8A6C5}" destId="{31580E37-1371-450B-B5DE-4D7613946C56}" srcOrd="2" destOrd="0" presId="urn:microsoft.com/office/officeart/2005/8/layout/lProcess1"/>
    <dgm:cxn modelId="{23042921-E555-4F76-844E-F580C9DE7A99}" type="presParOf" srcId="{31580E37-1371-450B-B5DE-4D7613946C56}" destId="{DB18799D-4FDE-42B1-BA19-2B65362B4519}" srcOrd="0" destOrd="0" presId="urn:microsoft.com/office/officeart/2005/8/layout/lProcess1"/>
    <dgm:cxn modelId="{43EE8E7B-A979-4B5E-B552-B3CED5ACB8A8}" type="presParOf" srcId="{31580E37-1371-450B-B5DE-4D7613946C56}" destId="{BF9F3054-73DA-4942-AF74-738F16CA32FF}" srcOrd="1" destOrd="0" presId="urn:microsoft.com/office/officeart/2005/8/layout/lProcess1"/>
    <dgm:cxn modelId="{22A0DAE5-ECC7-4372-8058-4315A719EA93}" type="presParOf" srcId="{31580E37-1371-450B-B5DE-4D7613946C56}" destId="{2759374E-3943-48CE-9E0F-1EFE14AF78CF}" srcOrd="2" destOrd="0" presId="urn:microsoft.com/office/officeart/2005/8/layout/lProcess1"/>
    <dgm:cxn modelId="{5C84A1C7-AA7A-4A46-AFA7-ECC72D87F394}" type="presParOf" srcId="{31580E37-1371-450B-B5DE-4D7613946C56}" destId="{659EF7A4-04B1-4D44-909D-114CD37F3FB1}" srcOrd="3" destOrd="0" presId="urn:microsoft.com/office/officeart/2005/8/layout/lProcess1"/>
    <dgm:cxn modelId="{F1ED7670-3BCD-4AD4-81AC-16BDC5032CF3}" type="presParOf" srcId="{31580E37-1371-450B-B5DE-4D7613946C56}" destId="{DB963EA9-7F3D-4C33-9954-A26D5031527C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A6BF06-4561-4557-96A5-89D627CB395E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E64CF8-54B5-4749-A329-8BE5BF815124}">
      <dgm:prSet phldrT="[Text]"/>
      <dgm:spPr/>
      <dgm:t>
        <a:bodyPr/>
        <a:lstStyle/>
        <a:p>
          <a:r>
            <a:rPr lang="en-US" b="0" i="0" dirty="0"/>
            <a:t>Ohm’s Law describes the relationship between voltage and current across a resistive element.</a:t>
          </a:r>
          <a:endParaRPr lang="en-US" dirty="0"/>
        </a:p>
      </dgm:t>
    </dgm:pt>
    <dgm:pt modelId="{AD38457E-13FD-46F2-AE31-BC2117B6BB3B}" type="parTrans" cxnId="{7D2025C6-7A13-4A01-AEA1-2C596CE90B57}">
      <dgm:prSet/>
      <dgm:spPr/>
      <dgm:t>
        <a:bodyPr/>
        <a:lstStyle/>
        <a:p>
          <a:endParaRPr lang="en-US"/>
        </a:p>
      </dgm:t>
    </dgm:pt>
    <dgm:pt modelId="{4F3251D4-46CC-47A7-AF84-BCA0277AC10A}" type="sibTrans" cxnId="{7D2025C6-7A13-4A01-AEA1-2C596CE90B57}">
      <dgm:prSet/>
      <dgm:spPr/>
      <dgm:t>
        <a:bodyPr/>
        <a:lstStyle/>
        <a:p>
          <a:endParaRPr lang="en-US"/>
        </a:p>
      </dgm:t>
    </dgm:pt>
    <dgm:pt modelId="{025ED54A-DAB4-4C72-AB06-44AFA877F33D}">
      <dgm:prSet phldrT="[Text]"/>
      <dgm:spPr/>
      <dgm:t>
        <a:bodyPr/>
        <a:lstStyle/>
        <a:p>
          <a:r>
            <a:rPr lang="en-US" b="0" i="0" dirty="0"/>
            <a:t>Ohm’s Law states that voltage </a:t>
          </a:r>
          <a:r>
            <a:rPr lang="en-US" b="0" i="0" u="none" dirty="0"/>
            <a:t>across a conductor is </a:t>
          </a:r>
          <a:r>
            <a:rPr lang="en-US" b="0" i="0" dirty="0"/>
            <a:t>proportional to the current flows through it.</a:t>
          </a:r>
          <a:endParaRPr lang="en-US" dirty="0"/>
        </a:p>
      </dgm:t>
    </dgm:pt>
    <dgm:pt modelId="{0C2D21A9-8F69-48EF-943D-9F4E9416AFFA}" type="parTrans" cxnId="{43895931-1D50-4BAF-8817-0109E35D1C1C}">
      <dgm:prSet/>
      <dgm:spPr/>
      <dgm:t>
        <a:bodyPr/>
        <a:lstStyle/>
        <a:p>
          <a:endParaRPr lang="en-US"/>
        </a:p>
      </dgm:t>
    </dgm:pt>
    <dgm:pt modelId="{734B51A8-230C-4634-B92C-5F312FFDDD4D}" type="sibTrans" cxnId="{43895931-1D50-4BAF-8817-0109E35D1C1C}">
      <dgm:prSet/>
      <dgm:spPr/>
      <dgm:t>
        <a:bodyPr/>
        <a:lstStyle/>
        <a:p>
          <a:endParaRPr lang="en-US"/>
        </a:p>
      </dgm:t>
    </dgm:pt>
    <dgm:pt modelId="{300D8CE4-0A4E-4C84-9A36-2AEC41D6F8A6}">
      <dgm:prSet phldrT="[Text]"/>
      <dgm:spPr/>
      <dgm:t>
        <a:bodyPr/>
        <a:lstStyle/>
        <a:p>
          <a:r>
            <a:rPr lang="en-US" b="0" i="0" dirty="0"/>
            <a:t>Ohm’s Law is applicable to a single resistive element or set of resistive circuits as a whole.</a:t>
          </a:r>
          <a:endParaRPr lang="en-US" dirty="0"/>
        </a:p>
      </dgm:t>
    </dgm:pt>
    <dgm:pt modelId="{BD2F7035-1659-4BFD-ABDE-C539B080339A}" type="parTrans" cxnId="{112A3B34-27B6-4154-9883-186C67BD3083}">
      <dgm:prSet/>
      <dgm:spPr/>
      <dgm:t>
        <a:bodyPr/>
        <a:lstStyle/>
        <a:p>
          <a:endParaRPr lang="en-US"/>
        </a:p>
      </dgm:t>
    </dgm:pt>
    <dgm:pt modelId="{29846859-289B-4C14-AEBE-7514D0454DE1}" type="sibTrans" cxnId="{112A3B34-27B6-4154-9883-186C67BD3083}">
      <dgm:prSet/>
      <dgm:spPr/>
      <dgm:t>
        <a:bodyPr/>
        <a:lstStyle/>
        <a:p>
          <a:endParaRPr lang="en-US"/>
        </a:p>
      </dgm:t>
    </dgm:pt>
    <dgm:pt modelId="{961A1861-B4D4-4C5F-8BC7-D9147C604C4F}">
      <dgm:prSet phldrT="[Text]"/>
      <dgm:spPr/>
      <dgm:t>
        <a:bodyPr/>
        <a:lstStyle/>
        <a:p>
          <a:r>
            <a:rPr lang="en-US" b="0" i="0" dirty="0"/>
            <a:t>Kirchhoff’s Law describes the </a:t>
          </a:r>
          <a:r>
            <a:rPr lang="en-US" b="0" i="0" dirty="0" err="1"/>
            <a:t>behaviour</a:t>
          </a:r>
          <a:r>
            <a:rPr lang="en-US" b="0" i="0" dirty="0"/>
            <a:t> of current and voltage respectively in a circuit branch.</a:t>
          </a:r>
          <a:endParaRPr lang="en-US" dirty="0"/>
        </a:p>
      </dgm:t>
    </dgm:pt>
    <dgm:pt modelId="{DF4A60BF-69D3-42E3-B5AF-E4148571A36B}" type="parTrans" cxnId="{8A24B018-0E3F-4B45-9444-269326A3BA8B}">
      <dgm:prSet/>
      <dgm:spPr/>
      <dgm:t>
        <a:bodyPr/>
        <a:lstStyle/>
        <a:p>
          <a:endParaRPr lang="en-US"/>
        </a:p>
      </dgm:t>
    </dgm:pt>
    <dgm:pt modelId="{ED23193D-22BF-4CC4-9582-54E6B4AA2BDA}" type="sibTrans" cxnId="{8A24B018-0E3F-4B45-9444-269326A3BA8B}">
      <dgm:prSet/>
      <dgm:spPr/>
      <dgm:t>
        <a:bodyPr/>
        <a:lstStyle/>
        <a:p>
          <a:endParaRPr lang="en-US"/>
        </a:p>
      </dgm:t>
    </dgm:pt>
    <dgm:pt modelId="{9B5D9F79-31DF-469E-BCB6-6FD826C6079D}">
      <dgm:prSet phldrT="[Text]"/>
      <dgm:spPr/>
      <dgm:t>
        <a:bodyPr/>
        <a:lstStyle/>
        <a:p>
          <a:r>
            <a:rPr lang="en-US" b="0" i="0" dirty="0"/>
            <a:t>KCL states that the sum of current flows to a node is equal to zero while KVL states that the sum of voltages in a closed loop is zero.</a:t>
          </a:r>
          <a:endParaRPr lang="en-US" dirty="0"/>
        </a:p>
      </dgm:t>
    </dgm:pt>
    <dgm:pt modelId="{81625A04-8074-4FD4-A90D-E90538270A70}" type="parTrans" cxnId="{81AB73F2-DFA6-4C9D-8089-5461A414B2FF}">
      <dgm:prSet/>
      <dgm:spPr/>
      <dgm:t>
        <a:bodyPr/>
        <a:lstStyle/>
        <a:p>
          <a:endParaRPr lang="en-US"/>
        </a:p>
      </dgm:t>
    </dgm:pt>
    <dgm:pt modelId="{CA8EBDE0-4DF0-4DAA-88C0-9DA3A405600B}" type="sibTrans" cxnId="{81AB73F2-DFA6-4C9D-8089-5461A414B2FF}">
      <dgm:prSet/>
      <dgm:spPr/>
      <dgm:t>
        <a:bodyPr/>
        <a:lstStyle/>
        <a:p>
          <a:endParaRPr lang="en-US"/>
        </a:p>
      </dgm:t>
    </dgm:pt>
    <dgm:pt modelId="{435E0B45-23E1-4BEF-B6C0-863A0F962E53}">
      <dgm:prSet phldrT="[Text]"/>
      <dgm:spPr/>
      <dgm:t>
        <a:bodyPr/>
        <a:lstStyle/>
        <a:p>
          <a:r>
            <a:rPr lang="en-US" b="0" i="0" dirty="0"/>
            <a:t>KCL and KVL are applicable to a series of resistive elements in a circuit.</a:t>
          </a:r>
          <a:endParaRPr lang="en-US" dirty="0"/>
        </a:p>
      </dgm:t>
    </dgm:pt>
    <dgm:pt modelId="{90CCF41E-BB1C-4C61-9801-E0FDAC42B033}" type="parTrans" cxnId="{ED8FD1C5-CED3-4840-ACC3-21BEAEE8767E}">
      <dgm:prSet/>
      <dgm:spPr/>
      <dgm:t>
        <a:bodyPr/>
        <a:lstStyle/>
        <a:p>
          <a:endParaRPr lang="en-US"/>
        </a:p>
      </dgm:t>
    </dgm:pt>
    <dgm:pt modelId="{EF16DCA4-B2FD-48AA-8B8E-1B3713B68A04}" type="sibTrans" cxnId="{ED8FD1C5-CED3-4840-ACC3-21BEAEE8767E}">
      <dgm:prSet/>
      <dgm:spPr/>
      <dgm:t>
        <a:bodyPr/>
        <a:lstStyle/>
        <a:p>
          <a:endParaRPr lang="en-US"/>
        </a:p>
      </dgm:t>
    </dgm:pt>
    <dgm:pt modelId="{8923A539-ED69-4DF6-A116-B721BAF8A6C5}" type="pres">
      <dgm:prSet presAssocID="{82A6BF06-4561-4557-96A5-89D627CB395E}" presName="Name0" presStyleCnt="0">
        <dgm:presLayoutVars>
          <dgm:dir/>
          <dgm:animLvl val="lvl"/>
          <dgm:resizeHandles val="exact"/>
        </dgm:presLayoutVars>
      </dgm:prSet>
      <dgm:spPr/>
    </dgm:pt>
    <dgm:pt modelId="{E02F791A-436E-4F32-85A6-B3CDB7F43BC1}" type="pres">
      <dgm:prSet presAssocID="{B7E64CF8-54B5-4749-A329-8BE5BF815124}" presName="vertFlow" presStyleCnt="0"/>
      <dgm:spPr/>
    </dgm:pt>
    <dgm:pt modelId="{D2365581-D596-41CE-B737-42DC791C1C5E}" type="pres">
      <dgm:prSet presAssocID="{B7E64CF8-54B5-4749-A329-8BE5BF815124}" presName="header" presStyleLbl="node1" presStyleIdx="0" presStyleCnt="2"/>
      <dgm:spPr/>
    </dgm:pt>
    <dgm:pt modelId="{134507E5-9945-4802-BC96-EF7AB44EEE57}" type="pres">
      <dgm:prSet presAssocID="{0C2D21A9-8F69-48EF-943D-9F4E9416AFFA}" presName="parTrans" presStyleLbl="sibTrans2D1" presStyleIdx="0" presStyleCnt="4"/>
      <dgm:spPr/>
    </dgm:pt>
    <dgm:pt modelId="{2CC24DF4-91D2-40A8-B316-0FDCAFDA214D}" type="pres">
      <dgm:prSet presAssocID="{025ED54A-DAB4-4C72-AB06-44AFA877F33D}" presName="child" presStyleLbl="alignAccFollowNode1" presStyleIdx="0" presStyleCnt="4">
        <dgm:presLayoutVars>
          <dgm:chMax val="0"/>
          <dgm:bulletEnabled val="1"/>
        </dgm:presLayoutVars>
      </dgm:prSet>
      <dgm:spPr/>
    </dgm:pt>
    <dgm:pt modelId="{42F87CB3-E6B2-4B9A-98C8-E92542511BE4}" type="pres">
      <dgm:prSet presAssocID="{734B51A8-230C-4634-B92C-5F312FFDDD4D}" presName="sibTrans" presStyleLbl="sibTrans2D1" presStyleIdx="1" presStyleCnt="4"/>
      <dgm:spPr/>
    </dgm:pt>
    <dgm:pt modelId="{AA0E73EB-E6CD-4B8A-9C52-C4B7C17A9A6A}" type="pres">
      <dgm:prSet presAssocID="{300D8CE4-0A4E-4C84-9A36-2AEC41D6F8A6}" presName="child" presStyleLbl="alignAccFollowNode1" presStyleIdx="1" presStyleCnt="4">
        <dgm:presLayoutVars>
          <dgm:chMax val="0"/>
          <dgm:bulletEnabled val="1"/>
        </dgm:presLayoutVars>
      </dgm:prSet>
      <dgm:spPr/>
    </dgm:pt>
    <dgm:pt modelId="{55EE634D-FD31-4092-BE16-694EF034BEF4}" type="pres">
      <dgm:prSet presAssocID="{B7E64CF8-54B5-4749-A329-8BE5BF815124}" presName="hSp" presStyleCnt="0"/>
      <dgm:spPr/>
    </dgm:pt>
    <dgm:pt modelId="{31580E37-1371-450B-B5DE-4D7613946C56}" type="pres">
      <dgm:prSet presAssocID="{961A1861-B4D4-4C5F-8BC7-D9147C604C4F}" presName="vertFlow" presStyleCnt="0"/>
      <dgm:spPr/>
    </dgm:pt>
    <dgm:pt modelId="{DB18799D-4FDE-42B1-BA19-2B65362B4519}" type="pres">
      <dgm:prSet presAssocID="{961A1861-B4D4-4C5F-8BC7-D9147C604C4F}" presName="header" presStyleLbl="node1" presStyleIdx="1" presStyleCnt="2"/>
      <dgm:spPr/>
    </dgm:pt>
    <dgm:pt modelId="{BF9F3054-73DA-4942-AF74-738F16CA32FF}" type="pres">
      <dgm:prSet presAssocID="{81625A04-8074-4FD4-A90D-E90538270A70}" presName="parTrans" presStyleLbl="sibTrans2D1" presStyleIdx="2" presStyleCnt="4"/>
      <dgm:spPr/>
    </dgm:pt>
    <dgm:pt modelId="{2759374E-3943-48CE-9E0F-1EFE14AF78CF}" type="pres">
      <dgm:prSet presAssocID="{9B5D9F79-31DF-469E-BCB6-6FD826C6079D}" presName="child" presStyleLbl="alignAccFollowNode1" presStyleIdx="2" presStyleCnt="4">
        <dgm:presLayoutVars>
          <dgm:chMax val="0"/>
          <dgm:bulletEnabled val="1"/>
        </dgm:presLayoutVars>
      </dgm:prSet>
      <dgm:spPr/>
    </dgm:pt>
    <dgm:pt modelId="{659EF7A4-04B1-4D44-909D-114CD37F3FB1}" type="pres">
      <dgm:prSet presAssocID="{CA8EBDE0-4DF0-4DAA-88C0-9DA3A405600B}" presName="sibTrans" presStyleLbl="sibTrans2D1" presStyleIdx="3" presStyleCnt="4"/>
      <dgm:spPr/>
    </dgm:pt>
    <dgm:pt modelId="{DB963EA9-7F3D-4C33-9954-A26D5031527C}" type="pres">
      <dgm:prSet presAssocID="{435E0B45-23E1-4BEF-B6C0-863A0F962E53}" presName="child" presStyleLbl="alignAccFollowNode1" presStyleIdx="3" presStyleCnt="4">
        <dgm:presLayoutVars>
          <dgm:chMax val="0"/>
          <dgm:bulletEnabled val="1"/>
        </dgm:presLayoutVars>
      </dgm:prSet>
      <dgm:spPr/>
    </dgm:pt>
  </dgm:ptLst>
  <dgm:cxnLst>
    <dgm:cxn modelId="{18D3CB01-75A7-4F30-A150-258027C843E9}" type="presOf" srcId="{B7E64CF8-54B5-4749-A329-8BE5BF815124}" destId="{D2365581-D596-41CE-B737-42DC791C1C5E}" srcOrd="0" destOrd="0" presId="urn:microsoft.com/office/officeart/2005/8/layout/lProcess1"/>
    <dgm:cxn modelId="{8A24B018-0E3F-4B45-9444-269326A3BA8B}" srcId="{82A6BF06-4561-4557-96A5-89D627CB395E}" destId="{961A1861-B4D4-4C5F-8BC7-D9147C604C4F}" srcOrd="1" destOrd="0" parTransId="{DF4A60BF-69D3-42E3-B5AF-E4148571A36B}" sibTransId="{ED23193D-22BF-4CC4-9582-54E6B4AA2BDA}"/>
    <dgm:cxn modelId="{43895931-1D50-4BAF-8817-0109E35D1C1C}" srcId="{B7E64CF8-54B5-4749-A329-8BE5BF815124}" destId="{025ED54A-DAB4-4C72-AB06-44AFA877F33D}" srcOrd="0" destOrd="0" parTransId="{0C2D21A9-8F69-48EF-943D-9F4E9416AFFA}" sibTransId="{734B51A8-230C-4634-B92C-5F312FFDDD4D}"/>
    <dgm:cxn modelId="{112A3B34-27B6-4154-9883-186C67BD3083}" srcId="{B7E64CF8-54B5-4749-A329-8BE5BF815124}" destId="{300D8CE4-0A4E-4C84-9A36-2AEC41D6F8A6}" srcOrd="1" destOrd="0" parTransId="{BD2F7035-1659-4BFD-ABDE-C539B080339A}" sibTransId="{29846859-289B-4C14-AEBE-7514D0454DE1}"/>
    <dgm:cxn modelId="{FF85A539-D5EE-4565-B943-1BC95CC86D2D}" type="presOf" srcId="{CA8EBDE0-4DF0-4DAA-88C0-9DA3A405600B}" destId="{659EF7A4-04B1-4D44-909D-114CD37F3FB1}" srcOrd="0" destOrd="0" presId="urn:microsoft.com/office/officeart/2005/8/layout/lProcess1"/>
    <dgm:cxn modelId="{CDED8C5B-C804-4653-9FF3-06F9731526CA}" type="presOf" srcId="{435E0B45-23E1-4BEF-B6C0-863A0F962E53}" destId="{DB963EA9-7F3D-4C33-9954-A26D5031527C}" srcOrd="0" destOrd="0" presId="urn:microsoft.com/office/officeart/2005/8/layout/lProcess1"/>
    <dgm:cxn modelId="{40551441-0AA1-4A47-A752-1B33392EFB47}" type="presOf" srcId="{300D8CE4-0A4E-4C84-9A36-2AEC41D6F8A6}" destId="{AA0E73EB-E6CD-4B8A-9C52-C4B7C17A9A6A}" srcOrd="0" destOrd="0" presId="urn:microsoft.com/office/officeart/2005/8/layout/lProcess1"/>
    <dgm:cxn modelId="{59803F7C-3D9C-4D65-9E73-35FB485EF9EA}" type="presOf" srcId="{9B5D9F79-31DF-469E-BCB6-6FD826C6079D}" destId="{2759374E-3943-48CE-9E0F-1EFE14AF78CF}" srcOrd="0" destOrd="0" presId="urn:microsoft.com/office/officeart/2005/8/layout/lProcess1"/>
    <dgm:cxn modelId="{1D81968A-D263-4417-ABF4-B8C1D356742C}" type="presOf" srcId="{0C2D21A9-8F69-48EF-943D-9F4E9416AFFA}" destId="{134507E5-9945-4802-BC96-EF7AB44EEE57}" srcOrd="0" destOrd="0" presId="urn:microsoft.com/office/officeart/2005/8/layout/lProcess1"/>
    <dgm:cxn modelId="{74189693-0A9D-4F4F-8E08-DAE876A66512}" type="presOf" srcId="{961A1861-B4D4-4C5F-8BC7-D9147C604C4F}" destId="{DB18799D-4FDE-42B1-BA19-2B65362B4519}" srcOrd="0" destOrd="0" presId="urn:microsoft.com/office/officeart/2005/8/layout/lProcess1"/>
    <dgm:cxn modelId="{2E7FEA99-07D4-49E7-95A6-0F1224F1EA2C}" type="presOf" srcId="{734B51A8-230C-4634-B92C-5F312FFDDD4D}" destId="{42F87CB3-E6B2-4B9A-98C8-E92542511BE4}" srcOrd="0" destOrd="0" presId="urn:microsoft.com/office/officeart/2005/8/layout/lProcess1"/>
    <dgm:cxn modelId="{FBF606B9-AA29-4D34-81AB-3E86FDBA8476}" type="presOf" srcId="{025ED54A-DAB4-4C72-AB06-44AFA877F33D}" destId="{2CC24DF4-91D2-40A8-B316-0FDCAFDA214D}" srcOrd="0" destOrd="0" presId="urn:microsoft.com/office/officeart/2005/8/layout/lProcess1"/>
    <dgm:cxn modelId="{ED8FD1C5-CED3-4840-ACC3-21BEAEE8767E}" srcId="{961A1861-B4D4-4C5F-8BC7-D9147C604C4F}" destId="{435E0B45-23E1-4BEF-B6C0-863A0F962E53}" srcOrd="1" destOrd="0" parTransId="{90CCF41E-BB1C-4C61-9801-E0FDAC42B033}" sibTransId="{EF16DCA4-B2FD-48AA-8B8E-1B3713B68A04}"/>
    <dgm:cxn modelId="{7D2025C6-7A13-4A01-AEA1-2C596CE90B57}" srcId="{82A6BF06-4561-4557-96A5-89D627CB395E}" destId="{B7E64CF8-54B5-4749-A329-8BE5BF815124}" srcOrd="0" destOrd="0" parTransId="{AD38457E-13FD-46F2-AE31-BC2117B6BB3B}" sibTransId="{4F3251D4-46CC-47A7-AF84-BCA0277AC10A}"/>
    <dgm:cxn modelId="{761ACDE3-FF5E-48B3-B0A8-1E7A2469FB82}" type="presOf" srcId="{81625A04-8074-4FD4-A90D-E90538270A70}" destId="{BF9F3054-73DA-4942-AF74-738F16CA32FF}" srcOrd="0" destOrd="0" presId="urn:microsoft.com/office/officeart/2005/8/layout/lProcess1"/>
    <dgm:cxn modelId="{F01C3BF1-32F1-448B-AA47-98DA006664B4}" type="presOf" srcId="{82A6BF06-4561-4557-96A5-89D627CB395E}" destId="{8923A539-ED69-4DF6-A116-B721BAF8A6C5}" srcOrd="0" destOrd="0" presId="urn:microsoft.com/office/officeart/2005/8/layout/lProcess1"/>
    <dgm:cxn modelId="{81AB73F2-DFA6-4C9D-8089-5461A414B2FF}" srcId="{961A1861-B4D4-4C5F-8BC7-D9147C604C4F}" destId="{9B5D9F79-31DF-469E-BCB6-6FD826C6079D}" srcOrd="0" destOrd="0" parTransId="{81625A04-8074-4FD4-A90D-E90538270A70}" sibTransId="{CA8EBDE0-4DF0-4DAA-88C0-9DA3A405600B}"/>
    <dgm:cxn modelId="{502B49BD-DC6A-413C-9C93-8E2AEC9ACCFD}" type="presParOf" srcId="{8923A539-ED69-4DF6-A116-B721BAF8A6C5}" destId="{E02F791A-436E-4F32-85A6-B3CDB7F43BC1}" srcOrd="0" destOrd="0" presId="urn:microsoft.com/office/officeart/2005/8/layout/lProcess1"/>
    <dgm:cxn modelId="{DAC63D80-33C0-4E84-B960-0FD8F0B1FBF6}" type="presParOf" srcId="{E02F791A-436E-4F32-85A6-B3CDB7F43BC1}" destId="{D2365581-D596-41CE-B737-42DC791C1C5E}" srcOrd="0" destOrd="0" presId="urn:microsoft.com/office/officeart/2005/8/layout/lProcess1"/>
    <dgm:cxn modelId="{5DA22DF2-1C10-4522-9F43-135B6E72A2C9}" type="presParOf" srcId="{E02F791A-436E-4F32-85A6-B3CDB7F43BC1}" destId="{134507E5-9945-4802-BC96-EF7AB44EEE57}" srcOrd="1" destOrd="0" presId="urn:microsoft.com/office/officeart/2005/8/layout/lProcess1"/>
    <dgm:cxn modelId="{BCFD6278-5274-41D7-BE7D-843B3804E866}" type="presParOf" srcId="{E02F791A-436E-4F32-85A6-B3CDB7F43BC1}" destId="{2CC24DF4-91D2-40A8-B316-0FDCAFDA214D}" srcOrd="2" destOrd="0" presId="urn:microsoft.com/office/officeart/2005/8/layout/lProcess1"/>
    <dgm:cxn modelId="{8353E5C6-3D33-408E-AF7D-383DF1662C4D}" type="presParOf" srcId="{E02F791A-436E-4F32-85A6-B3CDB7F43BC1}" destId="{42F87CB3-E6B2-4B9A-98C8-E92542511BE4}" srcOrd="3" destOrd="0" presId="urn:microsoft.com/office/officeart/2005/8/layout/lProcess1"/>
    <dgm:cxn modelId="{6703C0A1-1D61-405D-B086-5E19349879C3}" type="presParOf" srcId="{E02F791A-436E-4F32-85A6-B3CDB7F43BC1}" destId="{AA0E73EB-E6CD-4B8A-9C52-C4B7C17A9A6A}" srcOrd="4" destOrd="0" presId="urn:microsoft.com/office/officeart/2005/8/layout/lProcess1"/>
    <dgm:cxn modelId="{80CBD02A-CEA6-411C-AA7B-0E2DA6A6C31F}" type="presParOf" srcId="{8923A539-ED69-4DF6-A116-B721BAF8A6C5}" destId="{55EE634D-FD31-4092-BE16-694EF034BEF4}" srcOrd="1" destOrd="0" presId="urn:microsoft.com/office/officeart/2005/8/layout/lProcess1"/>
    <dgm:cxn modelId="{7B23E6AE-D1A9-4DAB-A0AC-21C385448892}" type="presParOf" srcId="{8923A539-ED69-4DF6-A116-B721BAF8A6C5}" destId="{31580E37-1371-450B-B5DE-4D7613946C56}" srcOrd="2" destOrd="0" presId="urn:microsoft.com/office/officeart/2005/8/layout/lProcess1"/>
    <dgm:cxn modelId="{23042921-E555-4F76-844E-F580C9DE7A99}" type="presParOf" srcId="{31580E37-1371-450B-B5DE-4D7613946C56}" destId="{DB18799D-4FDE-42B1-BA19-2B65362B4519}" srcOrd="0" destOrd="0" presId="urn:microsoft.com/office/officeart/2005/8/layout/lProcess1"/>
    <dgm:cxn modelId="{43EE8E7B-A979-4B5E-B552-B3CED5ACB8A8}" type="presParOf" srcId="{31580E37-1371-450B-B5DE-4D7613946C56}" destId="{BF9F3054-73DA-4942-AF74-738F16CA32FF}" srcOrd="1" destOrd="0" presId="urn:microsoft.com/office/officeart/2005/8/layout/lProcess1"/>
    <dgm:cxn modelId="{22A0DAE5-ECC7-4372-8058-4315A719EA93}" type="presParOf" srcId="{31580E37-1371-450B-B5DE-4D7613946C56}" destId="{2759374E-3943-48CE-9E0F-1EFE14AF78CF}" srcOrd="2" destOrd="0" presId="urn:microsoft.com/office/officeart/2005/8/layout/lProcess1"/>
    <dgm:cxn modelId="{5C84A1C7-AA7A-4A46-AFA7-ECC72D87F394}" type="presParOf" srcId="{31580E37-1371-450B-B5DE-4D7613946C56}" destId="{659EF7A4-04B1-4D44-909D-114CD37F3FB1}" srcOrd="3" destOrd="0" presId="urn:microsoft.com/office/officeart/2005/8/layout/lProcess1"/>
    <dgm:cxn modelId="{F1ED7670-3BCD-4AD4-81AC-16BDC5032CF3}" type="presParOf" srcId="{31580E37-1371-450B-B5DE-4D7613946C56}" destId="{DB963EA9-7F3D-4C33-9954-A26D5031527C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365581-D596-41CE-B737-42DC791C1C5E}">
      <dsp:nvSpPr>
        <dsp:cNvPr id="0" name=""/>
        <dsp:cNvSpPr/>
      </dsp:nvSpPr>
      <dsp:spPr>
        <a:xfrm>
          <a:off x="1223" y="1403492"/>
          <a:ext cx="4022501" cy="1005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Ohm’s Law describes the relationship between voltage and current across a resistive element.</a:t>
          </a:r>
          <a:endParaRPr lang="en-US" sz="2100" kern="1200" dirty="0"/>
        </a:p>
      </dsp:txBody>
      <dsp:txXfrm>
        <a:off x="30677" y="1432946"/>
        <a:ext cx="3963593" cy="946717"/>
      </dsp:txXfrm>
    </dsp:sp>
    <dsp:sp modelId="{134507E5-9945-4802-BC96-EF7AB44EEE57}">
      <dsp:nvSpPr>
        <dsp:cNvPr id="0" name=""/>
        <dsp:cNvSpPr/>
      </dsp:nvSpPr>
      <dsp:spPr>
        <a:xfrm rot="5400000">
          <a:off x="1924481" y="2497110"/>
          <a:ext cx="175984" cy="17598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24DF4-91D2-40A8-B316-0FDCAFDA214D}">
      <dsp:nvSpPr>
        <dsp:cNvPr id="0" name=""/>
        <dsp:cNvSpPr/>
      </dsp:nvSpPr>
      <dsp:spPr>
        <a:xfrm>
          <a:off x="1223" y="2761087"/>
          <a:ext cx="4022501" cy="100562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Ohm’s Law states that voltage </a:t>
          </a:r>
          <a:r>
            <a:rPr lang="en-US" sz="1700" b="0" i="0" u="none" kern="1200" dirty="0"/>
            <a:t>across a conductor is </a:t>
          </a:r>
          <a:r>
            <a:rPr lang="en-US" sz="1700" b="0" i="0" kern="1200" dirty="0"/>
            <a:t>proportional to the current flows through it.</a:t>
          </a:r>
          <a:endParaRPr lang="en-US" sz="1700" kern="1200" dirty="0"/>
        </a:p>
      </dsp:txBody>
      <dsp:txXfrm>
        <a:off x="30677" y="2790541"/>
        <a:ext cx="3963593" cy="946717"/>
      </dsp:txXfrm>
    </dsp:sp>
    <dsp:sp modelId="{42F87CB3-E6B2-4B9A-98C8-E92542511BE4}">
      <dsp:nvSpPr>
        <dsp:cNvPr id="0" name=""/>
        <dsp:cNvSpPr/>
      </dsp:nvSpPr>
      <dsp:spPr>
        <a:xfrm rot="5400000">
          <a:off x="1924481" y="3854704"/>
          <a:ext cx="175984" cy="17598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E73EB-E6CD-4B8A-9C52-C4B7C17A9A6A}">
      <dsp:nvSpPr>
        <dsp:cNvPr id="0" name=""/>
        <dsp:cNvSpPr/>
      </dsp:nvSpPr>
      <dsp:spPr>
        <a:xfrm>
          <a:off x="1223" y="4118681"/>
          <a:ext cx="4022501" cy="100562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Ohm’s Law is applicable to a single resistive element or set of resistive circuits as a whole.</a:t>
          </a:r>
          <a:endParaRPr lang="en-US" sz="1700" kern="1200" dirty="0"/>
        </a:p>
      </dsp:txBody>
      <dsp:txXfrm>
        <a:off x="30677" y="4148135"/>
        <a:ext cx="3963593" cy="946717"/>
      </dsp:txXfrm>
    </dsp:sp>
    <dsp:sp modelId="{DB18799D-4FDE-42B1-BA19-2B65362B4519}">
      <dsp:nvSpPr>
        <dsp:cNvPr id="0" name=""/>
        <dsp:cNvSpPr/>
      </dsp:nvSpPr>
      <dsp:spPr>
        <a:xfrm>
          <a:off x="4586875" y="1403492"/>
          <a:ext cx="4022501" cy="1005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Kirchhoff’s Law describes the </a:t>
          </a:r>
          <a:r>
            <a:rPr lang="en-US" sz="2100" b="0" i="0" kern="1200" dirty="0" err="1"/>
            <a:t>behaviour</a:t>
          </a:r>
          <a:r>
            <a:rPr lang="en-US" sz="2100" b="0" i="0" kern="1200" dirty="0"/>
            <a:t> of current and voltage respectively in a circuit branch.</a:t>
          </a:r>
          <a:endParaRPr lang="en-US" sz="2100" kern="1200" dirty="0"/>
        </a:p>
      </dsp:txBody>
      <dsp:txXfrm>
        <a:off x="4616329" y="1432946"/>
        <a:ext cx="3963593" cy="946717"/>
      </dsp:txXfrm>
    </dsp:sp>
    <dsp:sp modelId="{BF9F3054-73DA-4942-AF74-738F16CA32FF}">
      <dsp:nvSpPr>
        <dsp:cNvPr id="0" name=""/>
        <dsp:cNvSpPr/>
      </dsp:nvSpPr>
      <dsp:spPr>
        <a:xfrm rot="5400000">
          <a:off x="6510133" y="2497110"/>
          <a:ext cx="175984" cy="17598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59374E-3943-48CE-9E0F-1EFE14AF78CF}">
      <dsp:nvSpPr>
        <dsp:cNvPr id="0" name=""/>
        <dsp:cNvSpPr/>
      </dsp:nvSpPr>
      <dsp:spPr>
        <a:xfrm>
          <a:off x="4586875" y="2761087"/>
          <a:ext cx="4022501" cy="100562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KCL states that the sum of current flows to a node is equal to zero while KVL states that the sum of voltages in a closed loop is zero.</a:t>
          </a:r>
          <a:endParaRPr lang="en-US" sz="1700" kern="1200" dirty="0"/>
        </a:p>
      </dsp:txBody>
      <dsp:txXfrm>
        <a:off x="4616329" y="2790541"/>
        <a:ext cx="3963593" cy="946717"/>
      </dsp:txXfrm>
    </dsp:sp>
    <dsp:sp modelId="{659EF7A4-04B1-4D44-909D-114CD37F3FB1}">
      <dsp:nvSpPr>
        <dsp:cNvPr id="0" name=""/>
        <dsp:cNvSpPr/>
      </dsp:nvSpPr>
      <dsp:spPr>
        <a:xfrm rot="5400000">
          <a:off x="6510133" y="3854704"/>
          <a:ext cx="175984" cy="17598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963EA9-7F3D-4C33-9954-A26D5031527C}">
      <dsp:nvSpPr>
        <dsp:cNvPr id="0" name=""/>
        <dsp:cNvSpPr/>
      </dsp:nvSpPr>
      <dsp:spPr>
        <a:xfrm>
          <a:off x="4586875" y="4118681"/>
          <a:ext cx="4022501" cy="100562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KCL and KVL are applicable to a series of resistive elements in a circuit.</a:t>
          </a:r>
          <a:endParaRPr lang="en-US" sz="1700" kern="1200" dirty="0"/>
        </a:p>
      </dsp:txBody>
      <dsp:txXfrm>
        <a:off x="4616329" y="4148135"/>
        <a:ext cx="3963593" cy="9467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365581-D596-41CE-B737-42DC791C1C5E}">
      <dsp:nvSpPr>
        <dsp:cNvPr id="0" name=""/>
        <dsp:cNvSpPr/>
      </dsp:nvSpPr>
      <dsp:spPr>
        <a:xfrm>
          <a:off x="1223" y="1403492"/>
          <a:ext cx="4022501" cy="1005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Ohm’s Law describes the relationship between voltage and current across a resistive element.</a:t>
          </a:r>
          <a:endParaRPr lang="en-US" sz="2100" kern="1200" dirty="0"/>
        </a:p>
      </dsp:txBody>
      <dsp:txXfrm>
        <a:off x="30677" y="1432946"/>
        <a:ext cx="3963593" cy="946717"/>
      </dsp:txXfrm>
    </dsp:sp>
    <dsp:sp modelId="{134507E5-9945-4802-BC96-EF7AB44EEE57}">
      <dsp:nvSpPr>
        <dsp:cNvPr id="0" name=""/>
        <dsp:cNvSpPr/>
      </dsp:nvSpPr>
      <dsp:spPr>
        <a:xfrm rot="5400000">
          <a:off x="1924481" y="2497110"/>
          <a:ext cx="175984" cy="17598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24DF4-91D2-40A8-B316-0FDCAFDA214D}">
      <dsp:nvSpPr>
        <dsp:cNvPr id="0" name=""/>
        <dsp:cNvSpPr/>
      </dsp:nvSpPr>
      <dsp:spPr>
        <a:xfrm>
          <a:off x="1223" y="2761087"/>
          <a:ext cx="4022501" cy="100562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Ohm’s Law states that voltage </a:t>
          </a:r>
          <a:r>
            <a:rPr lang="en-US" sz="1700" b="0" i="0" u="none" kern="1200" dirty="0"/>
            <a:t>across a conductor is </a:t>
          </a:r>
          <a:r>
            <a:rPr lang="en-US" sz="1700" b="0" i="0" kern="1200" dirty="0"/>
            <a:t>proportional to the current flows through it.</a:t>
          </a:r>
          <a:endParaRPr lang="en-US" sz="1700" kern="1200" dirty="0"/>
        </a:p>
      </dsp:txBody>
      <dsp:txXfrm>
        <a:off x="30677" y="2790541"/>
        <a:ext cx="3963593" cy="946717"/>
      </dsp:txXfrm>
    </dsp:sp>
    <dsp:sp modelId="{42F87CB3-E6B2-4B9A-98C8-E92542511BE4}">
      <dsp:nvSpPr>
        <dsp:cNvPr id="0" name=""/>
        <dsp:cNvSpPr/>
      </dsp:nvSpPr>
      <dsp:spPr>
        <a:xfrm rot="5400000">
          <a:off x="1924481" y="3854704"/>
          <a:ext cx="175984" cy="17598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E73EB-E6CD-4B8A-9C52-C4B7C17A9A6A}">
      <dsp:nvSpPr>
        <dsp:cNvPr id="0" name=""/>
        <dsp:cNvSpPr/>
      </dsp:nvSpPr>
      <dsp:spPr>
        <a:xfrm>
          <a:off x="1223" y="4118681"/>
          <a:ext cx="4022501" cy="100562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Ohm’s Law is applicable to a single resistive element or set of resistive circuits as a whole.</a:t>
          </a:r>
          <a:endParaRPr lang="en-US" sz="1700" kern="1200" dirty="0"/>
        </a:p>
      </dsp:txBody>
      <dsp:txXfrm>
        <a:off x="30677" y="4148135"/>
        <a:ext cx="3963593" cy="946717"/>
      </dsp:txXfrm>
    </dsp:sp>
    <dsp:sp modelId="{DB18799D-4FDE-42B1-BA19-2B65362B4519}">
      <dsp:nvSpPr>
        <dsp:cNvPr id="0" name=""/>
        <dsp:cNvSpPr/>
      </dsp:nvSpPr>
      <dsp:spPr>
        <a:xfrm>
          <a:off x="4586875" y="1403492"/>
          <a:ext cx="4022501" cy="1005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Kirchhoff’s Law describes the </a:t>
          </a:r>
          <a:r>
            <a:rPr lang="en-US" sz="2100" b="0" i="0" kern="1200" dirty="0" err="1"/>
            <a:t>behaviour</a:t>
          </a:r>
          <a:r>
            <a:rPr lang="en-US" sz="2100" b="0" i="0" kern="1200" dirty="0"/>
            <a:t> of current and voltage respectively in a circuit branch.</a:t>
          </a:r>
          <a:endParaRPr lang="en-US" sz="2100" kern="1200" dirty="0"/>
        </a:p>
      </dsp:txBody>
      <dsp:txXfrm>
        <a:off x="4616329" y="1432946"/>
        <a:ext cx="3963593" cy="946717"/>
      </dsp:txXfrm>
    </dsp:sp>
    <dsp:sp modelId="{BF9F3054-73DA-4942-AF74-738F16CA32FF}">
      <dsp:nvSpPr>
        <dsp:cNvPr id="0" name=""/>
        <dsp:cNvSpPr/>
      </dsp:nvSpPr>
      <dsp:spPr>
        <a:xfrm rot="5400000">
          <a:off x="6510133" y="2497110"/>
          <a:ext cx="175984" cy="17598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59374E-3943-48CE-9E0F-1EFE14AF78CF}">
      <dsp:nvSpPr>
        <dsp:cNvPr id="0" name=""/>
        <dsp:cNvSpPr/>
      </dsp:nvSpPr>
      <dsp:spPr>
        <a:xfrm>
          <a:off x="4586875" y="2761087"/>
          <a:ext cx="4022501" cy="100562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KCL states that the sum of current flows to a node is equal to zero while KVL states that the sum of voltages in a closed loop is zero.</a:t>
          </a:r>
          <a:endParaRPr lang="en-US" sz="1700" kern="1200" dirty="0"/>
        </a:p>
      </dsp:txBody>
      <dsp:txXfrm>
        <a:off x="4616329" y="2790541"/>
        <a:ext cx="3963593" cy="946717"/>
      </dsp:txXfrm>
    </dsp:sp>
    <dsp:sp modelId="{659EF7A4-04B1-4D44-909D-114CD37F3FB1}">
      <dsp:nvSpPr>
        <dsp:cNvPr id="0" name=""/>
        <dsp:cNvSpPr/>
      </dsp:nvSpPr>
      <dsp:spPr>
        <a:xfrm rot="5400000">
          <a:off x="6510133" y="3854704"/>
          <a:ext cx="175984" cy="17598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963EA9-7F3D-4C33-9954-A26D5031527C}">
      <dsp:nvSpPr>
        <dsp:cNvPr id="0" name=""/>
        <dsp:cNvSpPr/>
      </dsp:nvSpPr>
      <dsp:spPr>
        <a:xfrm>
          <a:off x="4586875" y="4118681"/>
          <a:ext cx="4022501" cy="100562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KCL and KVL are applicable to a series of resistive elements in a circuit.</a:t>
          </a:r>
          <a:endParaRPr lang="en-US" sz="1700" kern="1200" dirty="0"/>
        </a:p>
      </dsp:txBody>
      <dsp:txXfrm>
        <a:off x="4616329" y="4148135"/>
        <a:ext cx="3963593" cy="9467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62477-7127-48C3-9280-07E2BCD2FE07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553A3-B21F-43E7-89FC-A3C12FB094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74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FE241-B750-4D68-B7AD-4E5E17480B4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08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35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70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28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170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468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812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464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581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15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425BF-A914-4458-8A27-798D126FB94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6982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230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631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734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176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619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0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122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8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107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73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005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305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053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802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057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20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833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055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559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313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39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534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648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530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183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9838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6029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8820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4770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8637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89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4827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8278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3646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4823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9543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5084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6702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3633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2540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4086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76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8201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4196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9445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0641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0731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0641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78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74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11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2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E150-3528-4351-A598-8E51AEDAD88F}" type="datetime1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273C8-1592-4A45-BC6A-FFBC54D0B83F}" type="datetime1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038-696C-4AD2-BD88-B4D898776CA0}" type="datetime1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C5A9-FF24-4495-A642-8012E06E51ED}" type="datetime1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D0A1B-2380-43DA-83D2-E1F683D86B77}" type="datetime1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C6F8-9614-4185-92A3-C9390188EA33}" type="datetime1">
              <a:rPr lang="en-US" smtClean="0"/>
              <a:pPr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9EC3-0559-484A-8288-30656D59CB8D}" type="datetime1">
              <a:rPr lang="en-US" smtClean="0"/>
              <a:pPr/>
              <a:t>6/18/2020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53CA-70AF-47AA-964C-B9EBD6AEACA4}" type="datetime1">
              <a:rPr lang="en-US" smtClean="0"/>
              <a:pPr/>
              <a:t>6/18/2020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ADD2-5C52-4FFE-9186-560B055D4F66}" type="datetime1">
              <a:rPr lang="en-US" smtClean="0"/>
              <a:pPr/>
              <a:t>6/18/2020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29E2B-6E7C-443C-B4B2-EEFFCC5ECB50}" type="datetime1">
              <a:rPr lang="en-US" smtClean="0"/>
              <a:pPr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387F-9BC5-4374-ACEE-CB58ECFB20BD}" type="datetime1">
              <a:rPr lang="en-US" smtClean="0"/>
              <a:pPr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DFCD0-047E-4AD3-BE24-717248D6F2C6}" type="datetime1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9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10.png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7.xml"/><Relationship Id="rId7" Type="http://schemas.openxmlformats.org/officeDocument/2006/relationships/image" Target="../media/image16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.jpe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9.png"/><Relationship Id="rId4" Type="http://schemas.openxmlformats.org/officeDocument/2006/relationships/tags" Target="../tags/tag8.xml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11.xml"/><Relationship Id="rId7" Type="http://schemas.openxmlformats.org/officeDocument/2006/relationships/image" Target="../media/image21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20.pn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14.xml"/><Relationship Id="rId7" Type="http://schemas.openxmlformats.org/officeDocument/2006/relationships/image" Target="../media/image21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20.png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0.emf"/><Relationship Id="rId7" Type="http://schemas.openxmlformats.org/officeDocument/2006/relationships/image" Target="../media/image41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40.png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emf"/><Relationship Id="rId3" Type="http://schemas.openxmlformats.org/officeDocument/2006/relationships/tags" Target="../tags/tag18.xml"/><Relationship Id="rId7" Type="http://schemas.openxmlformats.org/officeDocument/2006/relationships/image" Target="../media/image41.emf"/><Relationship Id="rId12" Type="http://schemas.openxmlformats.org/officeDocument/2006/relationships/image" Target="../media/image46.emf"/><Relationship Id="rId2" Type="http://schemas.openxmlformats.org/officeDocument/2006/relationships/tags" Target="../tags/tag17.xml"/><Relationship Id="rId16" Type="http://schemas.openxmlformats.org/officeDocument/2006/relationships/image" Target="../media/image50.png"/><Relationship Id="rId1" Type="http://schemas.openxmlformats.org/officeDocument/2006/relationships/tags" Target="../tags/tag16.xml"/><Relationship Id="rId6" Type="http://schemas.openxmlformats.org/officeDocument/2006/relationships/image" Target="../media/image30.emf"/><Relationship Id="rId11" Type="http://schemas.openxmlformats.org/officeDocument/2006/relationships/image" Target="../media/image45.emf"/><Relationship Id="rId5" Type="http://schemas.openxmlformats.org/officeDocument/2006/relationships/notesSlide" Target="../notesSlides/notesSlide19.xml"/><Relationship Id="rId15" Type="http://schemas.openxmlformats.org/officeDocument/2006/relationships/image" Target="../media/image49.png"/><Relationship Id="rId10" Type="http://schemas.openxmlformats.org/officeDocument/2006/relationships/image" Target="../media/image44.emf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3.emf"/><Relationship Id="rId14" Type="http://schemas.openxmlformats.org/officeDocument/2006/relationships/image" Target="../media/image4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53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52.png"/><Relationship Id="rId5" Type="http://schemas.openxmlformats.org/officeDocument/2006/relationships/image" Target="../media/image51.emf"/><Relationship Id="rId4" Type="http://schemas.openxmlformats.org/officeDocument/2006/relationships/image" Target="../media/image30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image" Target="../media/image55.png"/><Relationship Id="rId7" Type="http://schemas.openxmlformats.org/officeDocument/2006/relationships/image" Target="../media/image59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emf"/><Relationship Id="rId5" Type="http://schemas.openxmlformats.org/officeDocument/2006/relationships/image" Target="../media/image57.png"/><Relationship Id="rId10" Type="http://schemas.openxmlformats.org/officeDocument/2006/relationships/image" Target="../media/image62.emf"/><Relationship Id="rId4" Type="http://schemas.openxmlformats.org/officeDocument/2006/relationships/image" Target="../media/image56.emf"/><Relationship Id="rId9" Type="http://schemas.openxmlformats.org/officeDocument/2006/relationships/image" Target="../media/image6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6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55.png"/><Relationship Id="rId10" Type="http://schemas.openxmlformats.org/officeDocument/2006/relationships/image" Target="../media/image67.png"/><Relationship Id="rId4" Type="http://schemas.openxmlformats.org/officeDocument/2006/relationships/image" Target="../media/image26.png"/><Relationship Id="rId9" Type="http://schemas.openxmlformats.org/officeDocument/2006/relationships/image" Target="../media/image6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13" Type="http://schemas.openxmlformats.org/officeDocument/2006/relationships/image" Target="../media/image76.png"/><Relationship Id="rId3" Type="http://schemas.openxmlformats.org/officeDocument/2006/relationships/tags" Target="../tags/tag23.xml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69.png"/><Relationship Id="rId11" Type="http://schemas.openxmlformats.org/officeDocument/2006/relationships/image" Target="../media/image74.jpg"/><Relationship Id="rId5" Type="http://schemas.openxmlformats.org/officeDocument/2006/relationships/notesSlide" Target="../notesSlides/notesSlide24.xml"/><Relationship Id="rId15" Type="http://schemas.openxmlformats.org/officeDocument/2006/relationships/image" Target="../media/image78.png"/><Relationship Id="rId10" Type="http://schemas.openxmlformats.org/officeDocument/2006/relationships/image" Target="../media/image73.jp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72.jpg"/><Relationship Id="rId14" Type="http://schemas.openxmlformats.org/officeDocument/2006/relationships/image" Target="../media/image7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13" Type="http://schemas.openxmlformats.org/officeDocument/2006/relationships/image" Target="../media/image76.png"/><Relationship Id="rId3" Type="http://schemas.openxmlformats.org/officeDocument/2006/relationships/tags" Target="../tags/tag26.xml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69.png"/><Relationship Id="rId11" Type="http://schemas.openxmlformats.org/officeDocument/2006/relationships/image" Target="../media/image74.jpg"/><Relationship Id="rId5" Type="http://schemas.openxmlformats.org/officeDocument/2006/relationships/notesSlide" Target="../notesSlides/notesSlide25.xml"/><Relationship Id="rId10" Type="http://schemas.openxmlformats.org/officeDocument/2006/relationships/image" Target="../media/image73.jp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72.jpg"/><Relationship Id="rId14" Type="http://schemas.openxmlformats.org/officeDocument/2006/relationships/image" Target="../media/image7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emf"/><Relationship Id="rId5" Type="http://schemas.openxmlformats.org/officeDocument/2006/relationships/image" Target="../media/image90.emf"/><Relationship Id="rId4" Type="http://schemas.microsoft.com/office/2007/relationships/hdphoto" Target="../media/hdphoto1.wdp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emf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5" Type="http://schemas.openxmlformats.org/officeDocument/2006/relationships/image" Target="../media/image9.png"/><Relationship Id="rId4" Type="http://schemas.openxmlformats.org/officeDocument/2006/relationships/image" Target="../media/image2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5" Type="http://schemas.openxmlformats.org/officeDocument/2006/relationships/image" Target="../media/image10.png"/><Relationship Id="rId4" Type="http://schemas.openxmlformats.org/officeDocument/2006/relationships/image" Target="../media/image2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image" Target="../media/image9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9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11.png"/><Relationship Id="rId3" Type="http://schemas.openxmlformats.org/officeDocument/2006/relationships/tags" Target="../tags/tag31.xml"/><Relationship Id="rId7" Type="http://schemas.openxmlformats.org/officeDocument/2006/relationships/image" Target="../media/image107.png"/><Relationship Id="rId12" Type="http://schemas.openxmlformats.org/officeDocument/2006/relationships/image" Target="../media/image110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106.png"/><Relationship Id="rId11" Type="http://schemas.openxmlformats.org/officeDocument/2006/relationships/image" Target="../media/image109.png"/><Relationship Id="rId5" Type="http://schemas.openxmlformats.org/officeDocument/2006/relationships/notesSlide" Target="../notesSlides/notesSlide37.xml"/><Relationship Id="rId15" Type="http://schemas.openxmlformats.org/officeDocument/2006/relationships/image" Target="../media/image113.png"/><Relationship Id="rId10" Type="http://schemas.openxmlformats.org/officeDocument/2006/relationships/image" Target="../media/image108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01.png"/><Relationship Id="rId14" Type="http://schemas.openxmlformats.org/officeDocument/2006/relationships/image" Target="../media/image1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5" Type="http://schemas.openxmlformats.org/officeDocument/2006/relationships/image" Target="../media/image10.png"/><Relationship Id="rId4" Type="http://schemas.openxmlformats.org/officeDocument/2006/relationships/image" Target="../media/image2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7" Type="http://schemas.openxmlformats.org/officeDocument/2006/relationships/image" Target="../media/image12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5" Type="http://schemas.openxmlformats.org/officeDocument/2006/relationships/image" Target="../media/image122.png"/><Relationship Id="rId4" Type="http://schemas.openxmlformats.org/officeDocument/2006/relationships/image" Target="../media/image124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tags" Target="../tags/tag35.xml"/><Relationship Id="rId7" Type="http://schemas.openxmlformats.org/officeDocument/2006/relationships/image" Target="../media/image72.jp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126.png"/><Relationship Id="rId5" Type="http://schemas.openxmlformats.org/officeDocument/2006/relationships/notesSlide" Target="../notesSlides/notesSlide46.xml"/><Relationship Id="rId10" Type="http://schemas.openxmlformats.org/officeDocument/2006/relationships/image" Target="../media/image129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28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jpg"/><Relationship Id="rId13" Type="http://schemas.openxmlformats.org/officeDocument/2006/relationships/image" Target="../media/image133.jpg"/><Relationship Id="rId3" Type="http://schemas.openxmlformats.org/officeDocument/2006/relationships/tags" Target="../tags/tag38.xml"/><Relationship Id="rId7" Type="http://schemas.openxmlformats.org/officeDocument/2006/relationships/image" Target="../media/image126.png"/><Relationship Id="rId12" Type="http://schemas.openxmlformats.org/officeDocument/2006/relationships/image" Target="../media/image132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notesSlide" Target="../notesSlides/notesSlide47.xml"/><Relationship Id="rId11" Type="http://schemas.openxmlformats.org/officeDocument/2006/relationships/image" Target="../media/image131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30.png"/><Relationship Id="rId4" Type="http://schemas.openxmlformats.org/officeDocument/2006/relationships/tags" Target="../tags/tag39.xml"/><Relationship Id="rId9" Type="http://schemas.openxmlformats.org/officeDocument/2006/relationships/image" Target="../media/image1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jpg"/><Relationship Id="rId13" Type="http://schemas.openxmlformats.org/officeDocument/2006/relationships/image" Target="../media/image137.jpg"/><Relationship Id="rId3" Type="http://schemas.openxmlformats.org/officeDocument/2006/relationships/tags" Target="../tags/tag42.xml"/><Relationship Id="rId7" Type="http://schemas.openxmlformats.org/officeDocument/2006/relationships/image" Target="../media/image126.png"/><Relationship Id="rId12" Type="http://schemas.openxmlformats.org/officeDocument/2006/relationships/image" Target="../media/image136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notesSlide" Target="../notesSlides/notesSlide48.xml"/><Relationship Id="rId11" Type="http://schemas.openxmlformats.org/officeDocument/2006/relationships/image" Target="../media/image135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34.png"/><Relationship Id="rId4" Type="http://schemas.openxmlformats.org/officeDocument/2006/relationships/tags" Target="../tags/tag43.xml"/><Relationship Id="rId9" Type="http://schemas.openxmlformats.org/officeDocument/2006/relationships/image" Target="../media/image128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jpg"/><Relationship Id="rId3" Type="http://schemas.openxmlformats.org/officeDocument/2006/relationships/tags" Target="../tags/tag46.xml"/><Relationship Id="rId7" Type="http://schemas.openxmlformats.org/officeDocument/2006/relationships/image" Target="../media/image126.png"/><Relationship Id="rId12" Type="http://schemas.openxmlformats.org/officeDocument/2006/relationships/image" Target="../media/image140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notesSlide" Target="../notesSlides/notesSlide49.xml"/><Relationship Id="rId11" Type="http://schemas.openxmlformats.org/officeDocument/2006/relationships/image" Target="../media/image139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38.png"/><Relationship Id="rId4" Type="http://schemas.openxmlformats.org/officeDocument/2006/relationships/tags" Target="../tags/tag47.xml"/><Relationship Id="rId9" Type="http://schemas.openxmlformats.org/officeDocument/2006/relationships/image" Target="../media/image129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tags" Target="../tags/tag50.xml"/><Relationship Id="rId7" Type="http://schemas.openxmlformats.org/officeDocument/2006/relationships/image" Target="../media/image72.jp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126.png"/><Relationship Id="rId5" Type="http://schemas.openxmlformats.org/officeDocument/2006/relationships/notesSlide" Target="../notesSlides/notesSlide50.xml"/><Relationship Id="rId10" Type="http://schemas.openxmlformats.org/officeDocument/2006/relationships/image" Target="../media/image129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2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Relationship Id="rId5" Type="http://schemas.openxmlformats.org/officeDocument/2006/relationships/image" Target="../media/image141.png"/><Relationship Id="rId4" Type="http://schemas.openxmlformats.org/officeDocument/2006/relationships/image" Target="../media/image12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7" Type="http://schemas.openxmlformats.org/officeDocument/2006/relationships/image" Target="../media/image14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png"/><Relationship Id="rId5" Type="http://schemas.openxmlformats.org/officeDocument/2006/relationships/image" Target="../media/image54.png"/><Relationship Id="rId4" Type="http://schemas.openxmlformats.org/officeDocument/2006/relationships/image" Target="../media/image14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7" Type="http://schemas.openxmlformats.org/officeDocument/2006/relationships/image" Target="../media/image14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3" Type="http://schemas.openxmlformats.org/officeDocument/2006/relationships/image" Target="../media/image12.png"/><Relationship Id="rId7" Type="http://schemas.openxmlformats.org/officeDocument/2006/relationships/image" Target="../media/image15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5" Type="http://schemas.openxmlformats.org/officeDocument/2006/relationships/image" Target="../media/image150.png"/><Relationship Id="rId10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14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emf"/><Relationship Id="rId3" Type="http://schemas.openxmlformats.org/officeDocument/2006/relationships/image" Target="../media/image155.png"/><Relationship Id="rId7" Type="http://schemas.openxmlformats.org/officeDocument/2006/relationships/image" Target="../media/image159.emf"/><Relationship Id="rId2" Type="http://schemas.openxmlformats.org/officeDocument/2006/relationships/image" Target="../media/image15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emf"/><Relationship Id="rId4" Type="http://schemas.openxmlformats.org/officeDocument/2006/relationships/image" Target="../media/image15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7" Type="http://schemas.openxmlformats.org/officeDocument/2006/relationships/image" Target="../media/image161.emf"/><Relationship Id="rId2" Type="http://schemas.openxmlformats.org/officeDocument/2006/relationships/image" Target="../media/image15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emf"/><Relationship Id="rId5" Type="http://schemas.openxmlformats.org/officeDocument/2006/relationships/image" Target="../media/image159.emf"/><Relationship Id="rId4" Type="http://schemas.openxmlformats.org/officeDocument/2006/relationships/image" Target="../media/image158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3" Type="http://schemas.openxmlformats.org/officeDocument/2006/relationships/image" Target="../media/image155.png"/><Relationship Id="rId7" Type="http://schemas.openxmlformats.org/officeDocument/2006/relationships/image" Target="../media/image161.emf"/><Relationship Id="rId2" Type="http://schemas.openxmlformats.org/officeDocument/2006/relationships/image" Target="../media/image15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emf"/><Relationship Id="rId5" Type="http://schemas.openxmlformats.org/officeDocument/2006/relationships/image" Target="../media/image159.emf"/><Relationship Id="rId4" Type="http://schemas.openxmlformats.org/officeDocument/2006/relationships/image" Target="../media/image158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emf"/><Relationship Id="rId3" Type="http://schemas.openxmlformats.org/officeDocument/2006/relationships/image" Target="../media/image155.png"/><Relationship Id="rId7" Type="http://schemas.openxmlformats.org/officeDocument/2006/relationships/image" Target="../media/image162.emf"/><Relationship Id="rId2" Type="http://schemas.openxmlformats.org/officeDocument/2006/relationships/image" Target="../media/image15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emf"/><Relationship Id="rId5" Type="http://schemas.openxmlformats.org/officeDocument/2006/relationships/image" Target="../media/image159.emf"/><Relationship Id="rId4" Type="http://schemas.openxmlformats.org/officeDocument/2006/relationships/image" Target="../media/image158.png"/><Relationship Id="rId9" Type="http://schemas.openxmlformats.org/officeDocument/2006/relationships/image" Target="../media/image164.e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emf"/><Relationship Id="rId3" Type="http://schemas.openxmlformats.org/officeDocument/2006/relationships/image" Target="../media/image155.png"/><Relationship Id="rId7" Type="http://schemas.openxmlformats.org/officeDocument/2006/relationships/image" Target="../media/image162.emf"/><Relationship Id="rId2" Type="http://schemas.openxmlformats.org/officeDocument/2006/relationships/image" Target="../media/image15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emf"/><Relationship Id="rId5" Type="http://schemas.openxmlformats.org/officeDocument/2006/relationships/image" Target="../media/image159.emf"/><Relationship Id="rId10" Type="http://schemas.openxmlformats.org/officeDocument/2006/relationships/image" Target="../media/image165.emf"/><Relationship Id="rId4" Type="http://schemas.openxmlformats.org/officeDocument/2006/relationships/image" Target="../media/image158.png"/><Relationship Id="rId9" Type="http://schemas.openxmlformats.org/officeDocument/2006/relationships/image" Target="../media/image164.emf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3" Type="http://schemas.openxmlformats.org/officeDocument/2006/relationships/image" Target="../media/image12.png"/><Relationship Id="rId7" Type="http://schemas.openxmlformats.org/officeDocument/2006/relationships/image" Target="../media/image15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5" Type="http://schemas.openxmlformats.org/officeDocument/2006/relationships/image" Target="../media/image150.png"/><Relationship Id="rId10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14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6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8.png"/><Relationship Id="rId5" Type="http://schemas.openxmlformats.org/officeDocument/2006/relationships/image" Target="../media/image167.png"/><Relationship Id="rId4" Type="http://schemas.openxmlformats.org/officeDocument/2006/relationships/image" Target="../media/image166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3" Type="http://schemas.openxmlformats.org/officeDocument/2006/relationships/image" Target="../media/image170.png"/><Relationship Id="rId7" Type="http://schemas.openxmlformats.org/officeDocument/2006/relationships/image" Target="../media/image17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3.png"/><Relationship Id="rId5" Type="http://schemas.openxmlformats.org/officeDocument/2006/relationships/image" Target="../media/image172.png"/><Relationship Id="rId4" Type="http://schemas.openxmlformats.org/officeDocument/2006/relationships/image" Target="../media/image17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8.png"/><Relationship Id="rId4" Type="http://schemas.openxmlformats.org/officeDocument/2006/relationships/image" Target="../media/image177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178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B0C84B9F-2CA9-45C3-A12E-36DFF56CC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005064"/>
            <a:ext cx="6400800" cy="1334522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200" kern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Lecturer: Nana Liu 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Summer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9E780-CE59-4692-BAAE-9E188993D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E86A-026B-43CF-A01B-700589804C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DF8F15-63DD-4D37-B4E6-C7565CE4FB6B}"/>
              </a:ext>
            </a:extLst>
          </p:cNvPr>
          <p:cNvSpPr/>
          <p:nvPr/>
        </p:nvSpPr>
        <p:spPr>
          <a:xfrm>
            <a:off x="1058324" y="1674674"/>
            <a:ext cx="702737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Chapter 5:</a:t>
            </a:r>
          </a:p>
          <a:p>
            <a:pPr algn="ctr"/>
            <a:r>
              <a:rPr lang="en-US" sz="540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Steady Electric Currents </a:t>
            </a:r>
          </a:p>
        </p:txBody>
      </p:sp>
      <p:pic>
        <p:nvPicPr>
          <p:cNvPr id="7" name="Picture 2" descr="C:\Users\cpro01\Desktop\夏季毕业设计展\post\LOGO-02.png">
            <a:extLst>
              <a:ext uri="{FF2B5EF4-FFF2-40B4-BE49-F238E27FC236}">
                <a16:creationId xmlns:a16="http://schemas.microsoft.com/office/drawing/2014/main" id="{367B257E-DE0D-47D4-AF17-3048220BE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005" y="5339586"/>
            <a:ext cx="3425990" cy="89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45D444-E6C9-4462-80AD-05C0FD48B781}"/>
              </a:ext>
            </a:extLst>
          </p:cNvPr>
          <p:cNvSpPr/>
          <p:nvPr/>
        </p:nvSpPr>
        <p:spPr>
          <a:xfrm>
            <a:off x="5141477" y="6470713"/>
            <a:ext cx="4012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Many slides courtesy of Sung-Liang Chen</a:t>
            </a:r>
          </a:p>
        </p:txBody>
      </p:sp>
    </p:spTree>
    <p:extLst>
      <p:ext uri="{BB962C8B-B14F-4D97-AF65-F5344CB8AC3E}">
        <p14:creationId xmlns:p14="http://schemas.microsoft.com/office/powerpoint/2010/main" val="2680784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43055-E256-4677-85CB-B2369E27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2" descr="Abstract Photo Of Flowing Water by Bihaibo">
            <a:extLst>
              <a:ext uri="{FF2B5EF4-FFF2-40B4-BE49-F238E27FC236}">
                <a16:creationId xmlns:a16="http://schemas.microsoft.com/office/drawing/2014/main" id="{C1B1DC3C-BB57-4C30-8D13-D3E52AB05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15240"/>
            <a:ext cx="91352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4296054-C7AB-4FA9-B4AE-33CA183EC5DC}"/>
              </a:ext>
            </a:extLst>
          </p:cNvPr>
          <p:cNvSpPr/>
          <p:nvPr/>
        </p:nvSpPr>
        <p:spPr>
          <a:xfrm>
            <a:off x="381000" y="457200"/>
            <a:ext cx="8519186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Currents in closed loops</a:t>
            </a:r>
          </a:p>
          <a:p>
            <a:r>
              <a:rPr lang="en-US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Kirchoff’s</a:t>
            </a:r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voltage law</a:t>
            </a:r>
          </a:p>
          <a:p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(loop analysis) </a:t>
            </a:r>
          </a:p>
          <a:p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3CAB1F6E-2096-4321-84B0-1ED007E9DD60}"/>
              </a:ext>
            </a:extLst>
          </p:cNvPr>
          <p:cNvSpPr/>
          <p:nvPr/>
        </p:nvSpPr>
        <p:spPr>
          <a:xfrm>
            <a:off x="6324600" y="1295400"/>
            <a:ext cx="1143000" cy="5334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B399E95-A959-4516-869A-422D1DFFCD2C}"/>
              </a:ext>
            </a:extLst>
          </p:cNvPr>
          <p:cNvSpPr/>
          <p:nvPr/>
        </p:nvSpPr>
        <p:spPr>
          <a:xfrm>
            <a:off x="186143" y="3529767"/>
            <a:ext cx="8763000" cy="275907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A7DE43-9E9C-4E6C-8BC3-27DDEE11E09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839" y="4572000"/>
            <a:ext cx="4598321" cy="53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90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43055-E256-4677-85CB-B2369E27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2" descr="Abstract Photo Of Flowing Water by Bihaibo">
            <a:extLst>
              <a:ext uri="{FF2B5EF4-FFF2-40B4-BE49-F238E27FC236}">
                <a16:creationId xmlns:a16="http://schemas.microsoft.com/office/drawing/2014/main" id="{C1B1DC3C-BB57-4C30-8D13-D3E52AB05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15240"/>
            <a:ext cx="91352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4296054-C7AB-4FA9-B4AE-33CA183EC5DC}"/>
              </a:ext>
            </a:extLst>
          </p:cNvPr>
          <p:cNvSpPr/>
          <p:nvPr/>
        </p:nvSpPr>
        <p:spPr>
          <a:xfrm>
            <a:off x="381000" y="457200"/>
            <a:ext cx="8519186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Currents in closed loops</a:t>
            </a:r>
          </a:p>
          <a:p>
            <a:r>
              <a:rPr lang="en-US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Kirchoff’s</a:t>
            </a:r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circuit law</a:t>
            </a:r>
          </a:p>
          <a:p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(node analysis) </a:t>
            </a:r>
          </a:p>
          <a:p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3CAB1F6E-2096-4321-84B0-1ED007E9DD60}"/>
              </a:ext>
            </a:extLst>
          </p:cNvPr>
          <p:cNvSpPr/>
          <p:nvPr/>
        </p:nvSpPr>
        <p:spPr>
          <a:xfrm>
            <a:off x="6324600" y="1295400"/>
            <a:ext cx="1143000" cy="5334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B399E95-A959-4516-869A-422D1DFFCD2C}"/>
              </a:ext>
            </a:extLst>
          </p:cNvPr>
          <p:cNvSpPr/>
          <p:nvPr/>
        </p:nvSpPr>
        <p:spPr>
          <a:xfrm>
            <a:off x="1598453" y="3981668"/>
            <a:ext cx="5833657" cy="149943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25E893-F894-4B01-8F49-D71D4E3F379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530923"/>
            <a:ext cx="1889171" cy="53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000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BA56D-E069-454E-9ECD-4E239C6F6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2" descr="Abstract Photo Of Flowing Water by Bihaibo">
            <a:extLst>
              <a:ext uri="{FF2B5EF4-FFF2-40B4-BE49-F238E27FC236}">
                <a16:creationId xmlns:a16="http://schemas.microsoft.com/office/drawing/2014/main" id="{9D3C00A7-1B09-40FA-8D70-22EA03DCB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15240"/>
            <a:ext cx="91352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8551643-C995-42ED-97A0-FA68C17C8B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1775106"/>
              </p:ext>
            </p:extLst>
          </p:nvPr>
        </p:nvGraphicFramePr>
        <p:xfrm>
          <a:off x="262343" y="914400"/>
          <a:ext cx="8610600" cy="652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518E88D9-E9C1-4871-B6B3-D1EECF5F5352}"/>
              </a:ext>
            </a:extLst>
          </p:cNvPr>
          <p:cNvSpPr/>
          <p:nvPr/>
        </p:nvSpPr>
        <p:spPr>
          <a:xfrm>
            <a:off x="9755" y="609600"/>
            <a:ext cx="9601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Ohm’s law versus </a:t>
            </a:r>
            <a:r>
              <a:rPr lang="en-US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Kirchoff’s</a:t>
            </a:r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 circuit law</a:t>
            </a:r>
          </a:p>
        </p:txBody>
      </p:sp>
    </p:spTree>
    <p:extLst>
      <p:ext uri="{BB962C8B-B14F-4D97-AF65-F5344CB8AC3E}">
        <p14:creationId xmlns:p14="http://schemas.microsoft.com/office/powerpoint/2010/main" val="694570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Abstract Photo Of Flowing Water by Bihaibo">
            <a:extLst>
              <a:ext uri="{FF2B5EF4-FFF2-40B4-BE49-F238E27FC236}">
                <a16:creationId xmlns:a16="http://schemas.microsoft.com/office/drawing/2014/main" id="{9D3C00A7-1B09-40FA-8D70-22EA03DCB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15240"/>
            <a:ext cx="91352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18E88D9-E9C1-4871-B6B3-D1EECF5F5352}"/>
              </a:ext>
            </a:extLst>
          </p:cNvPr>
          <p:cNvSpPr/>
          <p:nvPr/>
        </p:nvSpPr>
        <p:spPr>
          <a:xfrm>
            <a:off x="394560" y="529679"/>
            <a:ext cx="887190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Steady currents governing equations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6F8A391-DB4E-4FEF-9232-D9344E93D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438400"/>
            <a:ext cx="513397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4549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Abstract Photo Of Flowing Water by Bihaibo">
            <a:extLst>
              <a:ext uri="{FF2B5EF4-FFF2-40B4-BE49-F238E27FC236}">
                <a16:creationId xmlns:a16="http://schemas.microsoft.com/office/drawing/2014/main" id="{9D3C00A7-1B09-40FA-8D70-22EA03DCB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15240"/>
            <a:ext cx="91352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18E88D9-E9C1-4871-B6B3-D1EECF5F5352}"/>
              </a:ext>
            </a:extLst>
          </p:cNvPr>
          <p:cNvSpPr/>
          <p:nvPr/>
        </p:nvSpPr>
        <p:spPr>
          <a:xfrm>
            <a:off x="394560" y="529679"/>
            <a:ext cx="887190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Steady currents governing equations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01BECF6-B899-44D0-90C8-3ED8A05ED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662" y="2872740"/>
            <a:ext cx="23526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97635D7B-ECCA-4B79-8B04-485C02D62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257800"/>
            <a:ext cx="1219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3D63C274-98CC-488A-A187-E40713578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462" y="2171700"/>
            <a:ext cx="9620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9">
            <a:extLst>
              <a:ext uri="{FF2B5EF4-FFF2-40B4-BE49-F238E27FC236}">
                <a16:creationId xmlns:a16="http://schemas.microsoft.com/office/drawing/2014/main" id="{7F626F11-BB03-4F82-83F9-D7962E07C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495800"/>
            <a:ext cx="13525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CA070F1-D275-4877-A5E5-05C159C2ADF7}"/>
              </a:ext>
            </a:extLst>
          </p:cNvPr>
          <p:cNvSpPr/>
          <p:nvPr/>
        </p:nvSpPr>
        <p:spPr>
          <a:xfrm>
            <a:off x="1219200" y="1689914"/>
            <a:ext cx="363253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Normal </a:t>
            </a:r>
          </a:p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component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0D8ECE-A630-4059-9D77-8D6FE59CFB7A}"/>
              </a:ext>
            </a:extLst>
          </p:cNvPr>
          <p:cNvSpPr/>
          <p:nvPr/>
        </p:nvSpPr>
        <p:spPr>
          <a:xfrm>
            <a:off x="1307933" y="4290923"/>
            <a:ext cx="363253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Tangential </a:t>
            </a:r>
          </a:p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component </a:t>
            </a:r>
          </a:p>
        </p:txBody>
      </p:sp>
    </p:spTree>
    <p:extLst>
      <p:ext uri="{BB962C8B-B14F-4D97-AF65-F5344CB8AC3E}">
        <p14:creationId xmlns:p14="http://schemas.microsoft.com/office/powerpoint/2010/main" val="3164865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Abstract Photo Of Flowing Water by Bihaibo">
            <a:extLst>
              <a:ext uri="{FF2B5EF4-FFF2-40B4-BE49-F238E27FC236}">
                <a16:creationId xmlns:a16="http://schemas.microsoft.com/office/drawing/2014/main" id="{9D3C00A7-1B09-40FA-8D70-22EA03DCB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" y="0"/>
            <a:ext cx="91352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18E88D9-E9C1-4871-B6B3-D1EECF5F5352}"/>
              </a:ext>
            </a:extLst>
          </p:cNvPr>
          <p:cNvSpPr/>
          <p:nvPr/>
        </p:nvSpPr>
        <p:spPr>
          <a:xfrm>
            <a:off x="394560" y="529679"/>
            <a:ext cx="887190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Analogy of physics at the boundary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A070F1-D275-4877-A5E5-05C159C2ADF7}"/>
              </a:ext>
            </a:extLst>
          </p:cNvPr>
          <p:cNvSpPr/>
          <p:nvPr/>
        </p:nvSpPr>
        <p:spPr>
          <a:xfrm>
            <a:off x="3113764" y="1524000"/>
            <a:ext cx="28937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Dielectric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DB6620-D0FC-4EEF-8768-617443B8629A}"/>
              </a:ext>
            </a:extLst>
          </p:cNvPr>
          <p:cNvSpPr/>
          <p:nvPr/>
        </p:nvSpPr>
        <p:spPr>
          <a:xfrm>
            <a:off x="2971800" y="3949006"/>
            <a:ext cx="3339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Conductor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B0BEBE5-1B0D-40E3-A022-1E3D93819F01}"/>
              </a:ext>
            </a:extLst>
          </p:cNvPr>
          <p:cNvSpPr/>
          <p:nvPr/>
        </p:nvSpPr>
        <p:spPr>
          <a:xfrm>
            <a:off x="2743200" y="2362200"/>
            <a:ext cx="3810000" cy="16002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1C35102-4F9B-4E2B-94DE-C69413CCA9D4}"/>
              </a:ext>
            </a:extLst>
          </p:cNvPr>
          <p:cNvSpPr/>
          <p:nvPr/>
        </p:nvSpPr>
        <p:spPr>
          <a:xfrm>
            <a:off x="2743200" y="4877546"/>
            <a:ext cx="3810000" cy="16002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615045-50DE-4C1B-8DD3-C372DC34419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820814"/>
            <a:ext cx="457200" cy="4036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802DE5E-6414-40F9-8D04-EFB87E6D53C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188" y="2908994"/>
            <a:ext cx="200025" cy="26431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6CDAAFD-07AE-42F5-A474-69CC3C71638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614" y="5415727"/>
            <a:ext cx="335756" cy="41790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AA754EF-862F-47F5-A665-44A6A6D72E7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264" y="5523164"/>
            <a:ext cx="317897" cy="26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84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43055-E256-4677-85CB-B2369E27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2" descr="Abstract Photo Of Flowing Water by Bihaibo">
            <a:extLst>
              <a:ext uri="{FF2B5EF4-FFF2-40B4-BE49-F238E27FC236}">
                <a16:creationId xmlns:a16="http://schemas.microsoft.com/office/drawing/2014/main" id="{C1B1DC3C-BB57-4C30-8D13-D3E52AB05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15240"/>
            <a:ext cx="91352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4296054-C7AB-4FA9-B4AE-33CA183EC5DC}"/>
              </a:ext>
            </a:extLst>
          </p:cNvPr>
          <p:cNvSpPr/>
          <p:nvPr/>
        </p:nvSpPr>
        <p:spPr>
          <a:xfrm>
            <a:off x="685800" y="990600"/>
            <a:ext cx="8519186" cy="63401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Main parts in steady electric currents: </a:t>
            </a:r>
          </a:p>
          <a:p>
            <a:pPr marL="857250" indent="-857250">
              <a:buAutoNum type="romanUcParenBoth"/>
            </a:pPr>
            <a:r>
              <a:rPr lang="en-US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Ohm’s law </a:t>
            </a:r>
            <a:endParaRPr 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(II) </a:t>
            </a:r>
            <a:r>
              <a:rPr lang="en-US" sz="4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Kirchoff</a:t>
            </a:r>
            <a:r>
              <a:rPr lang="en-US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’s</a:t>
            </a:r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law (voltage)</a:t>
            </a:r>
            <a:endParaRPr lang="en-US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(III) </a:t>
            </a:r>
            <a:r>
              <a:rPr lang="en-US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Kirchoff’s</a:t>
            </a:r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law (current)</a:t>
            </a:r>
          </a:p>
          <a:p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(IV) Joule’s law</a:t>
            </a:r>
          </a:p>
          <a:p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(V) Boundary conditions for current density </a:t>
            </a:r>
          </a:p>
          <a:p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15918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5-1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Charges at rest (Ch3 and Ch4); Charges in motion (Ch5)</a:t>
            </a:r>
          </a:p>
          <a:p>
            <a:r>
              <a:rPr lang="en-US" dirty="0"/>
              <a:t>Different types of currents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Conduction currents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in conductors and semiconductors</a:t>
            </a:r>
          </a:p>
          <a:p>
            <a:pPr lvl="2"/>
            <a:r>
              <a:rPr lang="en-US" dirty="0"/>
              <a:t>electrons and/or holes</a:t>
            </a:r>
          </a:p>
          <a:p>
            <a:pPr lvl="1"/>
            <a:r>
              <a:rPr lang="en-US" dirty="0"/>
              <a:t>Electrolytic currents: </a:t>
            </a:r>
          </a:p>
          <a:p>
            <a:pPr lvl="2"/>
            <a:r>
              <a:rPr lang="en-US" dirty="0"/>
              <a:t>essentially in a liquid medium</a:t>
            </a:r>
          </a:p>
          <a:p>
            <a:pPr lvl="2"/>
            <a:r>
              <a:rPr lang="en-US" dirty="0"/>
              <a:t>Ions (e.g., Li-ion batteries)</a:t>
            </a:r>
          </a:p>
          <a:p>
            <a:pPr lvl="1"/>
            <a:r>
              <a:rPr lang="en-US" dirty="0"/>
              <a:t>Convection currents: </a:t>
            </a:r>
          </a:p>
          <a:p>
            <a:pPr lvl="2"/>
            <a:r>
              <a:rPr lang="en-US" dirty="0"/>
              <a:t>in vacuum or rarefied gas</a:t>
            </a:r>
          </a:p>
          <a:p>
            <a:pPr lvl="2"/>
            <a:r>
              <a:rPr lang="en-US" dirty="0"/>
              <a:t>electrons and/or 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95E4E-7823-4941-B426-33625CAED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Average drift velocity of electrons for good conductors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14E77-8E31-4602-A182-C000DA54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352DF21-7B78-46E7-BE10-BACCA811B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455461"/>
              </p:ext>
            </p:extLst>
          </p:nvPr>
        </p:nvGraphicFramePr>
        <p:xfrm>
          <a:off x="1524000" y="1905000"/>
          <a:ext cx="6096000" cy="3996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246064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35619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16114643"/>
                    </a:ext>
                  </a:extLst>
                </a:gridCol>
              </a:tblGrid>
              <a:tr h="590550">
                <a:tc>
                  <a:txBody>
                    <a:bodyPr/>
                    <a:lstStyle/>
                    <a:p>
                      <a:r>
                        <a:rPr lang="en-US" sz="2000" dirty="0"/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Speed in one 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Number of votes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325168"/>
                  </a:ext>
                </a:extLst>
              </a:tr>
              <a:tr h="1098550">
                <a:tc>
                  <a:txBody>
                    <a:bodyPr/>
                    <a:lstStyle/>
                    <a:p>
                      <a:r>
                        <a:rPr lang="en-US" sz="2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163490"/>
                  </a:ext>
                </a:extLst>
              </a:tr>
              <a:tr h="1098550">
                <a:tc>
                  <a:txBody>
                    <a:bodyPr/>
                    <a:lstStyle/>
                    <a:p>
                      <a:r>
                        <a:rPr lang="en-US" sz="28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580581"/>
                  </a:ext>
                </a:extLst>
              </a:tr>
              <a:tr h="1098550">
                <a:tc>
                  <a:txBody>
                    <a:bodyPr/>
                    <a:lstStyle/>
                    <a:p>
                      <a:r>
                        <a:rPr lang="en-US" sz="28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30075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3C98F6CA-0455-4AA5-A9EB-56614A5279D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543" y="4133058"/>
            <a:ext cx="1664914" cy="2468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7EF99A4-E3A3-4BBF-B2DF-455FE3EE1B7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029" y="5257800"/>
            <a:ext cx="1845942" cy="24685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9165588-996B-4DCF-9123-D7CBD13C43E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544" y="3019029"/>
            <a:ext cx="1379657" cy="24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396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95E4E-7823-4941-B426-33625CAED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Average drift velocity of electrons for good conductors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14E77-8E31-4602-A182-C000DA54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352DF21-7B78-46E7-BE10-BACCA811B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247361"/>
              </p:ext>
            </p:extLst>
          </p:nvPr>
        </p:nvGraphicFramePr>
        <p:xfrm>
          <a:off x="1524000" y="1905000"/>
          <a:ext cx="6096000" cy="3996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246064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35619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16114643"/>
                    </a:ext>
                  </a:extLst>
                </a:gridCol>
              </a:tblGrid>
              <a:tr h="590550">
                <a:tc>
                  <a:txBody>
                    <a:bodyPr/>
                    <a:lstStyle/>
                    <a:p>
                      <a:r>
                        <a:rPr lang="en-US" sz="2000" dirty="0"/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Speed in one 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Number of votes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325168"/>
                  </a:ext>
                </a:extLst>
              </a:tr>
              <a:tr h="1098550">
                <a:tc>
                  <a:txBody>
                    <a:bodyPr/>
                    <a:lstStyle/>
                    <a:p>
                      <a:r>
                        <a:rPr lang="en-US" sz="2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163490"/>
                  </a:ext>
                </a:extLst>
              </a:tr>
              <a:tr h="1098550">
                <a:tc>
                  <a:txBody>
                    <a:bodyPr/>
                    <a:lstStyle/>
                    <a:p>
                      <a:r>
                        <a:rPr lang="en-US" sz="2800" dirty="0">
                          <a:highlight>
                            <a:srgbClr val="FFFF00"/>
                          </a:highlight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580581"/>
                  </a:ext>
                </a:extLst>
              </a:tr>
              <a:tr h="1098550">
                <a:tc>
                  <a:txBody>
                    <a:bodyPr/>
                    <a:lstStyle/>
                    <a:p>
                      <a:r>
                        <a:rPr lang="en-US" sz="28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30075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3C98F6CA-0455-4AA5-A9EB-56614A5279D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543" y="4133058"/>
            <a:ext cx="1664914" cy="2468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7EF99A4-E3A3-4BBF-B2DF-455FE3EE1B7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029" y="5257800"/>
            <a:ext cx="1845942" cy="24685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9165588-996B-4DCF-9123-D7CBD13C43E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544" y="3019029"/>
            <a:ext cx="1379657" cy="24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3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B4AE07-41E0-4B49-B41B-19FD4CEC0EB6}"/>
              </a:ext>
            </a:extLst>
          </p:cNvPr>
          <p:cNvSpPr/>
          <p:nvPr/>
        </p:nvSpPr>
        <p:spPr>
          <a:xfrm>
            <a:off x="210040" y="2204864"/>
            <a:ext cx="8723928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Everything you need to know</a:t>
            </a:r>
          </a:p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about steady electric currents</a:t>
            </a:r>
          </a:p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in this cou</a:t>
            </a:r>
            <a:r>
              <a:rPr lang="en-US" sz="5400" b="1" dirty="0">
                <a:ln/>
                <a:solidFill>
                  <a:schemeClr val="accent4"/>
                </a:solidFill>
              </a:rPr>
              <a:t>rse</a:t>
            </a:r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…</a:t>
            </a:r>
            <a:endParaRPr lang="en-GB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951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Topics for Conduction Currents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Point form of Ohm’s law</a:t>
            </a:r>
          </a:p>
          <a:p>
            <a:r>
              <a:rPr lang="en-US" altLang="zh-CN" dirty="0"/>
              <a:t>Kirchhoff’s voltage law</a:t>
            </a:r>
          </a:p>
          <a:p>
            <a:r>
              <a:rPr lang="en-US" altLang="zh-CN" dirty="0"/>
              <a:t>Kirchhoff’s current law</a:t>
            </a:r>
          </a:p>
          <a:p>
            <a:pPr lvl="1"/>
            <a:r>
              <a:rPr lang="en-US" altLang="zh-CN" dirty="0"/>
              <a:t>Conservation of charge </a:t>
            </a:r>
          </a:p>
          <a:p>
            <a:pPr lvl="1"/>
            <a:r>
              <a:rPr lang="en-US" altLang="zh-CN" dirty="0"/>
              <a:t>Equation of continuity</a:t>
            </a:r>
          </a:p>
          <a:p>
            <a:r>
              <a:rPr lang="en-US" altLang="zh-CN" dirty="0"/>
              <a:t>Boundary conditions for current density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6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Conduction Currents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a conductor, atoms consist of positively charged nuclei surrounded by electrons</a:t>
            </a:r>
          </a:p>
          <a:p>
            <a:pPr lvl="1"/>
            <a:r>
              <a:rPr lang="en-US" altLang="zh-CN" dirty="0"/>
              <a:t>Inner shell: tightly bound charges</a:t>
            </a:r>
          </a:p>
          <a:p>
            <a:pPr lvl="1"/>
            <a:r>
              <a:rPr lang="en-US" altLang="zh-CN" dirty="0"/>
              <a:t>Outermost shell: loosely bound charges (valance or conduction electrons)</a:t>
            </a:r>
          </a:p>
          <a:p>
            <a:r>
              <a:rPr lang="en-US" altLang="zh-CN" dirty="0"/>
              <a:t>Without external </a:t>
            </a:r>
            <a:r>
              <a:rPr lang="en-US" altLang="zh-CN" b="1" dirty="0"/>
              <a:t>E</a:t>
            </a:r>
            <a:r>
              <a:rPr lang="en-US" altLang="zh-CN" dirty="0"/>
              <a:t>: conduction electrons wander randomly </a:t>
            </a:r>
            <a:r>
              <a:rPr lang="en-US" altLang="zh-CN" dirty="0">
                <a:sym typeface="Wingdings" panose="05000000000000000000" pitchFamily="2" charset="2"/>
              </a:rPr>
              <a:t> </a:t>
            </a:r>
            <a:r>
              <a:rPr lang="en-US" altLang="zh-CN" b="1" dirty="0">
                <a:solidFill>
                  <a:srgbClr val="FF0000"/>
                </a:solidFill>
                <a:sym typeface="Wingdings" panose="05000000000000000000" pitchFamily="2" charset="2"/>
              </a:rPr>
              <a:t>no net drift motion</a:t>
            </a:r>
            <a:r>
              <a:rPr lang="en-US" altLang="zh-CN" dirty="0">
                <a:sym typeface="Wingdings" panose="05000000000000000000" pitchFamily="2" charset="2"/>
              </a:rPr>
              <a:t> of conduction electrons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8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Conduction Currents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With external </a:t>
            </a:r>
            <a:r>
              <a:rPr lang="en-US" altLang="zh-CN" b="1" dirty="0"/>
              <a:t>E</a:t>
            </a:r>
            <a:r>
              <a:rPr lang="en-US" altLang="zh-CN" dirty="0"/>
              <a:t>: </a:t>
            </a:r>
            <a:r>
              <a:rPr lang="en-US" altLang="zh-CN" b="1" dirty="0">
                <a:solidFill>
                  <a:srgbClr val="FF0000"/>
                </a:solidFill>
              </a:rPr>
              <a:t>organized</a:t>
            </a:r>
            <a:r>
              <a:rPr lang="en-US" altLang="zh-CN" b="1" dirty="0">
                <a:solidFill>
                  <a:srgbClr val="FF0000"/>
                </a:solidFill>
                <a:sym typeface="Wingdings" panose="05000000000000000000" pitchFamily="2" charset="2"/>
              </a:rPr>
              <a:t> motion</a:t>
            </a:r>
            <a:r>
              <a:rPr lang="en-US" altLang="zh-CN" dirty="0">
                <a:sym typeface="Wingdings" panose="05000000000000000000" pitchFamily="2" charset="2"/>
              </a:rPr>
              <a:t> of conduction electrons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Very low drift velocity due to collision with atoms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Conductor remains electrically neutral </a:t>
            </a:r>
            <a:br>
              <a:rPr lang="en-US" altLang="zh-CN" dirty="0">
                <a:sym typeface="Wingdings" panose="05000000000000000000" pitchFamily="2" charset="2"/>
              </a:rPr>
            </a:br>
            <a:r>
              <a:rPr lang="en-US" altLang="zh-CN" sz="2400" dirty="0">
                <a:sym typeface="Wingdings" panose="05000000000000000000" pitchFamily="2" charset="2"/>
              </a:rPr>
              <a:t>(</a:t>
            </a:r>
            <a:r>
              <a:rPr lang="en-US" altLang="zh-CN" sz="2400" dirty="0"/>
              <a:t>electric forces prevent excess electrons from accumulating at any point of a conductor</a:t>
            </a:r>
            <a:r>
              <a:rPr lang="en-US" altLang="zh-CN" sz="2400" dirty="0">
                <a:sym typeface="Wingdings" panose="05000000000000000000" pitchFamily="2" charset="2"/>
              </a:rPr>
              <a:t>)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819400" y="4519613"/>
            <a:ext cx="3459163" cy="2109787"/>
            <a:chOff x="1003" y="716"/>
            <a:chExt cx="2179" cy="1329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090" y="970"/>
              <a:ext cx="268" cy="25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705" y="716"/>
              <a:ext cx="268" cy="25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138" y="1474"/>
              <a:ext cx="268" cy="25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1762" y="1301"/>
              <a:ext cx="268" cy="25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1882" y="1786"/>
              <a:ext cx="268" cy="25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2395" y="1455"/>
              <a:ext cx="268" cy="25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2223" y="902"/>
              <a:ext cx="268" cy="25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2861" y="1752"/>
              <a:ext cx="268" cy="25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2914" y="1210"/>
              <a:ext cx="268" cy="25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2808" y="744"/>
              <a:ext cx="268" cy="25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1003" y="1330"/>
              <a:ext cx="106" cy="10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V="1">
              <a:off x="1109" y="1379"/>
              <a:ext cx="533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1647" y="1328"/>
              <a:ext cx="106" cy="10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1752" y="1069"/>
              <a:ext cx="106" cy="10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1660" y="1104"/>
              <a:ext cx="73" cy="221"/>
            </a:xfrm>
            <a:custGeom>
              <a:avLst/>
              <a:gdLst>
                <a:gd name="T0" fmla="*/ 39 w 73"/>
                <a:gd name="T1" fmla="*/ 221 h 221"/>
                <a:gd name="T2" fmla="*/ 20 w 73"/>
                <a:gd name="T3" fmla="*/ 173 h 221"/>
                <a:gd name="T4" fmla="*/ 1 w 73"/>
                <a:gd name="T5" fmla="*/ 101 h 221"/>
                <a:gd name="T6" fmla="*/ 25 w 73"/>
                <a:gd name="T7" fmla="*/ 24 h 221"/>
                <a:gd name="T8" fmla="*/ 73 w 7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221">
                  <a:moveTo>
                    <a:pt x="39" y="221"/>
                  </a:moveTo>
                  <a:cubicBezTo>
                    <a:pt x="32" y="207"/>
                    <a:pt x="26" y="193"/>
                    <a:pt x="20" y="173"/>
                  </a:cubicBezTo>
                  <a:cubicBezTo>
                    <a:pt x="14" y="153"/>
                    <a:pt x="0" y="126"/>
                    <a:pt x="1" y="101"/>
                  </a:cubicBezTo>
                  <a:cubicBezTo>
                    <a:pt x="2" y="76"/>
                    <a:pt x="13" y="41"/>
                    <a:pt x="25" y="24"/>
                  </a:cubicBezTo>
                  <a:cubicBezTo>
                    <a:pt x="37" y="7"/>
                    <a:pt x="63" y="4"/>
                    <a:pt x="73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1867" y="1118"/>
              <a:ext cx="2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auto">
            <a:xfrm>
              <a:off x="2135" y="1069"/>
              <a:ext cx="106" cy="10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2252" y="1304"/>
              <a:ext cx="106" cy="10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2158" y="1176"/>
              <a:ext cx="84" cy="187"/>
            </a:xfrm>
            <a:custGeom>
              <a:avLst/>
              <a:gdLst>
                <a:gd name="T0" fmla="*/ 16 w 84"/>
                <a:gd name="T1" fmla="*/ 0 h 187"/>
                <a:gd name="T2" fmla="*/ 2 w 84"/>
                <a:gd name="T3" fmla="*/ 72 h 187"/>
                <a:gd name="T4" fmla="*/ 26 w 84"/>
                <a:gd name="T5" fmla="*/ 144 h 187"/>
                <a:gd name="T6" fmla="*/ 84 w 84"/>
                <a:gd name="T7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87">
                  <a:moveTo>
                    <a:pt x="16" y="0"/>
                  </a:moveTo>
                  <a:cubicBezTo>
                    <a:pt x="8" y="24"/>
                    <a:pt x="0" y="48"/>
                    <a:pt x="2" y="72"/>
                  </a:cubicBezTo>
                  <a:cubicBezTo>
                    <a:pt x="4" y="96"/>
                    <a:pt x="12" y="125"/>
                    <a:pt x="26" y="144"/>
                  </a:cubicBezTo>
                  <a:cubicBezTo>
                    <a:pt x="40" y="163"/>
                    <a:pt x="62" y="175"/>
                    <a:pt x="84" y="18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auto">
            <a:xfrm>
              <a:off x="2794" y="1304"/>
              <a:ext cx="106" cy="10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V="1">
              <a:off x="2366" y="1354"/>
              <a:ext cx="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3913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4343400"/>
            <a:ext cx="87725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5-2 Current Density and Ohm’s Law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26829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168" y="2270640"/>
            <a:ext cx="27813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03702" y="55303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sym typeface="Symbol"/>
              </a:rPr>
              <a:t></a:t>
            </a:r>
            <a:r>
              <a:rPr lang="en-US" altLang="zh-CN" dirty="0">
                <a:solidFill>
                  <a:schemeClr val="bg1"/>
                </a:solidFill>
                <a:sym typeface="Symbol"/>
              </a:rPr>
              <a:t>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9800" y="1447800"/>
            <a:ext cx="4232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Charge q across surface </a:t>
            </a:r>
            <a:r>
              <a:rPr lang="en-US" altLang="zh-CN" dirty="0">
                <a:sym typeface="Symbol"/>
              </a:rPr>
              <a:t></a:t>
            </a:r>
            <a:r>
              <a:rPr lang="en-US" altLang="zh-CN" dirty="0"/>
              <a:t>s with a velocity </a:t>
            </a:r>
            <a:r>
              <a:rPr lang="en-US" altLang="zh-CN" b="1" dirty="0"/>
              <a:t>u</a:t>
            </a:r>
          </a:p>
          <a:p>
            <a:r>
              <a:rPr lang="en-US" altLang="zh-CN" dirty="0"/>
              <a:t>N: #/volume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300287"/>
            <a:ext cx="333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amount of charge passing </a:t>
            </a:r>
            <a:r>
              <a:rPr lang="en-US" altLang="zh-CN" dirty="0">
                <a:sym typeface="Symbol"/>
              </a:rPr>
              <a:t>s</a:t>
            </a:r>
            <a:r>
              <a:rPr lang="en-US" altLang="zh-CN" dirty="0"/>
              <a:t> 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4392304" y="2642323"/>
            <a:ext cx="1066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08138" y="2685542"/>
            <a:ext cx="353731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differential volume with </a:t>
            </a:r>
            <a:r>
              <a:rPr lang="en-US" altLang="zh-CN" b="1" dirty="0">
                <a:sym typeface="Symbol"/>
              </a:rPr>
              <a:t>s</a:t>
            </a:r>
            <a:r>
              <a:rPr lang="en-US" altLang="zh-CN" dirty="0"/>
              <a:t> along </a:t>
            </a:r>
            <a:r>
              <a:rPr lang="en-US" altLang="zh-CN" b="1" dirty="0"/>
              <a:t>a</a:t>
            </a:r>
            <a:r>
              <a:rPr lang="en-US" altLang="zh-CN" b="1" baseline="-25000" dirty="0"/>
              <a:t>n</a:t>
            </a:r>
            <a:endParaRPr lang="zh-CN" altLang="en-US" b="1" baseline="-25000" dirty="0"/>
          </a:p>
        </p:txBody>
      </p:sp>
      <p:sp>
        <p:nvSpPr>
          <p:cNvPr id="11" name="下箭头 10"/>
          <p:cNvSpPr/>
          <p:nvPr/>
        </p:nvSpPr>
        <p:spPr>
          <a:xfrm>
            <a:off x="4267200" y="2870208"/>
            <a:ext cx="381000" cy="7873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829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810000"/>
            <a:ext cx="42291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接连接符 12"/>
          <p:cNvCxnSpPr/>
          <p:nvPr/>
        </p:nvCxnSpPr>
        <p:spPr>
          <a:xfrm>
            <a:off x="5459104" y="4267200"/>
            <a:ext cx="5606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829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75" y="4505325"/>
            <a:ext cx="2105025" cy="2952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648200" y="4888468"/>
            <a:ext cx="340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Defined as </a:t>
            </a:r>
            <a:r>
              <a:rPr lang="en-US" altLang="zh-CN" b="1" dirty="0"/>
              <a:t>volume</a:t>
            </a:r>
            <a:r>
              <a:rPr lang="en-US" altLang="zh-CN" dirty="0"/>
              <a:t> current density</a:t>
            </a:r>
            <a:endParaRPr lang="zh-CN" altLang="en-US" dirty="0"/>
          </a:p>
        </p:txBody>
      </p:sp>
      <p:sp>
        <p:nvSpPr>
          <p:cNvPr id="19" name="下箭头 18"/>
          <p:cNvSpPr/>
          <p:nvPr/>
        </p:nvSpPr>
        <p:spPr>
          <a:xfrm>
            <a:off x="4267200" y="4419600"/>
            <a:ext cx="381000" cy="7873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8294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50" y="5410200"/>
            <a:ext cx="11620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8295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391025"/>
            <a:ext cx="20955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6530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269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438400"/>
            <a:ext cx="22574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1066800"/>
            <a:ext cx="11620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下箭头 6"/>
          <p:cNvSpPr/>
          <p:nvPr/>
        </p:nvSpPr>
        <p:spPr>
          <a:xfrm>
            <a:off x="4876800" y="1524000"/>
            <a:ext cx="381000" cy="7873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62001" y="2510521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Total current I flowing through a surface 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9545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C95DD-3279-4DA6-9018-1F783A2E4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14E10F-DFDC-48F8-BE31-1DD8DBEA9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810763"/>
            <a:ext cx="4534574" cy="30509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793188-8FE9-49CE-B3FB-E53B82D62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52" y="4327776"/>
            <a:ext cx="8299048" cy="17475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FF66032-2F28-4B5C-8522-2FD552BFD216}"/>
              </a:ext>
            </a:extLst>
          </p:cNvPr>
          <p:cNvSpPr/>
          <p:nvPr/>
        </p:nvSpPr>
        <p:spPr>
          <a:xfrm>
            <a:off x="228600" y="4267200"/>
            <a:ext cx="1790026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72A373-07CF-45FB-8309-44F488BFF398}"/>
              </a:ext>
            </a:extLst>
          </p:cNvPr>
          <p:cNvSpPr txBox="1">
            <a:spLocks/>
          </p:cNvSpPr>
          <p:nvPr/>
        </p:nvSpPr>
        <p:spPr>
          <a:xfrm>
            <a:off x="387752" y="115253"/>
            <a:ext cx="8229600" cy="634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901759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C95DD-3279-4DA6-9018-1F783A2E4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14E10F-DFDC-48F8-BE31-1DD8DBEA9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81000"/>
            <a:ext cx="4001174" cy="269202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D7E1328-7526-4DEA-BFC8-7E7A9FDC6BED}"/>
              </a:ext>
            </a:extLst>
          </p:cNvPr>
          <p:cNvSpPr txBox="1">
            <a:spLocks/>
          </p:cNvSpPr>
          <p:nvPr/>
        </p:nvSpPr>
        <p:spPr>
          <a:xfrm>
            <a:off x="387752" y="115253"/>
            <a:ext cx="8229600" cy="634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53EEBA-E6CE-43D4-ACB8-06E0FC612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10712"/>
            <a:ext cx="8472668" cy="340795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FB29331-8125-45BE-B146-C218FE8D171C}"/>
              </a:ext>
            </a:extLst>
          </p:cNvPr>
          <p:cNvSpPr/>
          <p:nvPr/>
        </p:nvSpPr>
        <p:spPr>
          <a:xfrm>
            <a:off x="7893934" y="3572024"/>
            <a:ext cx="10668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E3837C-9CBD-4703-BA3E-85295FF9C2E0}"/>
              </a:ext>
            </a:extLst>
          </p:cNvPr>
          <p:cNvSpPr/>
          <p:nvPr/>
        </p:nvSpPr>
        <p:spPr>
          <a:xfrm>
            <a:off x="7893934" y="5794971"/>
            <a:ext cx="1066800" cy="591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4729183-2F6E-4EDC-92D1-F621A468B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289" y="6361521"/>
            <a:ext cx="5856790" cy="35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593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C95DD-3279-4DA6-9018-1F783A2E4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14E10F-DFDC-48F8-BE31-1DD8DBEA9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81000"/>
            <a:ext cx="4001174" cy="269202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D7E1328-7526-4DEA-BFC8-7E7A9FDC6BED}"/>
              </a:ext>
            </a:extLst>
          </p:cNvPr>
          <p:cNvSpPr txBox="1">
            <a:spLocks/>
          </p:cNvSpPr>
          <p:nvPr/>
        </p:nvSpPr>
        <p:spPr>
          <a:xfrm>
            <a:off x="387752" y="115253"/>
            <a:ext cx="8229600" cy="634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B29331-8125-45BE-B146-C218FE8D171C}"/>
              </a:ext>
            </a:extLst>
          </p:cNvPr>
          <p:cNvSpPr/>
          <p:nvPr/>
        </p:nvSpPr>
        <p:spPr>
          <a:xfrm>
            <a:off x="7893934" y="3572024"/>
            <a:ext cx="10668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E3837C-9CBD-4703-BA3E-85295FF9C2E0}"/>
              </a:ext>
            </a:extLst>
          </p:cNvPr>
          <p:cNvSpPr/>
          <p:nvPr/>
        </p:nvSpPr>
        <p:spPr>
          <a:xfrm>
            <a:off x="7893934" y="5794971"/>
            <a:ext cx="1066800" cy="591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C5D538-3833-4B41-A82A-F501982FC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70834"/>
            <a:ext cx="2650603" cy="23600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B95106-E191-4D39-BC88-EBBF50F4A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604" y="3375859"/>
            <a:ext cx="1880796" cy="69187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9066006B-981B-4C6A-80FC-2D58452D8F33}"/>
              </a:ext>
            </a:extLst>
          </p:cNvPr>
          <p:cNvSpPr/>
          <p:nvPr/>
        </p:nvSpPr>
        <p:spPr>
          <a:xfrm>
            <a:off x="3733800" y="3909577"/>
            <a:ext cx="1219200" cy="634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487488-0958-4D3F-BFCE-28265597BB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972" y="5777424"/>
            <a:ext cx="8252749" cy="4296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7A4561-4E99-48F8-9283-23293E28F8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7997" y="4257824"/>
            <a:ext cx="1779701" cy="9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23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C95DD-3279-4DA6-9018-1F783A2E4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14E10F-DFDC-48F8-BE31-1DD8DBEA9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381000"/>
            <a:ext cx="4001174" cy="269202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D7E1328-7526-4DEA-BFC8-7E7A9FDC6BED}"/>
              </a:ext>
            </a:extLst>
          </p:cNvPr>
          <p:cNvSpPr txBox="1">
            <a:spLocks/>
          </p:cNvSpPr>
          <p:nvPr/>
        </p:nvSpPr>
        <p:spPr>
          <a:xfrm>
            <a:off x="387752" y="115253"/>
            <a:ext cx="8229600" cy="634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01454E-8A46-4FFA-BDCC-CEF34EEFF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0" y="3042136"/>
            <a:ext cx="8461094" cy="4876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8B4D97-227F-4DEF-AA0F-1A79AA5845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3572024"/>
            <a:ext cx="4027990" cy="3599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1C618D-E423-4703-BFA1-A4670B9990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1800" y="3931978"/>
            <a:ext cx="2495550" cy="783295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8C32294E-23F6-47FF-A4E5-AF2E2A5ABF93}"/>
              </a:ext>
            </a:extLst>
          </p:cNvPr>
          <p:cNvSpPr/>
          <p:nvPr/>
        </p:nvSpPr>
        <p:spPr>
          <a:xfrm>
            <a:off x="6052311" y="4095025"/>
            <a:ext cx="1295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68783CC-A6E1-4904-A9E8-11697128A5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1504" y="4954399"/>
            <a:ext cx="2882096" cy="8853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316B1C8-B896-4752-B712-508B036739E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831083"/>
            <a:ext cx="2020571" cy="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788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C95DD-3279-4DA6-9018-1F783A2E4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14E10F-DFDC-48F8-BE31-1DD8DBEA96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" y="453594"/>
            <a:ext cx="4001174" cy="269202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D7E1328-7526-4DEA-BFC8-7E7A9FDC6BED}"/>
              </a:ext>
            </a:extLst>
          </p:cNvPr>
          <p:cNvSpPr txBox="1">
            <a:spLocks/>
          </p:cNvSpPr>
          <p:nvPr/>
        </p:nvSpPr>
        <p:spPr>
          <a:xfrm>
            <a:off x="387752" y="115253"/>
            <a:ext cx="8229600" cy="634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68783CC-A6E1-4904-A9E8-11697128A5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3650" y="1282053"/>
            <a:ext cx="2882096" cy="8853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316B1C8-B896-4752-B712-508B036739E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730" y="1018399"/>
            <a:ext cx="2020571" cy="224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96D690F-F3FA-4AB1-A923-F0885CE91A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6936" y="2297244"/>
            <a:ext cx="2673752" cy="8040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2B2C1F-913F-4CE0-93EC-8919DC12960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1055" y="3328659"/>
            <a:ext cx="3171463" cy="3106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97AF3F-BDE8-4241-9C9B-D21BAEA408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7752" y="3639265"/>
            <a:ext cx="3611301" cy="830217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0291B979-457E-4347-A6D0-656AFA5F97B5}"/>
              </a:ext>
            </a:extLst>
          </p:cNvPr>
          <p:cNvSpPr/>
          <p:nvPr/>
        </p:nvSpPr>
        <p:spPr>
          <a:xfrm>
            <a:off x="4343400" y="3639265"/>
            <a:ext cx="990600" cy="399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94A756-84A8-48AF-AF25-760F836FBEC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06015" y="3706844"/>
            <a:ext cx="685800" cy="2983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7D14C8-39CD-46F3-A9D8-586463367BB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75692" y="4543993"/>
            <a:ext cx="3453720" cy="9268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3AF7E6-511A-4B7C-A204-46BCB8DA27A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84121" y="5665152"/>
            <a:ext cx="2581154" cy="87376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F579F03-DB71-4286-942E-3C12974C0EC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94" y="5545341"/>
            <a:ext cx="3804951" cy="23009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E8D9ABB-90AC-4C07-AADE-123CBC9672B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08" y="6111427"/>
            <a:ext cx="3483427" cy="23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16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43055-E256-4677-85CB-B2369E27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2" descr="Abstract Photo Of Flowing Water by Bihaibo">
            <a:extLst>
              <a:ext uri="{FF2B5EF4-FFF2-40B4-BE49-F238E27FC236}">
                <a16:creationId xmlns:a16="http://schemas.microsoft.com/office/drawing/2014/main" id="{C1B1DC3C-BB57-4C30-8D13-D3E52AB05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15240"/>
            <a:ext cx="91352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4296054-C7AB-4FA9-B4AE-33CA183EC5DC}"/>
              </a:ext>
            </a:extLst>
          </p:cNvPr>
          <p:cNvSpPr/>
          <p:nvPr/>
        </p:nvSpPr>
        <p:spPr>
          <a:xfrm>
            <a:off x="381000" y="457200"/>
            <a:ext cx="8519186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Static electric charge density</a:t>
            </a:r>
          </a:p>
          <a:p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Electric field</a:t>
            </a:r>
          </a:p>
          <a:p>
            <a:endParaRPr 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3CAB1F6E-2096-4321-84B0-1ED007E9DD60}"/>
              </a:ext>
            </a:extLst>
          </p:cNvPr>
          <p:cNvSpPr/>
          <p:nvPr/>
        </p:nvSpPr>
        <p:spPr>
          <a:xfrm>
            <a:off x="3733800" y="1981200"/>
            <a:ext cx="1143000" cy="5334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21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C95DD-3279-4DA6-9018-1F783A2E4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14E10F-DFDC-48F8-BE31-1DD8DBEA9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359078"/>
            <a:ext cx="4530259" cy="304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D7E1328-7526-4DEA-BFC8-7E7A9FDC6BED}"/>
              </a:ext>
            </a:extLst>
          </p:cNvPr>
          <p:cNvSpPr txBox="1">
            <a:spLocks/>
          </p:cNvSpPr>
          <p:nvPr/>
        </p:nvSpPr>
        <p:spPr>
          <a:xfrm>
            <a:off x="387752" y="115253"/>
            <a:ext cx="8229600" cy="634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C1C41F-5DB3-4C80-BB19-B46CE115C3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4273" y="4419600"/>
            <a:ext cx="4336558" cy="10956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B6ECD6-18BC-4824-A3D3-C5C6D64B328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5943600"/>
            <a:ext cx="3048000" cy="3074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A874FB4-AD4D-4EC3-B513-D088D02772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7883" y="3627939"/>
            <a:ext cx="3229337" cy="31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548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Conduction Currents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more than one kind of charge carriers (electrons, holes, and ions) drifting, current density: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For most conducting materials,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67075"/>
            <a:ext cx="2105025" cy="2952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右箭头 5"/>
          <p:cNvSpPr/>
          <p:nvPr/>
        </p:nvSpPr>
        <p:spPr>
          <a:xfrm>
            <a:off x="3505200" y="3267075"/>
            <a:ext cx="533400" cy="295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033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3143250"/>
            <a:ext cx="24955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033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4953000"/>
            <a:ext cx="20002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95375" y="5486400"/>
            <a:ext cx="3100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u</a:t>
            </a:r>
            <a:r>
              <a:rPr lang="en-US" altLang="zh-CN" dirty="0"/>
              <a:t>: averaged drift velocity</a:t>
            </a:r>
          </a:p>
          <a:p>
            <a:r>
              <a:rPr lang="en-US" altLang="zh-CN" dirty="0">
                <a:solidFill>
                  <a:srgbClr val="FF0000"/>
                </a:solidFill>
                <a:sym typeface="Symbol"/>
              </a:rPr>
              <a:t></a:t>
            </a:r>
            <a:r>
              <a:rPr lang="en-US" altLang="zh-CN" i="1" dirty="0">
                <a:sym typeface="Symbol"/>
              </a:rPr>
              <a:t></a:t>
            </a:r>
            <a:r>
              <a:rPr lang="en-US" altLang="zh-CN" i="1" baseline="-25000" dirty="0">
                <a:sym typeface="Symbol"/>
              </a:rPr>
              <a:t>e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FF0000"/>
                </a:solidFill>
              </a:rPr>
              <a:t>electron</a:t>
            </a:r>
            <a:r>
              <a:rPr lang="en-US" altLang="zh-CN" dirty="0"/>
              <a:t> mobility (m</a:t>
            </a:r>
            <a:r>
              <a:rPr lang="en-US" altLang="zh-CN" baseline="30000" dirty="0"/>
              <a:t>2</a:t>
            </a:r>
            <a:r>
              <a:rPr lang="en-US" altLang="zh-CN" dirty="0"/>
              <a:t>/V</a:t>
            </a:r>
            <a:r>
              <a:rPr lang="en-US" altLang="zh-CN" dirty="0">
                <a:sym typeface="Symbol"/>
              </a:rPr>
              <a:t></a:t>
            </a:r>
            <a:r>
              <a:rPr lang="en-US" altLang="zh-CN" dirty="0"/>
              <a:t>s)</a:t>
            </a:r>
            <a:endParaRPr lang="zh-CN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0709371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Conduction Currents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most conducting materials,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27033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362200"/>
            <a:ext cx="20002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71800" y="3048000"/>
            <a:ext cx="3100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u</a:t>
            </a:r>
            <a:r>
              <a:rPr lang="en-US" altLang="zh-CN" dirty="0"/>
              <a:t>: averaged drift velocity</a:t>
            </a:r>
          </a:p>
          <a:p>
            <a:r>
              <a:rPr lang="en-US" altLang="zh-CN" dirty="0">
                <a:solidFill>
                  <a:srgbClr val="FF0000"/>
                </a:solidFill>
                <a:sym typeface="Symbol"/>
              </a:rPr>
              <a:t></a:t>
            </a:r>
            <a:r>
              <a:rPr lang="en-US" altLang="zh-CN" i="1" dirty="0">
                <a:sym typeface="Symbol"/>
              </a:rPr>
              <a:t></a:t>
            </a:r>
            <a:r>
              <a:rPr lang="en-US" altLang="zh-CN" i="1" baseline="-25000" dirty="0">
                <a:sym typeface="Symbol"/>
              </a:rPr>
              <a:t>e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FF0000"/>
                </a:solidFill>
              </a:rPr>
              <a:t>electron</a:t>
            </a:r>
            <a:r>
              <a:rPr lang="en-US" altLang="zh-CN" dirty="0"/>
              <a:t> mobility (m</a:t>
            </a:r>
            <a:r>
              <a:rPr lang="en-US" altLang="zh-CN" baseline="30000" dirty="0"/>
              <a:t>2</a:t>
            </a:r>
            <a:r>
              <a:rPr lang="en-US" altLang="zh-CN" dirty="0"/>
              <a:t>/V</a:t>
            </a:r>
            <a:r>
              <a:rPr lang="en-US" altLang="zh-CN" dirty="0">
                <a:sym typeface="Symbol"/>
              </a:rPr>
              <a:t></a:t>
            </a:r>
            <a:r>
              <a:rPr lang="en-US" altLang="zh-CN" dirty="0"/>
              <a:t>s)</a:t>
            </a:r>
            <a:endParaRPr lang="zh-CN" altLang="en-US" baseline="-25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8C0F00-7E5C-44AC-AE7F-7FED58BA5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107" y="4383378"/>
            <a:ext cx="1944547" cy="3512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8F79EA-2FF1-4897-9723-2CA4D6E788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7309" y="4999106"/>
            <a:ext cx="2124075" cy="3441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144773-2E14-4B6C-8A04-DD4F8CAD4E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6704" y="5607694"/>
            <a:ext cx="1064871" cy="2815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A60F79-CF13-43EA-AE87-CF2E9DE418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6190" y="5629615"/>
            <a:ext cx="891251" cy="3135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E8F7F9-9167-4ACF-98A9-09ABCBA2D4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5098" y="4383378"/>
            <a:ext cx="706056" cy="2525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583B92-9ED7-4970-81FC-B3E11EEA21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60484" y="4999106"/>
            <a:ext cx="1087066" cy="2496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573FA0-216D-4F7C-87CE-0A6AF82324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75098" y="5678081"/>
            <a:ext cx="544010" cy="24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9604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2105025" cy="2952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2000250" cy="3238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右大括号 6"/>
          <p:cNvSpPr/>
          <p:nvPr/>
        </p:nvSpPr>
        <p:spPr>
          <a:xfrm>
            <a:off x="2743200" y="533400"/>
            <a:ext cx="228600" cy="8572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3276600" y="762000"/>
            <a:ext cx="53340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136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531125"/>
            <a:ext cx="13335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1363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502" y="1022658"/>
            <a:ext cx="1123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53469" y="1021318"/>
            <a:ext cx="7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where</a:t>
            </a:r>
            <a:endParaRPr lang="zh-CN" altLang="en-US" dirty="0"/>
          </a:p>
        </p:txBody>
      </p:sp>
      <p:sp>
        <p:nvSpPr>
          <p:cNvPr id="13" name="下箭头 12"/>
          <p:cNvSpPr/>
          <p:nvPr/>
        </p:nvSpPr>
        <p:spPr>
          <a:xfrm>
            <a:off x="4648200" y="1676400"/>
            <a:ext cx="348302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1364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2514600"/>
            <a:ext cx="21717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1365" name="Picture 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312069"/>
            <a:ext cx="10763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888104" y="3238012"/>
            <a:ext cx="7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where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4620904" y="3593696"/>
            <a:ext cx="2095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38454" y="3777734"/>
            <a:ext cx="315294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Symbol"/>
              </a:rPr>
              <a:t></a:t>
            </a:r>
            <a:r>
              <a:rPr lang="en-US" altLang="zh-CN" dirty="0"/>
              <a:t>: conductivity (A/</a:t>
            </a:r>
            <a:r>
              <a:rPr lang="en-US" altLang="zh-CN" dirty="0" err="1"/>
              <a:t>V</a:t>
            </a:r>
            <a:r>
              <a:rPr lang="en-US" altLang="zh-CN" dirty="0" err="1">
                <a:sym typeface="Symbol"/>
              </a:rPr>
              <a:t></a:t>
            </a:r>
            <a:r>
              <a:rPr lang="en-US" altLang="zh-CN" dirty="0" err="1"/>
              <a:t>m</a:t>
            </a:r>
            <a:r>
              <a:rPr lang="en-US" altLang="zh-CN" dirty="0"/>
              <a:t> or S/m)</a:t>
            </a:r>
            <a:endParaRPr lang="zh-CN" altLang="en-US" dirty="0"/>
          </a:p>
        </p:txBody>
      </p:sp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232069"/>
            <a:ext cx="10763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838200" y="5105400"/>
            <a:ext cx="27840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For conductors, </a:t>
            </a:r>
          </a:p>
          <a:p>
            <a:r>
              <a:rPr lang="en-US" altLang="zh-CN" sz="2400" dirty="0"/>
              <a:t>For semiconductors, </a:t>
            </a:r>
            <a:endParaRPr lang="zh-CN" altLang="en-US" sz="2400" dirty="0"/>
          </a:p>
        </p:txBody>
      </p:sp>
      <p:pic>
        <p:nvPicPr>
          <p:cNvPr id="271366" name="Picture 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160" y="5610112"/>
            <a:ext cx="19050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140924" y="2405334"/>
            <a:ext cx="2743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Such materials are called </a:t>
            </a:r>
            <a:r>
              <a:rPr lang="en-US" altLang="zh-CN" sz="2400" dirty="0" err="1"/>
              <a:t>ohmic</a:t>
            </a:r>
            <a:r>
              <a:rPr lang="en-US" altLang="zh-CN" sz="2400" dirty="0"/>
              <a:t> media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5852717" y="3266618"/>
            <a:ext cx="63190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>
                <a:sym typeface="Symbol" panose="05050102010706020507" pitchFamily="18" charset="2"/>
              </a:rPr>
              <a:t></a:t>
            </a:r>
            <a:r>
              <a:rPr lang="en-US" i="1" baseline="-25000" dirty="0">
                <a:sym typeface="Symbol" panose="05050102010706020507" pitchFamily="18" charset="2"/>
              </a:rPr>
              <a:t>e</a:t>
            </a:r>
            <a:r>
              <a:rPr lang="en-US" dirty="0">
                <a:sym typeface="Symbol" panose="05050102010706020507" pitchFamily="18" charset="2"/>
              </a:rPr>
              <a:t>0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EA1AD1-8BE3-496E-BD5D-03C7A2F0B9D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025112"/>
            <a:ext cx="2499966" cy="28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4031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AB331-A202-4E73-A4A3-4046A6C1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Conductivities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9A037-D770-4E10-A724-B93A2A4FF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CDF4B2-0DA5-436B-B107-A45619F7FC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1849" y="4419600"/>
            <a:ext cx="2443163" cy="4617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CA2F0A-F1D8-420F-AA8A-69166CB3B5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1598" y="5113702"/>
            <a:ext cx="1676400" cy="5485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852B40-12B2-4215-8744-A3120A334B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6546" y="5894615"/>
            <a:ext cx="2588466" cy="461735"/>
          </a:xfrm>
          <a:prstGeom prst="rect">
            <a:avLst/>
          </a:prstGeom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99D38CB6-98C5-457F-8C20-85B7DBC46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278663"/>
              </p:ext>
            </p:extLst>
          </p:nvPr>
        </p:nvGraphicFramePr>
        <p:xfrm>
          <a:off x="5395628" y="3761076"/>
          <a:ext cx="32004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192805102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882179158"/>
                    </a:ext>
                  </a:extLst>
                </a:gridCol>
              </a:tblGrid>
              <a:tr h="641350">
                <a:tc>
                  <a:txBody>
                    <a:bodyPr/>
                    <a:lstStyle/>
                    <a:p>
                      <a:r>
                        <a:rPr lang="en-US" dirty="0"/>
                        <a:t>Votes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answer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105663"/>
                  </a:ext>
                </a:extLst>
              </a:tr>
              <a:tr h="641350">
                <a:tc>
                  <a:txBody>
                    <a:bodyPr/>
                    <a:lstStyle/>
                    <a:p>
                      <a:r>
                        <a:rPr lang="en-US" dirty="0"/>
                        <a:t>Copper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560417"/>
                  </a:ext>
                </a:extLst>
              </a:tr>
              <a:tr h="641350">
                <a:tc>
                  <a:txBody>
                    <a:bodyPr/>
                    <a:lstStyle/>
                    <a:p>
                      <a:r>
                        <a:rPr lang="en-US" dirty="0"/>
                        <a:t>Germanium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008690"/>
                  </a:ext>
                </a:extLst>
              </a:tr>
              <a:tr h="641350">
                <a:tc>
                  <a:txBody>
                    <a:bodyPr/>
                    <a:lstStyle/>
                    <a:p>
                      <a:r>
                        <a:rPr lang="en-US" dirty="0"/>
                        <a:t>Silicon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037620"/>
                  </a:ext>
                </a:extLst>
              </a:tr>
            </a:tbl>
          </a:graphicData>
        </a:graphic>
      </p:graphicFrame>
      <p:pic>
        <p:nvPicPr>
          <p:cNvPr id="14" name="Picture 13" descr="A picture containing cable, connector, wire&#10;&#10;Description automatically generated">
            <a:extLst>
              <a:ext uri="{FF2B5EF4-FFF2-40B4-BE49-F238E27FC236}">
                <a16:creationId xmlns:a16="http://schemas.microsoft.com/office/drawing/2014/main" id="{D882CDC2-6EFB-4F61-98AA-7661940B20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124" y="1583769"/>
            <a:ext cx="1528763" cy="1528763"/>
          </a:xfrm>
          <a:prstGeom prst="rect">
            <a:avLst/>
          </a:prstGeom>
        </p:spPr>
      </p:pic>
      <p:pic>
        <p:nvPicPr>
          <p:cNvPr id="16" name="Picture 15" descr="A picture containing food, fruit, mountain&#10;&#10;Description automatically generated">
            <a:extLst>
              <a:ext uri="{FF2B5EF4-FFF2-40B4-BE49-F238E27FC236}">
                <a16:creationId xmlns:a16="http://schemas.microsoft.com/office/drawing/2014/main" id="{D5051B5B-916E-4303-BA45-8631AAF045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650838"/>
            <a:ext cx="1365021" cy="1365021"/>
          </a:xfrm>
          <a:prstGeom prst="rect">
            <a:avLst/>
          </a:prstGeom>
        </p:spPr>
      </p:pic>
      <p:pic>
        <p:nvPicPr>
          <p:cNvPr id="18" name="Picture 17" descr="A picture containing standing, man&#10;&#10;Description automatically generated">
            <a:extLst>
              <a:ext uri="{FF2B5EF4-FFF2-40B4-BE49-F238E27FC236}">
                <a16:creationId xmlns:a16="http://schemas.microsoft.com/office/drawing/2014/main" id="{F30F97CC-3E95-4328-94F6-862ED0AFB3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906957"/>
            <a:ext cx="1385888" cy="92224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1A5B025-5B45-44C7-9B1C-CA32E1B9463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000" y="3137716"/>
            <a:ext cx="1114529" cy="28877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4A13FF5-5DE4-4158-A602-96DBF8AD8FE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874" y="3152309"/>
            <a:ext cx="1236244" cy="3556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6BE45E9-1DF0-4FCC-A858-EC526B78B23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990" y="3152309"/>
            <a:ext cx="2019040" cy="28877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15A8CCA-D42C-447C-964C-1E70CFCCB94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73986" y="1167115"/>
            <a:ext cx="8596028" cy="31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518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AB331-A202-4E73-A4A3-4046A6C1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Conductivities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9A037-D770-4E10-A724-B93A2A4FF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CDF4B2-0DA5-436B-B107-A45619F7FC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6297" y="3806637"/>
            <a:ext cx="2443163" cy="4617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CA2F0A-F1D8-420F-AA8A-69166CB3B5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1600" y="4505192"/>
            <a:ext cx="1676400" cy="5485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852B40-12B2-4215-8744-A3120A334B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3165" y="5310477"/>
            <a:ext cx="2588466" cy="461735"/>
          </a:xfrm>
          <a:prstGeom prst="rect">
            <a:avLst/>
          </a:prstGeom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99D38CB6-98C5-457F-8C20-85B7DBC46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040863"/>
              </p:ext>
            </p:extLst>
          </p:nvPr>
        </p:nvGraphicFramePr>
        <p:xfrm>
          <a:off x="4999365" y="3564960"/>
          <a:ext cx="32004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192805102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882179158"/>
                    </a:ext>
                  </a:extLst>
                </a:gridCol>
              </a:tblGrid>
              <a:tr h="641350">
                <a:tc>
                  <a:txBody>
                    <a:bodyPr/>
                    <a:lstStyle/>
                    <a:p>
                      <a:r>
                        <a:rPr lang="en-US" dirty="0"/>
                        <a:t>Votes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answer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105663"/>
                  </a:ext>
                </a:extLst>
              </a:tr>
              <a:tr h="6413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Copper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560417"/>
                  </a:ext>
                </a:extLst>
              </a:tr>
              <a:tr h="6413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Germanium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008690"/>
                  </a:ext>
                </a:extLst>
              </a:tr>
              <a:tr h="6413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Silicon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037620"/>
                  </a:ext>
                </a:extLst>
              </a:tr>
            </a:tbl>
          </a:graphicData>
        </a:graphic>
      </p:graphicFrame>
      <p:pic>
        <p:nvPicPr>
          <p:cNvPr id="9" name="Picture 8" descr="A picture containing cable, connector, wire&#10;&#10;Description automatically generated">
            <a:extLst>
              <a:ext uri="{FF2B5EF4-FFF2-40B4-BE49-F238E27FC236}">
                <a16:creationId xmlns:a16="http://schemas.microsoft.com/office/drawing/2014/main" id="{8EDE10EE-2136-47E9-B3E6-0A4023F612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689" y="1121883"/>
            <a:ext cx="1528763" cy="1528763"/>
          </a:xfrm>
          <a:prstGeom prst="rect">
            <a:avLst/>
          </a:prstGeom>
        </p:spPr>
      </p:pic>
      <p:pic>
        <p:nvPicPr>
          <p:cNvPr id="10" name="Picture 9" descr="A picture containing food, fruit, mountain&#10;&#10;Description automatically generated">
            <a:extLst>
              <a:ext uri="{FF2B5EF4-FFF2-40B4-BE49-F238E27FC236}">
                <a16:creationId xmlns:a16="http://schemas.microsoft.com/office/drawing/2014/main" id="{89A92229-A826-4645-9C6F-20F61CE324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565" y="1188952"/>
            <a:ext cx="1365021" cy="1365021"/>
          </a:xfrm>
          <a:prstGeom prst="rect">
            <a:avLst/>
          </a:prstGeom>
        </p:spPr>
      </p:pic>
      <p:pic>
        <p:nvPicPr>
          <p:cNvPr id="12" name="Picture 11" descr="A picture containing standing, man&#10;&#10;Description automatically generated">
            <a:extLst>
              <a:ext uri="{FF2B5EF4-FFF2-40B4-BE49-F238E27FC236}">
                <a16:creationId xmlns:a16="http://schemas.microsoft.com/office/drawing/2014/main" id="{60946340-27DB-4AA8-8BB5-F7329164BD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65" y="1445071"/>
            <a:ext cx="1385888" cy="9222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D16384-3BC4-4BE7-8C41-55CCB962F45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565" y="2675830"/>
            <a:ext cx="1114529" cy="2887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90EE61-EA28-453B-9E03-B0EEE1DC459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439" y="2690423"/>
            <a:ext cx="1236244" cy="355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0111FCE-4C03-487B-8D32-6B041E66ABF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555" y="2690423"/>
            <a:ext cx="2019040" cy="28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0671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Ohm’s law</a:t>
            </a:r>
          </a:p>
          <a:p>
            <a:endParaRPr lang="en-US" altLang="zh-CN" dirty="0"/>
          </a:p>
          <a:p>
            <a:r>
              <a:rPr lang="en-US" altLang="zh-CN" dirty="0"/>
              <a:t>Point form of Ohm’s law</a:t>
            </a:r>
          </a:p>
          <a:p>
            <a:pPr lvl="1"/>
            <a:r>
              <a:rPr lang="en-US" altLang="zh-CN" dirty="0"/>
              <a:t>Holds at all points</a:t>
            </a:r>
          </a:p>
          <a:p>
            <a:pPr lvl="1"/>
            <a:r>
              <a:rPr lang="en-US" altLang="zh-CN" dirty="0">
                <a:sym typeface="Symbol"/>
              </a:rPr>
              <a:t> can be a function of space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27238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076" y="1752600"/>
            <a:ext cx="9620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952" y="2805752"/>
            <a:ext cx="21717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048000" y="610766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  <a:r>
              <a:rPr lang="en-US" dirty="0"/>
              <a:t> = (1/</a:t>
            </a:r>
            <a:r>
              <a:rPr lang="en-US" dirty="0">
                <a:sym typeface="Symbol"/>
              </a:rPr>
              <a:t></a:t>
            </a:r>
            <a:r>
              <a:rPr lang="en-US" dirty="0"/>
              <a:t>)</a:t>
            </a:r>
            <a:r>
              <a:rPr lang="en-US" b="1" dirty="0"/>
              <a:t>J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505200" y="53340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914900"/>
            <a:ext cx="9620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691466" y="5481134"/>
            <a:ext cx="133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Integration?</a:t>
            </a:r>
          </a:p>
        </p:txBody>
      </p:sp>
    </p:spTree>
    <p:extLst>
      <p:ext uri="{BB962C8B-B14F-4D97-AF65-F5344CB8AC3E}">
        <p14:creationId xmlns:p14="http://schemas.microsoft.com/office/powerpoint/2010/main" val="40258758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/>
              <a:t>Ohm’s Law: Point Form to Circuit Form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2734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819150"/>
            <a:ext cx="78486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下箭头 4"/>
          <p:cNvSpPr/>
          <p:nvPr/>
        </p:nvSpPr>
        <p:spPr>
          <a:xfrm>
            <a:off x="2486025" y="3952875"/>
            <a:ext cx="3810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34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199" y="1171576"/>
            <a:ext cx="9525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38200" y="181018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S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7341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730" y="1057275"/>
            <a:ext cx="9048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480805" y="114371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or</a:t>
            </a:r>
            <a:endParaRPr lang="zh-CN" altLang="en-US" dirty="0"/>
          </a:p>
        </p:txBody>
      </p:sp>
      <p:pic>
        <p:nvPicPr>
          <p:cNvPr id="27341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50" y="1819838"/>
            <a:ext cx="17716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385871" y="1857237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or</a:t>
            </a:r>
            <a:endParaRPr lang="zh-CN" altLang="en-US" dirty="0"/>
          </a:p>
        </p:txBody>
      </p:sp>
      <p:pic>
        <p:nvPicPr>
          <p:cNvPr id="273414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605" y="1776975"/>
            <a:ext cx="685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3415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3495675"/>
            <a:ext cx="771525" cy="2667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73416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979" y="4638675"/>
            <a:ext cx="10287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679" y="3952875"/>
            <a:ext cx="685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675" y="3986852"/>
            <a:ext cx="9048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下箭头 18"/>
          <p:cNvSpPr/>
          <p:nvPr/>
        </p:nvSpPr>
        <p:spPr>
          <a:xfrm>
            <a:off x="2496829" y="5257800"/>
            <a:ext cx="3810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3417" name="Picture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6019800"/>
            <a:ext cx="18764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3418" name="Picture 1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179" y="5895975"/>
            <a:ext cx="183832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023874" y="6148038"/>
            <a:ext cx="152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resistance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3978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43055-E256-4677-85CB-B2369E27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264194" name="Picture 2 1" descr="Electric Field | Do electric field lines of two DIFFERENT point ...">
            <a:extLst>
              <a:ext uri="{FF2B5EF4-FFF2-40B4-BE49-F238E27FC236}">
                <a16:creationId xmlns:a16="http://schemas.microsoft.com/office/drawing/2014/main" id="{A482B987-40AF-4AC1-BBD0-94B52EAF6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86"/>
            <a:ext cx="9753600" cy="6858000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0C64AFE-FDCF-4DF7-B266-E465D0EB3AFB}"/>
              </a:ext>
            </a:extLst>
          </p:cNvPr>
          <p:cNvSpPr/>
          <p:nvPr/>
        </p:nvSpPr>
        <p:spPr>
          <a:xfrm>
            <a:off x="1365921" y="1371878"/>
            <a:ext cx="6769537" cy="9233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Break up into groups of 5 and spend 5-10 minutes working out: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9DFB04-181E-42BE-9A13-F72FFC6468F3}"/>
              </a:ext>
            </a:extLst>
          </p:cNvPr>
          <p:cNvSpPr/>
          <p:nvPr/>
        </p:nvSpPr>
        <p:spPr>
          <a:xfrm>
            <a:off x="1206147" y="448547"/>
            <a:ext cx="73413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Quick classroom exercise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920852-04B3-458B-ABE5-D40DA851B9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921" y="3599811"/>
            <a:ext cx="6574420" cy="3222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DC55C5-980A-4B30-AE7E-35A5AEA4FC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8680" y="4392976"/>
            <a:ext cx="7268901" cy="33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8769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43055-E256-4677-85CB-B2369E27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264194" name="Picture 2 1" descr="Electric Field | Do electric field lines of two DIFFERENT point ...">
            <a:extLst>
              <a:ext uri="{FF2B5EF4-FFF2-40B4-BE49-F238E27FC236}">
                <a16:creationId xmlns:a16="http://schemas.microsoft.com/office/drawing/2014/main" id="{A482B987-40AF-4AC1-BBD0-94B52EAF6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86"/>
            <a:ext cx="9753600" cy="6858000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0C64AFE-FDCF-4DF7-B266-E465D0EB3AFB}"/>
              </a:ext>
            </a:extLst>
          </p:cNvPr>
          <p:cNvSpPr/>
          <p:nvPr/>
        </p:nvSpPr>
        <p:spPr>
          <a:xfrm>
            <a:off x="1365921" y="1371878"/>
            <a:ext cx="6769537" cy="9233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Break up into groups of 5 and spend 5-10 minutes working out: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9DFB04-181E-42BE-9A13-F72FFC6468F3}"/>
              </a:ext>
            </a:extLst>
          </p:cNvPr>
          <p:cNvSpPr/>
          <p:nvPr/>
        </p:nvSpPr>
        <p:spPr>
          <a:xfrm>
            <a:off x="1206147" y="448547"/>
            <a:ext cx="73413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Quick classroom exercise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07C0E7-5398-4A0F-ABE5-B6325B7D3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0489" y="2913559"/>
            <a:ext cx="7060557" cy="289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04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43055-E256-4677-85CB-B2369E27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2" descr="Abstract Photo Of Flowing Water by Bihaibo">
            <a:extLst>
              <a:ext uri="{FF2B5EF4-FFF2-40B4-BE49-F238E27FC236}">
                <a16:creationId xmlns:a16="http://schemas.microsoft.com/office/drawing/2014/main" id="{C1B1DC3C-BB57-4C30-8D13-D3E52AB05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15240"/>
            <a:ext cx="91352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4296054-C7AB-4FA9-B4AE-33CA183EC5DC}"/>
              </a:ext>
            </a:extLst>
          </p:cNvPr>
          <p:cNvSpPr/>
          <p:nvPr/>
        </p:nvSpPr>
        <p:spPr>
          <a:xfrm>
            <a:off x="381000" y="457200"/>
            <a:ext cx="8519186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Static electric charge density</a:t>
            </a:r>
          </a:p>
          <a:p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Electric field</a:t>
            </a:r>
          </a:p>
          <a:p>
            <a:endParaRPr 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3CAB1F6E-2096-4321-84B0-1ED007E9DD60}"/>
              </a:ext>
            </a:extLst>
          </p:cNvPr>
          <p:cNvSpPr/>
          <p:nvPr/>
        </p:nvSpPr>
        <p:spPr>
          <a:xfrm>
            <a:off x="3733800" y="1981200"/>
            <a:ext cx="1143000" cy="5334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803FB81-7434-4966-8842-B0B527CB2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7328" y="3733800"/>
            <a:ext cx="35623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A6DE96-4B2B-41C7-A38E-BB5E99BFDD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9032" y="3195101"/>
            <a:ext cx="29718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365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DAD9F-94FA-488F-A3DE-A57486E71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Conductance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DC539-A552-4523-8730-C0AA72939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F8EC9B-800E-4B02-9C0D-191834C07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507392" cy="6676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90BAD9-E1E1-466C-B22F-8D456F1F5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237" y="1918270"/>
            <a:ext cx="2819400" cy="920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B5F6AF-545F-4B32-9B1C-6EA28EA31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99" y="2743200"/>
            <a:ext cx="7441075" cy="37029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874E0FA-66A5-4B73-881A-A7CD6C58AC55}"/>
              </a:ext>
            </a:extLst>
          </p:cNvPr>
          <p:cNvSpPr/>
          <p:nvPr/>
        </p:nvSpPr>
        <p:spPr>
          <a:xfrm>
            <a:off x="7315200" y="3581400"/>
            <a:ext cx="1040274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C96BB3-542A-4F92-B975-C3D1A4F06CE1}"/>
              </a:ext>
            </a:extLst>
          </p:cNvPr>
          <p:cNvSpPr/>
          <p:nvPr/>
        </p:nvSpPr>
        <p:spPr>
          <a:xfrm>
            <a:off x="7315200" y="4892675"/>
            <a:ext cx="1040274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BDA167-1A96-4FAB-849C-38104119B97F}"/>
              </a:ext>
            </a:extLst>
          </p:cNvPr>
          <p:cNvSpPr/>
          <p:nvPr/>
        </p:nvSpPr>
        <p:spPr>
          <a:xfrm>
            <a:off x="7315200" y="5804723"/>
            <a:ext cx="1040274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491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43055-E256-4677-85CB-B2369E27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5" name="Picture 2" descr="Abstract Photo Of Flowing Water by Bihaibo">
            <a:extLst>
              <a:ext uri="{FF2B5EF4-FFF2-40B4-BE49-F238E27FC236}">
                <a16:creationId xmlns:a16="http://schemas.microsoft.com/office/drawing/2014/main" id="{C1B1DC3C-BB57-4C30-8D13-D3E52AB05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15240"/>
            <a:ext cx="91352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4296054-C7AB-4FA9-B4AE-33CA183EC5DC}"/>
              </a:ext>
            </a:extLst>
          </p:cNvPr>
          <p:cNvSpPr/>
          <p:nvPr/>
        </p:nvSpPr>
        <p:spPr>
          <a:xfrm>
            <a:off x="381000" y="457200"/>
            <a:ext cx="8519186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Currents in closed loops</a:t>
            </a:r>
          </a:p>
          <a:p>
            <a:r>
              <a:rPr lang="en-US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Kirchoff’s</a:t>
            </a:r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voltage law</a:t>
            </a:r>
          </a:p>
          <a:p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(loop analysis) </a:t>
            </a:r>
          </a:p>
          <a:p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3CAB1F6E-2096-4321-84B0-1ED007E9DD60}"/>
              </a:ext>
            </a:extLst>
          </p:cNvPr>
          <p:cNvSpPr/>
          <p:nvPr/>
        </p:nvSpPr>
        <p:spPr>
          <a:xfrm>
            <a:off x="6324600" y="1295400"/>
            <a:ext cx="1143000" cy="5334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B399E95-A959-4516-869A-422D1DFFCD2C}"/>
              </a:ext>
            </a:extLst>
          </p:cNvPr>
          <p:cNvSpPr/>
          <p:nvPr/>
        </p:nvSpPr>
        <p:spPr>
          <a:xfrm>
            <a:off x="186143" y="3529767"/>
            <a:ext cx="8763000" cy="275907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A7DE43-9E9C-4E6C-8BC3-27DDEE11E09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839" y="4572000"/>
            <a:ext cx="4598321" cy="53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968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43055-E256-4677-85CB-B2369E27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5" name="Picture 2" descr="Abstract Photo Of Flowing Water by Bihaibo">
            <a:extLst>
              <a:ext uri="{FF2B5EF4-FFF2-40B4-BE49-F238E27FC236}">
                <a16:creationId xmlns:a16="http://schemas.microsoft.com/office/drawing/2014/main" id="{C1B1DC3C-BB57-4C30-8D13-D3E52AB05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15240"/>
            <a:ext cx="91352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4296054-C7AB-4FA9-B4AE-33CA183EC5DC}"/>
              </a:ext>
            </a:extLst>
          </p:cNvPr>
          <p:cNvSpPr/>
          <p:nvPr/>
        </p:nvSpPr>
        <p:spPr>
          <a:xfrm>
            <a:off x="381000" y="457200"/>
            <a:ext cx="8519186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Currents in closed loops</a:t>
            </a:r>
          </a:p>
          <a:p>
            <a:r>
              <a:rPr lang="en-US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Kirchoff’s</a:t>
            </a:r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circuit law</a:t>
            </a:r>
          </a:p>
          <a:p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(node analysis) </a:t>
            </a:r>
          </a:p>
          <a:p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3CAB1F6E-2096-4321-84B0-1ED007E9DD60}"/>
              </a:ext>
            </a:extLst>
          </p:cNvPr>
          <p:cNvSpPr/>
          <p:nvPr/>
        </p:nvSpPr>
        <p:spPr>
          <a:xfrm>
            <a:off x="6324600" y="1295400"/>
            <a:ext cx="1143000" cy="5334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B399E95-A959-4516-869A-422D1DFFCD2C}"/>
              </a:ext>
            </a:extLst>
          </p:cNvPr>
          <p:cNvSpPr/>
          <p:nvPr/>
        </p:nvSpPr>
        <p:spPr>
          <a:xfrm>
            <a:off x="1598453" y="3981668"/>
            <a:ext cx="5833657" cy="149943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25E893-F894-4B01-8F49-D71D4E3F379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530923"/>
            <a:ext cx="1889171" cy="53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336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BA56D-E069-454E-9ECD-4E239C6F6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5" name="Picture 2" descr="Abstract Photo Of Flowing Water by Bihaibo">
            <a:extLst>
              <a:ext uri="{FF2B5EF4-FFF2-40B4-BE49-F238E27FC236}">
                <a16:creationId xmlns:a16="http://schemas.microsoft.com/office/drawing/2014/main" id="{9D3C00A7-1B09-40FA-8D70-22EA03DCB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15240"/>
            <a:ext cx="91352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8551643-C995-42ED-97A0-FA68C17C8BA6}"/>
              </a:ext>
            </a:extLst>
          </p:cNvPr>
          <p:cNvGraphicFramePr/>
          <p:nvPr/>
        </p:nvGraphicFramePr>
        <p:xfrm>
          <a:off x="262343" y="914400"/>
          <a:ext cx="8610600" cy="652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518E88D9-E9C1-4871-B6B3-D1EECF5F5352}"/>
              </a:ext>
            </a:extLst>
          </p:cNvPr>
          <p:cNvSpPr/>
          <p:nvPr/>
        </p:nvSpPr>
        <p:spPr>
          <a:xfrm>
            <a:off x="9755" y="609600"/>
            <a:ext cx="9601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Ohm’s law versus </a:t>
            </a:r>
            <a:r>
              <a:rPr lang="en-US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Kirchoff’s</a:t>
            </a:r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 circuit law</a:t>
            </a:r>
          </a:p>
        </p:txBody>
      </p:sp>
    </p:spTree>
    <p:extLst>
      <p:ext uri="{BB962C8B-B14F-4D97-AF65-F5344CB8AC3E}">
        <p14:creationId xmlns:p14="http://schemas.microsoft.com/office/powerpoint/2010/main" val="18074022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5-3 Electromotive Force and Kirchhoff’s Voltage Law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2744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1819870"/>
            <a:ext cx="13811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443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291483"/>
            <a:ext cx="15525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443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246" y="2804818"/>
            <a:ext cx="7810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下箭头 4"/>
          <p:cNvSpPr/>
          <p:nvPr/>
        </p:nvSpPr>
        <p:spPr>
          <a:xfrm>
            <a:off x="2514600" y="2415182"/>
            <a:ext cx="457200" cy="8524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72264" y="2435486"/>
            <a:ext cx="223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 an </a:t>
            </a:r>
            <a:r>
              <a:rPr lang="en-US" altLang="zh-CN" dirty="0" err="1"/>
              <a:t>ohmic</a:t>
            </a:r>
            <a:r>
              <a:rPr lang="en-US" altLang="zh-CN" dirty="0"/>
              <a:t> material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1" y="4029670"/>
            <a:ext cx="7772400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 steady current cannot be maintained in the same direction in a closed circuit by </a:t>
            </a:r>
            <a:r>
              <a:rPr lang="en-US" altLang="zh-CN" sz="2400" b="1" dirty="0">
                <a:solidFill>
                  <a:srgbClr val="FF0000"/>
                </a:solidFill>
              </a:rPr>
              <a:t>an electrostatic field </a:t>
            </a:r>
            <a:r>
              <a:rPr lang="en-US" altLang="zh-CN" sz="2400" dirty="0"/>
              <a:t>(</a:t>
            </a:r>
            <a:r>
              <a:rPr lang="en-US" altLang="zh-CN" sz="2400" b="1" dirty="0"/>
              <a:t>conservative field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5048071"/>
            <a:ext cx="7772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That is, to maintain a steady current in a closed circuit, there must be </a:t>
            </a:r>
            <a:r>
              <a:rPr lang="en-US" altLang="zh-CN" sz="2400" b="1" dirty="0"/>
              <a:t>non-conservative field</a:t>
            </a:r>
            <a:r>
              <a:rPr lang="en-US" altLang="zh-CN" sz="2400" dirty="0"/>
              <a:t> (e.g., electric batteries, etc.), which termed as </a:t>
            </a:r>
            <a:r>
              <a:rPr lang="en-US" altLang="zh-CN" sz="2400" b="1" dirty="0">
                <a:solidFill>
                  <a:srgbClr val="FF0000"/>
                </a:solidFill>
              </a:rPr>
              <a:t>impressed electric field intensity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 err="1">
                <a:solidFill>
                  <a:srgbClr val="FF0000"/>
                </a:solidFill>
              </a:rPr>
              <a:t>E</a:t>
            </a:r>
            <a:r>
              <a:rPr lang="en-US" altLang="zh-CN" sz="2400" b="1" baseline="-25000" dirty="0" err="1">
                <a:solidFill>
                  <a:srgbClr val="FF0000"/>
                </a:solidFill>
              </a:rPr>
              <a:t>i</a:t>
            </a:r>
            <a:endParaRPr lang="zh-CN" altLang="en-US" sz="2400" b="1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8125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Electromotive Force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Chemical action (</a:t>
            </a:r>
            <a:r>
              <a:rPr lang="en-US" altLang="zh-CN" b="1" dirty="0" err="1"/>
              <a:t>E</a:t>
            </a:r>
            <a:r>
              <a:rPr lang="en-US" altLang="zh-CN" b="1" baseline="-25000" dirty="0" err="1"/>
              <a:t>i</a:t>
            </a:r>
            <a:r>
              <a:rPr lang="en-US" altLang="zh-CN" dirty="0"/>
              <a:t>) </a:t>
            </a:r>
            <a:r>
              <a:rPr lang="en-US" altLang="zh-CN" dirty="0">
                <a:sym typeface="Wingdings" panose="05000000000000000000" pitchFamily="2" charset="2"/>
              </a:rPr>
              <a:t> </a:t>
            </a:r>
            <a:r>
              <a:rPr lang="en-US" altLang="zh-CN" dirty="0" err="1">
                <a:sym typeface="Wingdings" panose="05000000000000000000" pitchFamily="2" charset="2"/>
              </a:rPr>
              <a:t>cumulation</a:t>
            </a:r>
            <a:r>
              <a:rPr lang="en-US" altLang="zh-CN" dirty="0">
                <a:sym typeface="Wingdings" panose="05000000000000000000" pitchFamily="2" charset="2"/>
              </a:rPr>
              <a:t> of + and </a:t>
            </a:r>
            <a:r>
              <a:rPr lang="en-US" altLang="zh-CN" dirty="0">
                <a:sym typeface="Symbol"/>
              </a:rPr>
              <a:t> charges on electrodes due to </a:t>
            </a:r>
            <a:r>
              <a:rPr lang="en-US" altLang="zh-CN" b="1" dirty="0" err="1">
                <a:sym typeface="Symbol"/>
              </a:rPr>
              <a:t>E</a:t>
            </a:r>
            <a:r>
              <a:rPr lang="en-US" altLang="zh-CN" b="1" baseline="-25000" dirty="0" err="1">
                <a:sym typeface="Symbol"/>
              </a:rPr>
              <a:t>i</a:t>
            </a:r>
            <a:r>
              <a:rPr lang="en-US" altLang="zh-CN" dirty="0">
                <a:sym typeface="Symbol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Inside: </a:t>
            </a:r>
            <a:r>
              <a:rPr lang="en-US" altLang="zh-CN" b="1" dirty="0">
                <a:sym typeface="Wingdings" panose="05000000000000000000" pitchFamily="2" charset="2"/>
              </a:rPr>
              <a:t>E</a:t>
            </a:r>
            <a:r>
              <a:rPr lang="en-US" altLang="zh-CN" dirty="0">
                <a:sym typeface="Wingdings" panose="05000000000000000000" pitchFamily="2" charset="2"/>
              </a:rPr>
              <a:t> and </a:t>
            </a:r>
            <a:r>
              <a:rPr lang="en-US" altLang="zh-CN" b="1" dirty="0" err="1">
                <a:sym typeface="Wingdings" panose="05000000000000000000" pitchFamily="2" charset="2"/>
              </a:rPr>
              <a:t>E</a:t>
            </a:r>
            <a:r>
              <a:rPr lang="en-US" altLang="zh-CN" b="1" baseline="-25000" dirty="0" err="1">
                <a:sym typeface="Wingdings" panose="05000000000000000000" pitchFamily="2" charset="2"/>
              </a:rPr>
              <a:t>i</a:t>
            </a:r>
            <a:endParaRPr lang="en-US" altLang="zh-CN" b="1" baseline="-25000" dirty="0">
              <a:sym typeface="Wingdings" panose="05000000000000000000" pitchFamily="2" charset="2"/>
            </a:endParaRPr>
          </a:p>
          <a:p>
            <a:pPr lvl="2"/>
            <a:r>
              <a:rPr lang="en-US" altLang="zh-CN" b="1" dirty="0">
                <a:sym typeface="Wingdings" panose="05000000000000000000" pitchFamily="2" charset="2"/>
              </a:rPr>
              <a:t>E</a:t>
            </a:r>
            <a:r>
              <a:rPr lang="en-US" altLang="zh-CN" dirty="0">
                <a:sym typeface="Wingdings" panose="05000000000000000000" pitchFamily="2" charset="2"/>
              </a:rPr>
              <a:t> = </a:t>
            </a:r>
            <a:r>
              <a:rPr lang="en-US" altLang="zh-CN" dirty="0">
                <a:sym typeface="Symbol"/>
              </a:rPr>
              <a:t></a:t>
            </a:r>
            <a:r>
              <a:rPr lang="en-US" altLang="zh-CN" b="1" dirty="0" err="1">
                <a:sym typeface="Wingdings" panose="05000000000000000000" pitchFamily="2" charset="2"/>
              </a:rPr>
              <a:t>E</a:t>
            </a:r>
            <a:r>
              <a:rPr lang="en-US" altLang="zh-CN" b="1" baseline="-25000" dirty="0" err="1">
                <a:sym typeface="Wingdings" panose="05000000000000000000" pitchFamily="2" charset="2"/>
              </a:rPr>
              <a:t>i</a:t>
            </a:r>
            <a:r>
              <a:rPr lang="en-US" altLang="zh-CN" baseline="-25000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due to I=0 for open circuit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Outside: </a:t>
            </a:r>
            <a:r>
              <a:rPr lang="en-US" altLang="zh-CN" b="1" dirty="0">
                <a:sym typeface="Wingdings" panose="05000000000000000000" pitchFamily="2" charset="2"/>
              </a:rPr>
              <a:t>E</a:t>
            </a:r>
            <a:r>
              <a:rPr lang="en-US" altLang="zh-CN" dirty="0">
                <a:sym typeface="Wingdings" panose="05000000000000000000" pitchFamily="2" charset="2"/>
              </a:rPr>
              <a:t> only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2754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4152900"/>
            <a:ext cx="675322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29200" y="5105400"/>
            <a:ext cx="1325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Open circuit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75718" y="3087469"/>
            <a:ext cx="251588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1" dirty="0"/>
              <a:t>E</a:t>
            </a:r>
            <a:r>
              <a:rPr lang="en-US" altLang="zh-CN" dirty="0"/>
              <a:t>: electrostatic field</a:t>
            </a:r>
          </a:p>
          <a:p>
            <a:r>
              <a:rPr lang="en-US" altLang="zh-CN" b="1" dirty="0" err="1"/>
              <a:t>E</a:t>
            </a:r>
            <a:r>
              <a:rPr lang="en-US" altLang="zh-CN" b="1" baseline="-25000" dirty="0" err="1"/>
              <a:t>i</a:t>
            </a:r>
            <a:r>
              <a:rPr lang="en-US" altLang="zh-CN" dirty="0"/>
              <a:t>: </a:t>
            </a:r>
            <a:r>
              <a:rPr lang="en-US" altLang="zh-CN" dirty="0" err="1"/>
              <a:t>nonconservative</a:t>
            </a:r>
            <a:r>
              <a:rPr lang="en-US" altLang="zh-CN" dirty="0"/>
              <a:t> field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61478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Electromotive Force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E</a:t>
            </a:r>
            <a:r>
              <a:rPr lang="en-US" altLang="zh-CN" b="1" baseline="-25000" dirty="0" err="1"/>
              <a:t>i</a:t>
            </a:r>
            <a:endParaRPr lang="en-US" altLang="zh-CN" b="1" baseline="-25000" dirty="0"/>
          </a:p>
          <a:p>
            <a:endParaRPr lang="en-US" altLang="zh-CN" dirty="0"/>
          </a:p>
          <a:p>
            <a:endParaRPr lang="en-US" altLang="zh-CN" b="1" dirty="0"/>
          </a:p>
          <a:p>
            <a:r>
              <a:rPr lang="en-US" altLang="zh-CN" b="1" dirty="0"/>
              <a:t>E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2764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76400"/>
            <a:ext cx="29146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4152900"/>
            <a:ext cx="675322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81600" y="1676400"/>
            <a:ext cx="3886201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The electromotive force is a measure of the strength of the </a:t>
            </a:r>
            <a:r>
              <a:rPr lang="en-US" altLang="zh-CN" dirty="0" err="1"/>
              <a:t>nonconservative</a:t>
            </a:r>
            <a:r>
              <a:rPr lang="en-US" altLang="zh-CN" dirty="0"/>
              <a:t> source, </a:t>
            </a:r>
            <a:r>
              <a:rPr lang="en-US" altLang="zh-CN" b="1" dirty="0"/>
              <a:t>not a force</a:t>
            </a:r>
            <a:endParaRPr lang="zh-CN" altLang="en-US" dirty="0"/>
          </a:p>
        </p:txBody>
      </p:sp>
      <p:pic>
        <p:nvPicPr>
          <p:cNvPr id="27648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3200400"/>
            <a:ext cx="36766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7"/>
          <p:cNvCxnSpPr/>
          <p:nvPr/>
        </p:nvCxnSpPr>
        <p:spPr>
          <a:xfrm>
            <a:off x="5410200" y="3629025"/>
            <a:ext cx="381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10200" y="3733800"/>
            <a:ext cx="290669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Because of conservative field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29200" y="5105400"/>
            <a:ext cx="1325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Open circuit</a:t>
            </a:r>
            <a:endParaRPr lang="zh-CN" alt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429000" y="2057400"/>
            <a:ext cx="228600" cy="3048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0200" y="2362200"/>
            <a:ext cx="1946174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Open circuit: </a:t>
            </a:r>
            <a:r>
              <a:rPr lang="en-US" b="1" dirty="0" err="1"/>
              <a:t>E</a:t>
            </a:r>
            <a:r>
              <a:rPr lang="en-US" b="1" baseline="-25000" dirty="0" err="1"/>
              <a:t>i</a:t>
            </a:r>
            <a:r>
              <a:rPr lang="en-US" dirty="0"/>
              <a:t>=</a:t>
            </a:r>
            <a:r>
              <a:rPr lang="en-US" dirty="0">
                <a:sym typeface="Symbol"/>
              </a:rPr>
              <a:t></a:t>
            </a:r>
            <a:r>
              <a:rPr lang="en-US" b="1" dirty="0"/>
              <a:t>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438400" y="1524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52600" y="1143000"/>
            <a:ext cx="2185214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Against </a:t>
            </a:r>
            <a:r>
              <a:rPr lang="en-US" b="1" dirty="0" err="1"/>
              <a:t>E</a:t>
            </a:r>
            <a:r>
              <a:rPr lang="en-US" b="1" baseline="-25000" dirty="0" err="1"/>
              <a:t>i</a:t>
            </a:r>
            <a:r>
              <a:rPr lang="en-US" dirty="0"/>
              <a:t> from 1 to 2</a:t>
            </a:r>
          </a:p>
        </p:txBody>
      </p:sp>
    </p:spTree>
    <p:extLst>
      <p:ext uri="{BB962C8B-B14F-4D97-AF65-F5344CB8AC3E}">
        <p14:creationId xmlns:p14="http://schemas.microsoft.com/office/powerpoint/2010/main" val="9222812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078468"/>
            <a:ext cx="2914650" cy="8382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69068"/>
            <a:ext cx="3676650" cy="8572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右大括号 6"/>
          <p:cNvSpPr/>
          <p:nvPr/>
        </p:nvSpPr>
        <p:spPr>
          <a:xfrm>
            <a:off x="3962400" y="1078468"/>
            <a:ext cx="152400" cy="18478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4343400" y="1777916"/>
            <a:ext cx="685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750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592178"/>
            <a:ext cx="14287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116408" y="255698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or</a:t>
            </a:r>
            <a:endParaRPr lang="zh-CN" altLang="en-US" dirty="0"/>
          </a:p>
        </p:txBody>
      </p:sp>
      <p:pic>
        <p:nvPicPr>
          <p:cNvPr id="27750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899" y="2983468"/>
            <a:ext cx="19812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572000" y="3364468"/>
            <a:ext cx="448436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/>
              <a:t>emf</a:t>
            </a:r>
            <a:r>
              <a:rPr lang="en-US" altLang="zh-CN" dirty="0"/>
              <a:t> </a:t>
            </a:r>
            <a:r>
              <a:rPr lang="en-US" altLang="zh-CN" dirty="0">
                <a:sym typeface="Symbol"/>
              </a:rPr>
              <a:t></a:t>
            </a:r>
            <a:r>
              <a:rPr lang="en-US" altLang="zh-CN" dirty="0"/>
              <a:t> voltage rise between + and </a:t>
            </a:r>
            <a:r>
              <a:rPr lang="en-US" altLang="zh-CN" dirty="0">
                <a:sym typeface="Symbol"/>
              </a:rPr>
              <a:t> </a:t>
            </a:r>
            <a:r>
              <a:rPr lang="en-US" altLang="zh-CN" dirty="0"/>
              <a:t>terminals</a:t>
            </a:r>
            <a:endParaRPr lang="zh-CN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4152900"/>
            <a:ext cx="675322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029200" y="5105400"/>
            <a:ext cx="1325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Open circuit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98562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228600"/>
            <a:ext cx="675322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29200" y="1181100"/>
            <a:ext cx="2833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Open circuit </a:t>
            </a:r>
            <a:r>
              <a:rPr lang="en-US" altLang="zh-CN" dirty="0">
                <a:sym typeface="Wingdings" panose="05000000000000000000" pitchFamily="2" charset="2"/>
              </a:rPr>
              <a:t> No currents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95400" y="4648200"/>
            <a:ext cx="3048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4114800" y="3200400"/>
            <a:ext cx="4572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1905000" y="42672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581400" y="4288808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66800" y="3297619"/>
            <a:ext cx="2737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If connected with a resistor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 Currents 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816" y="3872552"/>
            <a:ext cx="2234736" cy="838026"/>
          </a:xfrm>
          <a:prstGeom prst="rect">
            <a:avLst/>
          </a:prstGeom>
        </p:spPr>
      </p:pic>
      <p:pic>
        <p:nvPicPr>
          <p:cNvPr id="27853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704" y="4751410"/>
            <a:ext cx="14478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181600" y="4291565"/>
            <a:ext cx="2444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Point form of Ohm’s law</a:t>
            </a:r>
            <a:endParaRPr lang="zh-CN" altLang="en-US" dirty="0"/>
          </a:p>
        </p:txBody>
      </p:sp>
      <p:sp>
        <p:nvSpPr>
          <p:cNvPr id="16" name="下箭头 15"/>
          <p:cNvSpPr/>
          <p:nvPr/>
        </p:nvSpPr>
        <p:spPr>
          <a:xfrm>
            <a:off x="5802004" y="5181600"/>
            <a:ext cx="4572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853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529" y="5994610"/>
            <a:ext cx="12001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16940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7" name="Picture 3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196" y="1766248"/>
            <a:ext cx="1200150" cy="5905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79554" name="Picture 2 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838200"/>
            <a:ext cx="33909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接箭头连接符 12"/>
          <p:cNvCxnSpPr/>
          <p:nvPr/>
        </p:nvCxnSpPr>
        <p:spPr>
          <a:xfrm flipV="1">
            <a:off x="6523346" y="12954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6" idx="1"/>
          </p:cNvCxnSpPr>
          <p:nvPr/>
        </p:nvCxnSpPr>
        <p:spPr>
          <a:xfrm flipV="1">
            <a:off x="3962400" y="1295400"/>
            <a:ext cx="838200" cy="18267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196277"/>
            <a:ext cx="2914650" cy="8382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" name="Picture 3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8" y="2209800"/>
            <a:ext cx="3676650" cy="8572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" name="右大括号 15"/>
          <p:cNvSpPr/>
          <p:nvPr/>
        </p:nvSpPr>
        <p:spPr>
          <a:xfrm>
            <a:off x="3886200" y="2209800"/>
            <a:ext cx="76200" cy="18246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5105400" y="2667000"/>
            <a:ext cx="533400" cy="2057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9555" name="Picture 3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425" y="5029200"/>
            <a:ext cx="942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9556" name="Picture 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005" y="3743324"/>
            <a:ext cx="7620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638801" y="3007981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 a resistor with uniform cross section:</a:t>
            </a:r>
            <a:endParaRPr lang="zh-CN" altLang="en-US" dirty="0"/>
          </a:p>
        </p:txBody>
      </p:sp>
      <p:pic>
        <p:nvPicPr>
          <p:cNvPr id="279557" name="Picture 5 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5" y="3614737"/>
            <a:ext cx="7810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62540" y="1371600"/>
            <a:ext cx="4285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Integration due to 1</a:t>
            </a:r>
            <a:r>
              <a:rPr lang="en-US" baseline="30000" dirty="0"/>
              <a:t>st</a:t>
            </a:r>
            <a:r>
              <a:rPr lang="en-US" dirty="0"/>
              <a:t> integrand = 0</a:t>
            </a:r>
          </a:p>
          <a:p>
            <a:r>
              <a:rPr lang="en-US" dirty="0"/>
              <a:t>Integration due to </a:t>
            </a:r>
            <a:r>
              <a:rPr lang="en-US" b="1" dirty="0" err="1"/>
              <a:t>E</a:t>
            </a:r>
            <a:r>
              <a:rPr lang="en-US" b="1" baseline="-25000" dirty="0" err="1"/>
              <a:t>i</a:t>
            </a:r>
            <a:r>
              <a:rPr lang="en-US" dirty="0"/>
              <a:t> outside the source = 0</a:t>
            </a:r>
          </a:p>
        </p:txBody>
      </p:sp>
      <p:pic>
        <p:nvPicPr>
          <p:cNvPr id="6" name="Picture 5 2">
            <a:extLst>
              <a:ext uri="{FF2B5EF4-FFF2-40B4-BE49-F238E27FC236}">
                <a16:creationId xmlns:a16="http://schemas.microsoft.com/office/drawing/2014/main" id="{8CCE2903-5FF1-4653-B5EA-022E42A8CD3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300770"/>
            <a:ext cx="1750254" cy="4236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534148-5BC8-490E-A10D-D4748024D32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960247"/>
            <a:ext cx="3134478" cy="4236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49C0A8-23BD-472C-BD6C-0DDE7F29428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715860"/>
            <a:ext cx="4569267" cy="42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35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43055-E256-4677-85CB-B2369E27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2" descr="Abstract Photo Of Flowing Water by Bihaibo">
            <a:extLst>
              <a:ext uri="{FF2B5EF4-FFF2-40B4-BE49-F238E27FC236}">
                <a16:creationId xmlns:a16="http://schemas.microsoft.com/office/drawing/2014/main" id="{C1B1DC3C-BB57-4C30-8D13-D3E52AB05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15240"/>
            <a:ext cx="91352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4296054-C7AB-4FA9-B4AE-33CA183EC5DC}"/>
              </a:ext>
            </a:extLst>
          </p:cNvPr>
          <p:cNvSpPr/>
          <p:nvPr/>
        </p:nvSpPr>
        <p:spPr>
          <a:xfrm>
            <a:off x="381000" y="457200"/>
            <a:ext cx="8519186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Static electric charge density</a:t>
            </a:r>
          </a:p>
          <a:p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Electric field</a:t>
            </a:r>
          </a:p>
          <a:p>
            <a:endParaRPr 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3CAB1F6E-2096-4321-84B0-1ED007E9DD60}"/>
              </a:ext>
            </a:extLst>
          </p:cNvPr>
          <p:cNvSpPr/>
          <p:nvPr/>
        </p:nvSpPr>
        <p:spPr>
          <a:xfrm>
            <a:off x="3733800" y="1981200"/>
            <a:ext cx="1143000" cy="5334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3FA9820-AA86-4D6D-A876-FCE0AA801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44" y="3565306"/>
            <a:ext cx="28194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37E22125-E0C1-4E23-B7FE-5799905DB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668" y="3444240"/>
            <a:ext cx="3895725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59739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425" y="457200"/>
            <a:ext cx="942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下箭头 5"/>
          <p:cNvSpPr/>
          <p:nvPr/>
        </p:nvSpPr>
        <p:spPr>
          <a:xfrm>
            <a:off x="5181600" y="900752"/>
            <a:ext cx="3810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057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828800"/>
            <a:ext cx="27336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9600" y="900752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 more-than-one </a:t>
            </a:r>
            <a:r>
              <a:rPr lang="en-US" altLang="zh-CN" dirty="0" err="1"/>
              <a:t>emf</a:t>
            </a:r>
            <a:r>
              <a:rPr lang="en-US" altLang="zh-CN" dirty="0"/>
              <a:t> and more-than-one resistor connected in series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3124200"/>
            <a:ext cx="815340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Kirchhoff’s voltage law: around a closed path in an electric circuit, the algebraic sum of the </a:t>
            </a:r>
            <a:r>
              <a:rPr lang="en-US" altLang="zh-CN" sz="2400" dirty="0" err="1"/>
              <a:t>emf’s</a:t>
            </a:r>
            <a:r>
              <a:rPr lang="en-US" altLang="zh-CN" sz="2400" dirty="0"/>
              <a:t> (voltage rises) is equal to the algebraic sum of the voltage drops across the resistances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461419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43055-E256-4677-85CB-B2369E27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5" name="Picture 2" descr="Abstract Photo Of Flowing Water by Bihaibo">
            <a:extLst>
              <a:ext uri="{FF2B5EF4-FFF2-40B4-BE49-F238E27FC236}">
                <a16:creationId xmlns:a16="http://schemas.microsoft.com/office/drawing/2014/main" id="{C1B1DC3C-BB57-4C30-8D13-D3E52AB05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15240"/>
            <a:ext cx="91352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4296054-C7AB-4FA9-B4AE-33CA183EC5DC}"/>
              </a:ext>
            </a:extLst>
          </p:cNvPr>
          <p:cNvSpPr/>
          <p:nvPr/>
        </p:nvSpPr>
        <p:spPr>
          <a:xfrm>
            <a:off x="381000" y="457200"/>
            <a:ext cx="8519186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Currents in closed loops</a:t>
            </a:r>
          </a:p>
          <a:p>
            <a:r>
              <a:rPr lang="en-US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Kirchoff’s</a:t>
            </a:r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circuit law</a:t>
            </a:r>
          </a:p>
          <a:p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(node analysis) </a:t>
            </a:r>
          </a:p>
          <a:p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3CAB1F6E-2096-4321-84B0-1ED007E9DD60}"/>
              </a:ext>
            </a:extLst>
          </p:cNvPr>
          <p:cNvSpPr/>
          <p:nvPr/>
        </p:nvSpPr>
        <p:spPr>
          <a:xfrm>
            <a:off x="6324600" y="1295400"/>
            <a:ext cx="1143000" cy="5334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B399E95-A959-4516-869A-422D1DFFCD2C}"/>
              </a:ext>
            </a:extLst>
          </p:cNvPr>
          <p:cNvSpPr/>
          <p:nvPr/>
        </p:nvSpPr>
        <p:spPr>
          <a:xfrm>
            <a:off x="1598453" y="3981668"/>
            <a:ext cx="5833657" cy="149943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25E893-F894-4B01-8F49-D71D4E3F379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530923"/>
            <a:ext cx="1889171" cy="53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5-4 Equation of Continuity and Kirchhoff’s Current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Principle of conservation of charge: electric charges may not be created or destroyed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28160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3657600"/>
            <a:ext cx="34861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2801629" y="4215452"/>
            <a:ext cx="1285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下箭头 6"/>
          <p:cNvSpPr/>
          <p:nvPr/>
        </p:nvSpPr>
        <p:spPr>
          <a:xfrm>
            <a:off x="4087504" y="2819400"/>
            <a:ext cx="484496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14862" y="4220559"/>
            <a:ext cx="252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Current leaving a volume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4357048" y="4267189"/>
            <a:ext cx="64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98986" y="4267200"/>
            <a:ext cx="377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Rate of charge decrease in the volume</a:t>
            </a:r>
            <a:endParaRPr lang="zh-CN" altLang="en-US" dirty="0"/>
          </a:p>
        </p:txBody>
      </p:sp>
      <p:sp>
        <p:nvSpPr>
          <p:cNvPr id="13" name="下箭头 12"/>
          <p:cNvSpPr/>
          <p:nvPr/>
        </p:nvSpPr>
        <p:spPr>
          <a:xfrm>
            <a:off x="4087504" y="4724400"/>
            <a:ext cx="484496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160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5562600"/>
            <a:ext cx="24003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07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下箭头 4"/>
          <p:cNvSpPr/>
          <p:nvPr/>
        </p:nvSpPr>
        <p:spPr>
          <a:xfrm>
            <a:off x="4087504" y="1143000"/>
            <a:ext cx="484496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352425"/>
            <a:ext cx="24003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76800" y="1230868"/>
            <a:ext cx="283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Holds for arbitrary volume </a:t>
            </a:r>
            <a:r>
              <a:rPr lang="en-US" altLang="zh-CN" i="1" dirty="0"/>
              <a:t>V</a:t>
            </a:r>
            <a:endParaRPr lang="zh-CN" altLang="en-US" i="1" dirty="0"/>
          </a:p>
        </p:txBody>
      </p:sp>
      <p:pic>
        <p:nvPicPr>
          <p:cNvPr id="2826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1981200"/>
            <a:ext cx="26479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2000" y="2194172"/>
            <a:ext cx="2262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Equation of continuity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07724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For </a:t>
            </a:r>
            <a:r>
              <a:rPr lang="en-US" altLang="zh-CN" sz="2400" b="1" dirty="0">
                <a:solidFill>
                  <a:srgbClr val="FF0000"/>
                </a:solidFill>
              </a:rPr>
              <a:t>steady current (I=constant)</a:t>
            </a:r>
            <a:r>
              <a:rPr lang="en-US" altLang="zh-CN" sz="2400" dirty="0"/>
              <a:t>, charge density does not vary with time (</a:t>
            </a:r>
            <a:r>
              <a:rPr lang="en-US" sz="2400" dirty="0"/>
              <a:t>or charge in a volume is a constant over time although charge is moving</a:t>
            </a:r>
            <a:r>
              <a:rPr lang="en-US" altLang="zh-CN" sz="2400" dirty="0"/>
              <a:t>): </a:t>
            </a:r>
            <a:endParaRPr lang="zh-CN" altLang="en-US" sz="24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782" y="1209675"/>
            <a:ext cx="1019175" cy="31432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60" y="2460665"/>
            <a:ext cx="10096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85" y="2946440"/>
            <a:ext cx="1371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304463" y="3042761"/>
            <a:ext cx="154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(integral form)</a:t>
            </a:r>
            <a:endParaRPr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1322363" y="3617178"/>
            <a:ext cx="342900" cy="581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42" y="4322028"/>
            <a:ext cx="19907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160563" y="2445603"/>
            <a:ext cx="6831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divergenceless</a:t>
            </a:r>
            <a:r>
              <a:rPr lang="en-US" altLang="zh-CN" dirty="0"/>
              <a:t>: streamlines of steady currents close upon themselves)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4800" y="5417403"/>
            <a:ext cx="8610600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Kirchhoff’s current law: the algebraic sum of all the currents flowing </a:t>
            </a:r>
            <a:r>
              <a:rPr lang="en-US" altLang="zh-CN" sz="2400" b="1" dirty="0"/>
              <a:t>out of a junction </a:t>
            </a:r>
            <a:r>
              <a:rPr lang="en-US" altLang="zh-CN" sz="2400" dirty="0"/>
              <a:t>(a small volume) in an electric circuit is zero.</a:t>
            </a:r>
            <a:endParaRPr lang="zh-CN" altLang="en-US" sz="2400" dirty="0"/>
          </a:p>
        </p:txBody>
      </p:sp>
      <p:sp>
        <p:nvSpPr>
          <p:cNvPr id="14" name="Oval 13"/>
          <p:cNvSpPr/>
          <p:nvPr/>
        </p:nvSpPr>
        <p:spPr>
          <a:xfrm>
            <a:off x="4267200" y="1557866"/>
            <a:ext cx="457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276600" y="1540933"/>
            <a:ext cx="1612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- - - - - - - - - - -</a:t>
            </a:r>
          </a:p>
          <a:p>
            <a:r>
              <a:rPr lang="en-US" dirty="0"/>
              <a:t>- - - - - - - - - - - -</a:t>
            </a:r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4965742" y="1862623"/>
            <a:ext cx="368258" cy="14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28800" y="3544669"/>
            <a:ext cx="3523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ym typeface="Symbol"/>
              </a:rPr>
              <a:t>closed </a:t>
            </a:r>
            <a:r>
              <a:rPr lang="en-US" altLang="zh-CN" i="1" dirty="0">
                <a:sym typeface="Symbol"/>
              </a:rPr>
              <a:t>S</a:t>
            </a:r>
            <a:r>
              <a:rPr lang="en-US" altLang="zh-CN" dirty="0"/>
              <a:t> </a:t>
            </a:r>
            <a:r>
              <a:rPr lang="en-US" altLang="zh-CN" dirty="0">
                <a:sym typeface="Wingdings" panose="05000000000000000000" pitchFamily="2" charset="2"/>
              </a:rPr>
              <a:t>0;  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That is, volume (enclosed by </a:t>
            </a:r>
            <a:r>
              <a:rPr lang="en-US" altLang="zh-CN" i="1" dirty="0">
                <a:sym typeface="Wingdings" panose="05000000000000000000" pitchFamily="2" charset="2"/>
              </a:rPr>
              <a:t>S)</a:t>
            </a:r>
            <a:r>
              <a:rPr lang="en-US" altLang="zh-CN" dirty="0">
                <a:sym typeface="Wingdings" panose="05000000000000000000" pitchFamily="2" charset="2"/>
              </a:rPr>
              <a:t>  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96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33333E-6 L 0.0868 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E</a:t>
            </a:r>
            <a:r>
              <a:rPr lang="en-US" altLang="zh-CN" dirty="0"/>
              <a:t> and </a:t>
            </a:r>
            <a:r>
              <a:rPr lang="en-US" altLang="zh-CN" dirty="0">
                <a:sym typeface="Symbol"/>
              </a:rPr>
              <a:t></a:t>
            </a:r>
            <a:r>
              <a:rPr lang="en-US" altLang="zh-CN" dirty="0"/>
              <a:t> inside a Conductor: time to equilibrium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1658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4362450"/>
            <a:ext cx="28194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下箭头 4"/>
          <p:cNvSpPr/>
          <p:nvPr/>
        </p:nvSpPr>
        <p:spPr>
          <a:xfrm>
            <a:off x="6043748" y="5410200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477000" y="5378325"/>
            <a:ext cx="153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By Gauss’s law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1425823" y="1676400"/>
            <a:ext cx="1295400" cy="1295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73441" y="1828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25841" y="1981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30623" y="22214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3026023" y="2158943"/>
            <a:ext cx="457200" cy="392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927360" y="1676400"/>
            <a:ext cx="1295400" cy="1295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411956" y="1371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20286" y="26024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27212" y="26024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88023" y="3124200"/>
            <a:ext cx="2246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Charge distribution due to electrostatic force</a:t>
            </a:r>
            <a:endParaRPr lang="zh-CN" altLang="en-US" dirty="0"/>
          </a:p>
        </p:txBody>
      </p:sp>
      <p:sp>
        <p:nvSpPr>
          <p:cNvPr id="19" name="右箭头 18"/>
          <p:cNvSpPr/>
          <p:nvPr/>
        </p:nvSpPr>
        <p:spPr>
          <a:xfrm>
            <a:off x="5769223" y="2157548"/>
            <a:ext cx="457200" cy="392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555171" y="2157548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ym typeface="Symbol"/>
              </a:rPr>
              <a:t></a:t>
            </a:r>
            <a:r>
              <a:rPr lang="en-US" altLang="zh-CN" baseline="-25000" dirty="0"/>
              <a:t>inside</a:t>
            </a:r>
            <a:r>
              <a:rPr lang="en-US" altLang="zh-CN" dirty="0"/>
              <a:t>=0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endCxn id="7" idx="3"/>
          </p:cNvCxnSpPr>
          <p:nvPr/>
        </p:nvCxnSpPr>
        <p:spPr>
          <a:xfrm flipV="1">
            <a:off x="1219200" y="2782093"/>
            <a:ext cx="396330" cy="342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7217" y="3124200"/>
            <a:ext cx="224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Conductor surface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94405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 to Reach Equilibrium in a Conductor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Inside a conductor, </a:t>
            </a:r>
            <a:r>
              <a:rPr lang="en-US" altLang="zh-CN" dirty="0">
                <a:sym typeface="Symbol"/>
              </a:rPr>
              <a:t></a:t>
            </a:r>
            <a:r>
              <a:rPr lang="en-US" altLang="zh-CN" dirty="0"/>
              <a:t>=0, </a:t>
            </a:r>
            <a:r>
              <a:rPr lang="en-US" altLang="zh-CN" b="1" dirty="0"/>
              <a:t>E</a:t>
            </a:r>
            <a:r>
              <a:rPr lang="en-US" altLang="zh-CN" dirty="0"/>
              <a:t>=0 under equilibrium conditions</a:t>
            </a:r>
          </a:p>
          <a:p>
            <a:r>
              <a:rPr lang="en-US" altLang="zh-CN" dirty="0"/>
              <a:t>Time to reach equilibrium?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2836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5133975"/>
            <a:ext cx="14668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3400425"/>
            <a:ext cx="26479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28600" y="3613397"/>
            <a:ext cx="2262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Equation of continuity</a:t>
            </a:r>
            <a:endParaRPr lang="zh-CN" altLang="en-US" dirty="0"/>
          </a:p>
        </p:txBody>
      </p:sp>
      <p:sp>
        <p:nvSpPr>
          <p:cNvPr id="5" name="下箭头 4"/>
          <p:cNvSpPr/>
          <p:nvPr/>
        </p:nvSpPr>
        <p:spPr>
          <a:xfrm>
            <a:off x="3581400" y="4343400"/>
            <a:ext cx="457200" cy="700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212689" y="4495129"/>
            <a:ext cx="2135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Assume a constant </a:t>
            </a:r>
            <a:r>
              <a:rPr lang="en-US" altLang="zh-CN" dirty="0">
                <a:sym typeface="Symbol"/>
              </a:rPr>
              <a:t>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54294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394771"/>
            <a:ext cx="1123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541" y="1905000"/>
            <a:ext cx="14097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下箭头 6"/>
          <p:cNvSpPr/>
          <p:nvPr/>
        </p:nvSpPr>
        <p:spPr>
          <a:xfrm>
            <a:off x="3581400" y="1066800"/>
            <a:ext cx="457200" cy="700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333375"/>
            <a:ext cx="14668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267200" y="107846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 a simple medium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15014" y="2667000"/>
            <a:ext cx="1367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Solution: </a:t>
            </a:r>
            <a:endParaRPr lang="zh-CN" altLang="en-US" sz="2400" dirty="0"/>
          </a:p>
        </p:txBody>
      </p:sp>
      <p:pic>
        <p:nvPicPr>
          <p:cNvPr id="28467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686334"/>
            <a:ext cx="27051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111129" y="3429000"/>
            <a:ext cx="3737471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Charge density inside a conductor will decrease with time exponentially.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39328" y="4431268"/>
            <a:ext cx="4329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Relaxation time</a:t>
            </a:r>
            <a:r>
              <a:rPr lang="en-US" altLang="zh-CN" dirty="0"/>
              <a:t>: time for </a:t>
            </a:r>
            <a:r>
              <a:rPr lang="en-US" altLang="zh-CN" dirty="0">
                <a:sym typeface="Symbol"/>
              </a:rPr>
              <a:t></a:t>
            </a:r>
            <a:r>
              <a:rPr lang="en-US" altLang="zh-CN" baseline="-25000" dirty="0">
                <a:sym typeface="Symbol"/>
              </a:rPr>
              <a:t>0</a:t>
            </a:r>
            <a:r>
              <a:rPr lang="en-US" altLang="zh-CN" dirty="0">
                <a:sym typeface="Symbol"/>
              </a:rPr>
              <a:t> to decay to 1/</a:t>
            </a:r>
            <a:r>
              <a:rPr lang="en-US" altLang="zh-CN" i="1" dirty="0">
                <a:sym typeface="Symbol"/>
              </a:rPr>
              <a:t>e</a:t>
            </a:r>
            <a:endParaRPr lang="zh-CN" altLang="en-US" i="1" dirty="0"/>
          </a:p>
        </p:txBody>
      </p:sp>
      <p:pic>
        <p:nvPicPr>
          <p:cNvPr id="284675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37" y="4876800"/>
            <a:ext cx="12668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50807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95E4E-7823-4941-B426-33625CAED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4551"/>
            <a:ext cx="8229600" cy="824132"/>
          </a:xfrm>
        </p:spPr>
        <p:txBody>
          <a:bodyPr>
            <a:normAutofit/>
          </a:bodyPr>
          <a:lstStyle/>
          <a:p>
            <a:r>
              <a:rPr lang="en-US" dirty="0"/>
              <a:t>Relaxation time for copper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14E77-8E31-4602-A182-C000DA54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352DF21-7B78-46E7-BE10-BACCA811B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47714"/>
              </p:ext>
            </p:extLst>
          </p:nvPr>
        </p:nvGraphicFramePr>
        <p:xfrm>
          <a:off x="1524000" y="1905000"/>
          <a:ext cx="6096000" cy="3996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246064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35619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16114643"/>
                    </a:ext>
                  </a:extLst>
                </a:gridCol>
              </a:tblGrid>
              <a:tr h="590550">
                <a:tc>
                  <a:txBody>
                    <a:bodyPr/>
                    <a:lstStyle/>
                    <a:p>
                      <a:r>
                        <a:rPr lang="en-US" sz="2000" dirty="0"/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Speed in one 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Number of votes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325168"/>
                  </a:ext>
                </a:extLst>
              </a:tr>
              <a:tr h="1098550">
                <a:tc>
                  <a:txBody>
                    <a:bodyPr/>
                    <a:lstStyle/>
                    <a:p>
                      <a:r>
                        <a:rPr lang="en-US" sz="2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163490"/>
                  </a:ext>
                </a:extLst>
              </a:tr>
              <a:tr h="1098550">
                <a:tc>
                  <a:txBody>
                    <a:bodyPr/>
                    <a:lstStyle/>
                    <a:p>
                      <a:r>
                        <a:rPr lang="en-US" sz="28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580581"/>
                  </a:ext>
                </a:extLst>
              </a:tr>
              <a:tr h="1098550">
                <a:tc>
                  <a:txBody>
                    <a:bodyPr/>
                    <a:lstStyle/>
                    <a:p>
                      <a:r>
                        <a:rPr lang="en-US" sz="28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3007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0911EED-7F9B-4067-8F80-DA1945F1E4F8}"/>
              </a:ext>
            </a:extLst>
          </p:cNvPr>
          <p:cNvSpPr txBox="1"/>
          <p:nvPr/>
        </p:nvSpPr>
        <p:spPr>
          <a:xfrm>
            <a:off x="2407048" y="886689"/>
            <a:ext cx="4329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Relaxation time</a:t>
            </a:r>
            <a:r>
              <a:rPr lang="en-US" altLang="zh-CN" dirty="0"/>
              <a:t>: time for </a:t>
            </a:r>
            <a:r>
              <a:rPr lang="en-US" altLang="zh-CN" dirty="0">
                <a:sym typeface="Symbol"/>
              </a:rPr>
              <a:t></a:t>
            </a:r>
            <a:r>
              <a:rPr lang="en-US" altLang="zh-CN" baseline="-25000" dirty="0">
                <a:sym typeface="Symbol"/>
              </a:rPr>
              <a:t>0</a:t>
            </a:r>
            <a:r>
              <a:rPr lang="en-US" altLang="zh-CN" dirty="0">
                <a:sym typeface="Symbol"/>
              </a:rPr>
              <a:t> to decay to 1/</a:t>
            </a:r>
            <a:r>
              <a:rPr lang="en-US" altLang="zh-CN" i="1" dirty="0">
                <a:sym typeface="Symbol"/>
              </a:rPr>
              <a:t>e</a:t>
            </a:r>
            <a:endParaRPr lang="zh-CN" altLang="en-US" i="1" dirty="0"/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C9F2702B-2F60-49A5-9048-D402AEAAB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632" y="1249822"/>
            <a:ext cx="12668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A picture containing cable, connector, wire&#10;&#10;Description automatically generated">
            <a:extLst>
              <a:ext uri="{FF2B5EF4-FFF2-40B4-BE49-F238E27FC236}">
                <a16:creationId xmlns:a16="http://schemas.microsoft.com/office/drawing/2014/main" id="{99F8AA31-6DD9-4881-8DD0-071CB2D4F4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91928"/>
            <a:ext cx="1528763" cy="15287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DA4882-C67B-4FD0-8ECD-BF3C93B1124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046" y="2971800"/>
            <a:ext cx="1241905" cy="214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6FF0A9-B82A-43A3-B3D6-B8A1414C3D0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729" y="4146028"/>
            <a:ext cx="1241905" cy="2148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FC3E2D6-9275-4C1E-A9BF-6232055DEC4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998" y="5212828"/>
            <a:ext cx="1344000" cy="21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584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95E4E-7823-4941-B426-33625CAED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4551"/>
            <a:ext cx="8229600" cy="824132"/>
          </a:xfrm>
        </p:spPr>
        <p:txBody>
          <a:bodyPr>
            <a:normAutofit/>
          </a:bodyPr>
          <a:lstStyle/>
          <a:p>
            <a:r>
              <a:rPr lang="en-US" dirty="0"/>
              <a:t>Relaxation time for copper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14E77-8E31-4602-A182-C000DA54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352DF21-7B78-46E7-BE10-BACCA811B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00060"/>
              </p:ext>
            </p:extLst>
          </p:nvPr>
        </p:nvGraphicFramePr>
        <p:xfrm>
          <a:off x="1524000" y="1905000"/>
          <a:ext cx="6096000" cy="3996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246064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35619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16114643"/>
                    </a:ext>
                  </a:extLst>
                </a:gridCol>
              </a:tblGrid>
              <a:tr h="590550">
                <a:tc>
                  <a:txBody>
                    <a:bodyPr/>
                    <a:lstStyle/>
                    <a:p>
                      <a:r>
                        <a:rPr lang="en-US" sz="2000" dirty="0"/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Speed in one 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Number of votes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325168"/>
                  </a:ext>
                </a:extLst>
              </a:tr>
              <a:tr h="1098550">
                <a:tc>
                  <a:txBody>
                    <a:bodyPr/>
                    <a:lstStyle/>
                    <a:p>
                      <a:r>
                        <a:rPr lang="en-US" sz="2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163490"/>
                  </a:ext>
                </a:extLst>
              </a:tr>
              <a:tr h="109855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580581"/>
                  </a:ext>
                </a:extLst>
              </a:tr>
              <a:tr h="109855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3007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0911EED-7F9B-4067-8F80-DA1945F1E4F8}"/>
              </a:ext>
            </a:extLst>
          </p:cNvPr>
          <p:cNvSpPr txBox="1"/>
          <p:nvPr/>
        </p:nvSpPr>
        <p:spPr>
          <a:xfrm>
            <a:off x="2407048" y="886689"/>
            <a:ext cx="4329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Relaxation time</a:t>
            </a:r>
            <a:r>
              <a:rPr lang="en-US" altLang="zh-CN" dirty="0"/>
              <a:t>: time for </a:t>
            </a:r>
            <a:r>
              <a:rPr lang="en-US" altLang="zh-CN" dirty="0">
                <a:sym typeface="Symbol"/>
              </a:rPr>
              <a:t></a:t>
            </a:r>
            <a:r>
              <a:rPr lang="en-US" altLang="zh-CN" baseline="-25000" dirty="0">
                <a:sym typeface="Symbol"/>
              </a:rPr>
              <a:t>0</a:t>
            </a:r>
            <a:r>
              <a:rPr lang="en-US" altLang="zh-CN" dirty="0">
                <a:sym typeface="Symbol"/>
              </a:rPr>
              <a:t> to decay to 1/</a:t>
            </a:r>
            <a:r>
              <a:rPr lang="en-US" altLang="zh-CN" i="1" dirty="0">
                <a:sym typeface="Symbol"/>
              </a:rPr>
              <a:t>e</a:t>
            </a:r>
            <a:endParaRPr lang="zh-CN" altLang="en-US" i="1" dirty="0"/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C9F2702B-2F60-49A5-9048-D402AEAAB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632" y="1249822"/>
            <a:ext cx="12668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A picture containing cable, connector, wire&#10;&#10;Description automatically generated">
            <a:extLst>
              <a:ext uri="{FF2B5EF4-FFF2-40B4-BE49-F238E27FC236}">
                <a16:creationId xmlns:a16="http://schemas.microsoft.com/office/drawing/2014/main" id="{99F8AA31-6DD9-4881-8DD0-071CB2D4F4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91928"/>
            <a:ext cx="1528763" cy="15287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DA4882-C67B-4FD0-8ECD-BF3C93B1124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046" y="2971800"/>
            <a:ext cx="1241905" cy="2148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7346E9-DF24-47C4-A08F-9545FB53222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741" y="3835636"/>
            <a:ext cx="4133971" cy="2791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BC788D7-3654-42DD-9B09-0F4251106BC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546" y="4419600"/>
            <a:ext cx="2671284" cy="20226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E5CA1C6-9286-4EB0-9152-40C7AB4B51B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520" y="5076529"/>
            <a:ext cx="3747047" cy="527238"/>
          </a:xfrm>
          <a:prstGeom prst="rect">
            <a:avLst/>
          </a:prstGeom>
        </p:spPr>
      </p:pic>
      <p:pic>
        <p:nvPicPr>
          <p:cNvPr id="25" name="Picture 24" descr="A insect on the ground&#10;&#10;Description automatically generated">
            <a:extLst>
              <a:ext uri="{FF2B5EF4-FFF2-40B4-BE49-F238E27FC236}">
                <a16:creationId xmlns:a16="http://schemas.microsoft.com/office/drawing/2014/main" id="{B3593879-FCDF-4793-9B6A-A2437DE6F96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2" y="4918084"/>
            <a:ext cx="25812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093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43055-E256-4677-85CB-B2369E27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2" descr="Abstract Photo Of Flowing Water by Bihaibo">
            <a:extLst>
              <a:ext uri="{FF2B5EF4-FFF2-40B4-BE49-F238E27FC236}">
                <a16:creationId xmlns:a16="http://schemas.microsoft.com/office/drawing/2014/main" id="{C1B1DC3C-BB57-4C30-8D13-D3E52AB05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15240"/>
            <a:ext cx="91352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4296054-C7AB-4FA9-B4AE-33CA183EC5DC}"/>
              </a:ext>
            </a:extLst>
          </p:cNvPr>
          <p:cNvSpPr/>
          <p:nvPr/>
        </p:nvSpPr>
        <p:spPr>
          <a:xfrm>
            <a:off x="381000" y="457200"/>
            <a:ext cx="8519186" cy="43088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Electric current density</a:t>
            </a:r>
          </a:p>
          <a:p>
            <a:endParaRPr 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Electric field density ?</a:t>
            </a:r>
          </a:p>
          <a:p>
            <a:endParaRPr 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3CAB1F6E-2096-4321-84B0-1ED007E9DD60}"/>
              </a:ext>
            </a:extLst>
          </p:cNvPr>
          <p:cNvSpPr/>
          <p:nvPr/>
        </p:nvSpPr>
        <p:spPr>
          <a:xfrm>
            <a:off x="6324600" y="1295400"/>
            <a:ext cx="1143000" cy="5334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855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95E4E-7823-4941-B426-33625CAED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4551"/>
            <a:ext cx="8229600" cy="824132"/>
          </a:xfrm>
        </p:spPr>
        <p:txBody>
          <a:bodyPr>
            <a:normAutofit/>
          </a:bodyPr>
          <a:lstStyle/>
          <a:p>
            <a:r>
              <a:rPr lang="en-US" dirty="0"/>
              <a:t>Relaxation time for copper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14E77-8E31-4602-A182-C000DA54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352DF21-7B78-46E7-BE10-BACCA811B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71323"/>
              </p:ext>
            </p:extLst>
          </p:nvPr>
        </p:nvGraphicFramePr>
        <p:xfrm>
          <a:off x="1524000" y="1905000"/>
          <a:ext cx="6096000" cy="3996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246064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35619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16114643"/>
                    </a:ext>
                  </a:extLst>
                </a:gridCol>
              </a:tblGrid>
              <a:tr h="590550">
                <a:tc>
                  <a:txBody>
                    <a:bodyPr/>
                    <a:lstStyle/>
                    <a:p>
                      <a:r>
                        <a:rPr lang="en-US" sz="2000" dirty="0"/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Speed in one 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Number of votes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325168"/>
                  </a:ext>
                </a:extLst>
              </a:tr>
              <a:tr h="109855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163490"/>
                  </a:ext>
                </a:extLst>
              </a:tr>
              <a:tr h="1098550">
                <a:tc>
                  <a:txBody>
                    <a:bodyPr/>
                    <a:lstStyle/>
                    <a:p>
                      <a:r>
                        <a:rPr lang="en-US" sz="28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580581"/>
                  </a:ext>
                </a:extLst>
              </a:tr>
              <a:tr h="109855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3007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0911EED-7F9B-4067-8F80-DA1945F1E4F8}"/>
              </a:ext>
            </a:extLst>
          </p:cNvPr>
          <p:cNvSpPr txBox="1"/>
          <p:nvPr/>
        </p:nvSpPr>
        <p:spPr>
          <a:xfrm>
            <a:off x="2407048" y="886689"/>
            <a:ext cx="4329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Relaxation time</a:t>
            </a:r>
            <a:r>
              <a:rPr lang="en-US" altLang="zh-CN" dirty="0"/>
              <a:t>: time for </a:t>
            </a:r>
            <a:r>
              <a:rPr lang="en-US" altLang="zh-CN" dirty="0">
                <a:sym typeface="Symbol"/>
              </a:rPr>
              <a:t></a:t>
            </a:r>
            <a:r>
              <a:rPr lang="en-US" altLang="zh-CN" baseline="-25000" dirty="0">
                <a:sym typeface="Symbol"/>
              </a:rPr>
              <a:t>0</a:t>
            </a:r>
            <a:r>
              <a:rPr lang="en-US" altLang="zh-CN" dirty="0">
                <a:sym typeface="Symbol"/>
              </a:rPr>
              <a:t> to decay to 1/</a:t>
            </a:r>
            <a:r>
              <a:rPr lang="en-US" altLang="zh-CN" i="1" dirty="0">
                <a:sym typeface="Symbol"/>
              </a:rPr>
              <a:t>e</a:t>
            </a:r>
            <a:endParaRPr lang="zh-CN" altLang="en-US" i="1" dirty="0"/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C9F2702B-2F60-49A5-9048-D402AEAAB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632" y="1249822"/>
            <a:ext cx="12668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A picture containing cable, connector, wire&#10;&#10;Description automatically generated">
            <a:extLst>
              <a:ext uri="{FF2B5EF4-FFF2-40B4-BE49-F238E27FC236}">
                <a16:creationId xmlns:a16="http://schemas.microsoft.com/office/drawing/2014/main" id="{99F8AA31-6DD9-4881-8DD0-071CB2D4F4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91928"/>
            <a:ext cx="1528763" cy="15287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BD28F7-8445-4744-9D25-C192D868D93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729" y="4146028"/>
            <a:ext cx="1241905" cy="2148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439C06-D990-44E5-8B96-0A6B22F2130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808" y="2958378"/>
            <a:ext cx="2456381" cy="1813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4AF887E-B415-4910-BA1B-C5D561FCC67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569" y="4901192"/>
            <a:ext cx="5558857" cy="2300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AB989E6-3732-49B0-B556-795623D0133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5410828"/>
            <a:ext cx="3456000" cy="227048"/>
          </a:xfrm>
          <a:prstGeom prst="rect">
            <a:avLst/>
          </a:prstGeom>
        </p:spPr>
      </p:pic>
      <p:pic>
        <p:nvPicPr>
          <p:cNvPr id="20" name="Picture 19" descr="A picture containing nature, sunset&#10;&#10;Description automatically generated">
            <a:extLst>
              <a:ext uri="{FF2B5EF4-FFF2-40B4-BE49-F238E27FC236}">
                <a16:creationId xmlns:a16="http://schemas.microsoft.com/office/drawing/2014/main" id="{53B17E56-D9DF-4F56-A614-30262F12B22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012" y="3016458"/>
            <a:ext cx="3073132" cy="169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636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95E4E-7823-4941-B426-33625CAED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4551"/>
            <a:ext cx="8229600" cy="824132"/>
          </a:xfrm>
        </p:spPr>
        <p:txBody>
          <a:bodyPr>
            <a:normAutofit/>
          </a:bodyPr>
          <a:lstStyle/>
          <a:p>
            <a:r>
              <a:rPr lang="en-US" dirty="0"/>
              <a:t>Relaxation time for copper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14E77-8E31-4602-A182-C000DA54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352DF21-7B78-46E7-BE10-BACCA811B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178505"/>
              </p:ext>
            </p:extLst>
          </p:nvPr>
        </p:nvGraphicFramePr>
        <p:xfrm>
          <a:off x="1524000" y="1905000"/>
          <a:ext cx="6096000" cy="3996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246064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35619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16114643"/>
                    </a:ext>
                  </a:extLst>
                </a:gridCol>
              </a:tblGrid>
              <a:tr h="590550">
                <a:tc>
                  <a:txBody>
                    <a:bodyPr/>
                    <a:lstStyle/>
                    <a:p>
                      <a:r>
                        <a:rPr lang="en-US" sz="2000" dirty="0"/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Speed in one 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Number of votes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325168"/>
                  </a:ext>
                </a:extLst>
              </a:tr>
              <a:tr h="109855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163490"/>
                  </a:ext>
                </a:extLst>
              </a:tr>
              <a:tr h="109855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580581"/>
                  </a:ext>
                </a:extLst>
              </a:tr>
              <a:tr h="1098550">
                <a:tc>
                  <a:txBody>
                    <a:bodyPr/>
                    <a:lstStyle/>
                    <a:p>
                      <a:r>
                        <a:rPr lang="en-US" sz="28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3007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0911EED-7F9B-4067-8F80-DA1945F1E4F8}"/>
              </a:ext>
            </a:extLst>
          </p:cNvPr>
          <p:cNvSpPr txBox="1"/>
          <p:nvPr/>
        </p:nvSpPr>
        <p:spPr>
          <a:xfrm>
            <a:off x="2407048" y="886689"/>
            <a:ext cx="4329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Relaxation time</a:t>
            </a:r>
            <a:r>
              <a:rPr lang="en-US" altLang="zh-CN" dirty="0"/>
              <a:t>: time for </a:t>
            </a:r>
            <a:r>
              <a:rPr lang="en-US" altLang="zh-CN" dirty="0">
                <a:sym typeface="Symbol"/>
              </a:rPr>
              <a:t></a:t>
            </a:r>
            <a:r>
              <a:rPr lang="en-US" altLang="zh-CN" baseline="-25000" dirty="0">
                <a:sym typeface="Symbol"/>
              </a:rPr>
              <a:t>0</a:t>
            </a:r>
            <a:r>
              <a:rPr lang="en-US" altLang="zh-CN" dirty="0">
                <a:sym typeface="Symbol"/>
              </a:rPr>
              <a:t> to decay to 1/</a:t>
            </a:r>
            <a:r>
              <a:rPr lang="en-US" altLang="zh-CN" i="1" dirty="0">
                <a:sym typeface="Symbol"/>
              </a:rPr>
              <a:t>e</a:t>
            </a:r>
            <a:endParaRPr lang="zh-CN" altLang="en-US" i="1" dirty="0"/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C9F2702B-2F60-49A5-9048-D402AEAAB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632" y="1249822"/>
            <a:ext cx="12668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A picture containing cable, connector, wire&#10;&#10;Description automatically generated">
            <a:extLst>
              <a:ext uri="{FF2B5EF4-FFF2-40B4-BE49-F238E27FC236}">
                <a16:creationId xmlns:a16="http://schemas.microsoft.com/office/drawing/2014/main" id="{99F8AA31-6DD9-4881-8DD0-071CB2D4F4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91928"/>
            <a:ext cx="1528763" cy="15287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FC3E2D6-9275-4C1E-A9BF-6232055DEC4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998" y="5212828"/>
            <a:ext cx="1344000" cy="214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E9FC92-70A3-4D6F-8B5A-90BB21EE10C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55" y="2696513"/>
            <a:ext cx="4123428" cy="53028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EF3EC3D-9C8B-48F5-A216-529C57A3CA3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947" y="3508235"/>
            <a:ext cx="4394666" cy="5302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2A118F-8BB2-4C19-BBFA-1267CE91268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521" y="4398626"/>
            <a:ext cx="5052953" cy="22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0477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95E4E-7823-4941-B426-33625CAED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4551"/>
            <a:ext cx="8229600" cy="824132"/>
          </a:xfrm>
        </p:spPr>
        <p:txBody>
          <a:bodyPr>
            <a:normAutofit/>
          </a:bodyPr>
          <a:lstStyle/>
          <a:p>
            <a:r>
              <a:rPr lang="en-US" dirty="0"/>
              <a:t>Relaxation time for copper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14E77-8E31-4602-A182-C000DA54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352DF21-7B78-46E7-BE10-BACCA811B883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905000"/>
          <a:ext cx="6096000" cy="3996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246064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35619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16114643"/>
                    </a:ext>
                  </a:extLst>
                </a:gridCol>
              </a:tblGrid>
              <a:tr h="590550">
                <a:tc>
                  <a:txBody>
                    <a:bodyPr/>
                    <a:lstStyle/>
                    <a:p>
                      <a:r>
                        <a:rPr lang="en-US" sz="2000" dirty="0"/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Speed in one 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Number of votes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325168"/>
                  </a:ext>
                </a:extLst>
              </a:tr>
              <a:tr h="1098550">
                <a:tc>
                  <a:txBody>
                    <a:bodyPr/>
                    <a:lstStyle/>
                    <a:p>
                      <a:r>
                        <a:rPr lang="en-US" sz="2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163490"/>
                  </a:ext>
                </a:extLst>
              </a:tr>
              <a:tr h="1098550">
                <a:tc>
                  <a:txBody>
                    <a:bodyPr/>
                    <a:lstStyle/>
                    <a:p>
                      <a:r>
                        <a:rPr lang="en-US" sz="28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580581"/>
                  </a:ext>
                </a:extLst>
              </a:tr>
              <a:tr h="1098550">
                <a:tc>
                  <a:txBody>
                    <a:bodyPr/>
                    <a:lstStyle/>
                    <a:p>
                      <a:r>
                        <a:rPr lang="en-US" sz="28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3007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0911EED-7F9B-4067-8F80-DA1945F1E4F8}"/>
              </a:ext>
            </a:extLst>
          </p:cNvPr>
          <p:cNvSpPr txBox="1"/>
          <p:nvPr/>
        </p:nvSpPr>
        <p:spPr>
          <a:xfrm>
            <a:off x="2407048" y="886689"/>
            <a:ext cx="4329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Relaxation time</a:t>
            </a:r>
            <a:r>
              <a:rPr lang="en-US" altLang="zh-CN" dirty="0"/>
              <a:t>: time for </a:t>
            </a:r>
            <a:r>
              <a:rPr lang="en-US" altLang="zh-CN" dirty="0">
                <a:sym typeface="Symbol"/>
              </a:rPr>
              <a:t></a:t>
            </a:r>
            <a:r>
              <a:rPr lang="en-US" altLang="zh-CN" baseline="-25000" dirty="0">
                <a:sym typeface="Symbol"/>
              </a:rPr>
              <a:t>0</a:t>
            </a:r>
            <a:r>
              <a:rPr lang="en-US" altLang="zh-CN" dirty="0">
                <a:sym typeface="Symbol"/>
              </a:rPr>
              <a:t> to decay to 1/</a:t>
            </a:r>
            <a:r>
              <a:rPr lang="en-US" altLang="zh-CN" i="1" dirty="0">
                <a:sym typeface="Symbol"/>
              </a:rPr>
              <a:t>e</a:t>
            </a:r>
            <a:endParaRPr lang="zh-CN" altLang="en-US" i="1" dirty="0"/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C9F2702B-2F60-49A5-9048-D402AEAAB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632" y="1249822"/>
            <a:ext cx="12668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A picture containing cable, connector, wire&#10;&#10;Description automatically generated">
            <a:extLst>
              <a:ext uri="{FF2B5EF4-FFF2-40B4-BE49-F238E27FC236}">
                <a16:creationId xmlns:a16="http://schemas.microsoft.com/office/drawing/2014/main" id="{99F8AA31-6DD9-4881-8DD0-071CB2D4F4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91928"/>
            <a:ext cx="1528763" cy="15287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DA4882-C67B-4FD0-8ECD-BF3C93B1124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046" y="2971800"/>
            <a:ext cx="1241905" cy="214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7CD424-947C-4E48-B351-6C23EBF102B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729" y="4146028"/>
            <a:ext cx="1241905" cy="2148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FC3E2D6-9275-4C1E-A9BF-6232055DEC4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998" y="5212828"/>
            <a:ext cx="1344000" cy="21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962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95E4E-7823-4941-B426-33625CAED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4551"/>
            <a:ext cx="8229600" cy="824132"/>
          </a:xfrm>
        </p:spPr>
        <p:txBody>
          <a:bodyPr>
            <a:normAutofit/>
          </a:bodyPr>
          <a:lstStyle/>
          <a:p>
            <a:r>
              <a:rPr lang="en-US" dirty="0"/>
              <a:t>Relaxation times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14E77-8E31-4602-A182-C000DA54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911EED-7F9B-4067-8F80-DA1945F1E4F8}"/>
              </a:ext>
            </a:extLst>
          </p:cNvPr>
          <p:cNvSpPr txBox="1"/>
          <p:nvPr/>
        </p:nvSpPr>
        <p:spPr>
          <a:xfrm>
            <a:off x="2407048" y="886689"/>
            <a:ext cx="4329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Relaxation time</a:t>
            </a:r>
            <a:r>
              <a:rPr lang="en-US" altLang="zh-CN" dirty="0"/>
              <a:t>: time for </a:t>
            </a:r>
            <a:r>
              <a:rPr lang="en-US" altLang="zh-CN" dirty="0">
                <a:sym typeface="Symbol"/>
              </a:rPr>
              <a:t></a:t>
            </a:r>
            <a:r>
              <a:rPr lang="en-US" altLang="zh-CN" baseline="-25000" dirty="0">
                <a:sym typeface="Symbol"/>
              </a:rPr>
              <a:t>0</a:t>
            </a:r>
            <a:r>
              <a:rPr lang="en-US" altLang="zh-CN" dirty="0">
                <a:sym typeface="Symbol"/>
              </a:rPr>
              <a:t> to decay to 1/</a:t>
            </a:r>
            <a:r>
              <a:rPr lang="en-US" altLang="zh-CN" i="1" dirty="0">
                <a:sym typeface="Symbol"/>
              </a:rPr>
              <a:t>e</a:t>
            </a:r>
            <a:endParaRPr lang="zh-CN" altLang="en-US" i="1" dirty="0"/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C9F2702B-2F60-49A5-9048-D402AEAAB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498796"/>
            <a:ext cx="12668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E735A48-8AD1-4B97-9E0D-D58B45944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863477"/>
              </p:ext>
            </p:extLst>
          </p:nvPr>
        </p:nvGraphicFramePr>
        <p:xfrm>
          <a:off x="1295400" y="3456140"/>
          <a:ext cx="6781800" cy="2103120"/>
        </p:xfrm>
        <a:graphic>
          <a:graphicData uri="http://schemas.openxmlformats.org/drawingml/2006/table">
            <a:tbl>
              <a:tblPr/>
              <a:tblGrid>
                <a:gridCol w="1695450">
                  <a:extLst>
                    <a:ext uri="{9D8B030D-6E8A-4147-A177-3AD203B41FA5}">
                      <a16:colId xmlns:a16="http://schemas.microsoft.com/office/drawing/2014/main" val="3500664988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4052767221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1351844730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9767506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 Conductivity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Relaxation time 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747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663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Water, distilled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 x 10</a:t>
                      </a:r>
                      <a:r>
                        <a:rPr lang="en-US" baseline="30000"/>
                        <a:t>-4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3.6 x 10</a:t>
                      </a:r>
                      <a:r>
                        <a:rPr lang="en-US" baseline="30000"/>
                        <a:t>-6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752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Corn oil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 x 10</a:t>
                      </a:r>
                      <a:r>
                        <a:rPr lang="en-US" baseline="30000"/>
                        <a:t>-11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3.1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595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Mica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  <a:r>
                        <a:rPr lang="en-US" baseline="30000"/>
                        <a:t>-11</a:t>
                      </a:r>
                      <a:r>
                        <a:rPr lang="en-US"/>
                        <a:t> - 10</a:t>
                      </a:r>
                      <a:r>
                        <a:rPr lang="en-US" baseline="30000"/>
                        <a:t>-15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5.8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5.1 - 5.1 x 10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555012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5EC81FDB-6373-455E-885F-0B094E281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893" y="2198071"/>
            <a:ext cx="6124625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CHARGE RELAXATION TIMES OF TYPICAL MATERIALS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5AE584-E806-4058-95ED-D091F064D7B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266" y="3529868"/>
            <a:ext cx="411429" cy="25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0732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43055-E256-4677-85CB-B2369E27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  <p:pic>
        <p:nvPicPr>
          <p:cNvPr id="5" name="Picture 2" descr="Abstract Photo Of Flowing Water by Bihaibo">
            <a:extLst>
              <a:ext uri="{FF2B5EF4-FFF2-40B4-BE49-F238E27FC236}">
                <a16:creationId xmlns:a16="http://schemas.microsoft.com/office/drawing/2014/main" id="{C1B1DC3C-BB57-4C30-8D13-D3E52AB05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15240"/>
            <a:ext cx="91352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4296054-C7AB-4FA9-B4AE-33CA183EC5DC}"/>
              </a:ext>
            </a:extLst>
          </p:cNvPr>
          <p:cNvSpPr/>
          <p:nvPr/>
        </p:nvSpPr>
        <p:spPr>
          <a:xfrm>
            <a:off x="685800" y="990600"/>
            <a:ext cx="8519186" cy="63401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Main parts in steady electric currents: </a:t>
            </a:r>
          </a:p>
          <a:p>
            <a:pPr marL="857250" indent="-857250">
              <a:buAutoNum type="romanUcParenBoth"/>
            </a:pPr>
            <a:r>
              <a:rPr lang="en-US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Ohm’s law </a:t>
            </a:r>
            <a:endParaRPr 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(II) </a:t>
            </a:r>
            <a:r>
              <a:rPr lang="en-US" sz="4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Kirchoff</a:t>
            </a:r>
            <a:r>
              <a:rPr lang="en-US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’s</a:t>
            </a:r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law (voltage)</a:t>
            </a:r>
            <a:endParaRPr lang="en-US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(III) </a:t>
            </a:r>
            <a:r>
              <a:rPr lang="en-US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Kirchoff’s</a:t>
            </a:r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law (current)</a:t>
            </a:r>
          </a:p>
          <a:p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(IV) Joule’s law</a:t>
            </a:r>
          </a:p>
          <a:p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(V) Boundary conditions for current density </a:t>
            </a:r>
          </a:p>
          <a:p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841020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5-5 Power Dissipation and Joule’s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dissipation:</a:t>
            </a:r>
          </a:p>
          <a:p>
            <a:pPr marL="457200" lvl="1" indent="0">
              <a:buNone/>
            </a:pPr>
            <a:r>
              <a:rPr lang="en-US" dirty="0"/>
              <a:t>External </a:t>
            </a:r>
            <a:r>
              <a:rPr lang="en-US" b="1" dirty="0"/>
              <a:t>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drift motion of electrons, which collide with atoms on lattice sites  thermal energy</a:t>
            </a:r>
          </a:p>
          <a:p>
            <a:r>
              <a:rPr lang="en-US" altLang="zh-CN" sz="3200" dirty="0"/>
              <a:t>Power by </a:t>
            </a:r>
            <a:r>
              <a:rPr lang="en-US" altLang="zh-CN" sz="3200" b="1" dirty="0"/>
              <a:t>E</a:t>
            </a:r>
            <a:r>
              <a:rPr lang="en-US" altLang="zh-CN" sz="3200" dirty="0"/>
              <a:t> to move a charge 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  <p:pic>
        <p:nvPicPr>
          <p:cNvPr id="2856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00"/>
            <a:ext cx="2095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38600" y="3913496"/>
            <a:ext cx="1601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u</a:t>
            </a:r>
            <a:r>
              <a:rPr lang="en-US" altLang="zh-CN" dirty="0"/>
              <a:t>: drift velocity</a:t>
            </a:r>
            <a:endParaRPr lang="zh-CN" altLang="en-US" dirty="0"/>
          </a:p>
        </p:txBody>
      </p:sp>
      <p:pic>
        <p:nvPicPr>
          <p:cNvPr id="2856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724400"/>
            <a:ext cx="32099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0329" y="4796135"/>
            <a:ext cx="3543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Total power in a volume dv</a:t>
            </a:r>
            <a:endParaRPr lang="zh-CN" altLang="en-US" sz="24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2944504" y="4282828"/>
            <a:ext cx="228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019800" y="5239882"/>
            <a:ext cx="304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656696" y="5240893"/>
            <a:ext cx="304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58552" y="5393293"/>
            <a:ext cx="226555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Total Q in a volume dv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15899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381000"/>
            <a:ext cx="32099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下箭头 5"/>
          <p:cNvSpPr/>
          <p:nvPr/>
        </p:nvSpPr>
        <p:spPr>
          <a:xfrm>
            <a:off x="2990850" y="1295400"/>
            <a:ext cx="461962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67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556" y="2133600"/>
            <a:ext cx="1352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1295400"/>
            <a:ext cx="2495550" cy="5715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86723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3336878"/>
            <a:ext cx="2286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下箭头 9"/>
          <p:cNvSpPr/>
          <p:nvPr/>
        </p:nvSpPr>
        <p:spPr>
          <a:xfrm>
            <a:off x="2990850" y="2514600"/>
            <a:ext cx="461962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2990850" y="4314825"/>
            <a:ext cx="461962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6724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668" y="5153025"/>
            <a:ext cx="26003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连接符 8"/>
          <p:cNvCxnSpPr/>
          <p:nvPr/>
        </p:nvCxnSpPr>
        <p:spPr>
          <a:xfrm>
            <a:off x="3385498" y="3796352"/>
            <a:ext cx="4619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40933" y="3796352"/>
            <a:ext cx="151400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Power density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2263" y="5363646"/>
            <a:ext cx="118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Joule’s law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43974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668" y="1600200"/>
            <a:ext cx="26003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2895600" y="2590800"/>
            <a:ext cx="5334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774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055" y="3505200"/>
            <a:ext cx="24955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74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857" y="2963484"/>
            <a:ext cx="1000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595048" y="2572543"/>
            <a:ext cx="4126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 a conductor with constant cross section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83608" y="4267200"/>
            <a:ext cx="3090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We get the familiar expression</a:t>
            </a: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B735CC-C17C-4242-954B-9A18F2D4772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134" y="4306337"/>
            <a:ext cx="1304597" cy="29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1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43055-E256-4677-85CB-B2369E27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  <p:pic>
        <p:nvPicPr>
          <p:cNvPr id="5" name="Picture 2" descr="Abstract Photo Of Flowing Water by Bihaibo">
            <a:extLst>
              <a:ext uri="{FF2B5EF4-FFF2-40B4-BE49-F238E27FC236}">
                <a16:creationId xmlns:a16="http://schemas.microsoft.com/office/drawing/2014/main" id="{C1B1DC3C-BB57-4C30-8D13-D3E52AB05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15240"/>
            <a:ext cx="91352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4296054-C7AB-4FA9-B4AE-33CA183EC5DC}"/>
              </a:ext>
            </a:extLst>
          </p:cNvPr>
          <p:cNvSpPr/>
          <p:nvPr/>
        </p:nvSpPr>
        <p:spPr>
          <a:xfrm>
            <a:off x="685800" y="990600"/>
            <a:ext cx="8519186" cy="63401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Main parts in steady electric currents: </a:t>
            </a:r>
          </a:p>
          <a:p>
            <a:pPr marL="857250" indent="-857250">
              <a:buAutoNum type="romanUcParenBoth"/>
            </a:pPr>
            <a:r>
              <a:rPr lang="en-US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Ohm’s law </a:t>
            </a:r>
            <a:endParaRPr 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(II) </a:t>
            </a:r>
            <a:r>
              <a:rPr lang="en-US" sz="4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Kirchoff</a:t>
            </a:r>
            <a:r>
              <a:rPr lang="en-US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’s</a:t>
            </a:r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law (voltage)</a:t>
            </a:r>
            <a:endParaRPr lang="en-US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(III) </a:t>
            </a:r>
            <a:r>
              <a:rPr lang="en-US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Kirchoff’s</a:t>
            </a:r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law (current)</a:t>
            </a:r>
          </a:p>
          <a:p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(IV) Joule’s law</a:t>
            </a:r>
          </a:p>
          <a:p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(V) Boundary conditions for current density </a:t>
            </a:r>
          </a:p>
          <a:p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034703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5-6 Boundary Conditions for Current Density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Steady current density </a:t>
            </a:r>
            <a:r>
              <a:rPr lang="en-US" b="1" dirty="0"/>
              <a:t>J</a:t>
            </a:r>
            <a:r>
              <a:rPr lang="en-US" dirty="0"/>
              <a:t> on boundaries without </a:t>
            </a:r>
            <a:r>
              <a:rPr lang="en-US" dirty="0" err="1"/>
              <a:t>nonconservative</a:t>
            </a:r>
            <a:r>
              <a:rPr lang="en-US" dirty="0"/>
              <a:t> energy 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  <p:pic>
        <p:nvPicPr>
          <p:cNvPr id="2887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3257550"/>
            <a:ext cx="513397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5889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43055-E256-4677-85CB-B2369E27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2" descr="Abstract Photo Of Flowing Water by Bihaibo">
            <a:extLst>
              <a:ext uri="{FF2B5EF4-FFF2-40B4-BE49-F238E27FC236}">
                <a16:creationId xmlns:a16="http://schemas.microsoft.com/office/drawing/2014/main" id="{C1B1DC3C-BB57-4C30-8D13-D3E52AB05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15240"/>
            <a:ext cx="91352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4296054-C7AB-4FA9-B4AE-33CA183EC5DC}"/>
              </a:ext>
            </a:extLst>
          </p:cNvPr>
          <p:cNvSpPr/>
          <p:nvPr/>
        </p:nvSpPr>
        <p:spPr>
          <a:xfrm>
            <a:off x="381000" y="457200"/>
            <a:ext cx="8519186" cy="701730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Electric current density</a:t>
            </a:r>
          </a:p>
          <a:p>
            <a:endParaRPr 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Electric field density ?</a:t>
            </a:r>
          </a:p>
          <a:p>
            <a:endParaRPr 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Deriving Ohm’s Law:</a:t>
            </a:r>
          </a:p>
          <a:p>
            <a:endParaRPr 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Relating speed, current, resistivity/conductivity </a:t>
            </a:r>
          </a:p>
          <a:p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3CAB1F6E-2096-4321-84B0-1ED007E9DD60}"/>
              </a:ext>
            </a:extLst>
          </p:cNvPr>
          <p:cNvSpPr/>
          <p:nvPr/>
        </p:nvSpPr>
        <p:spPr>
          <a:xfrm>
            <a:off x="6324600" y="1295400"/>
            <a:ext cx="1143000" cy="5334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212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  <p:pic>
        <p:nvPicPr>
          <p:cNvPr id="2897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133600"/>
            <a:ext cx="23526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979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37" y="5105400"/>
            <a:ext cx="1219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95400" y="152400"/>
            <a:ext cx="110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Chapter 3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37736" y="152400"/>
            <a:ext cx="636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Here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4572000" y="521732"/>
            <a:ext cx="0" cy="6107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00600" y="1030069"/>
            <a:ext cx="4236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b="1" dirty="0">
                <a:solidFill>
                  <a:srgbClr val="FF0000"/>
                </a:solidFill>
              </a:rPr>
              <a:t>normal</a:t>
            </a:r>
            <a:r>
              <a:rPr lang="en-US" altLang="zh-CN" dirty="0"/>
              <a:t> component of a </a:t>
            </a:r>
            <a:r>
              <a:rPr lang="en-US" altLang="zh-CN" b="1" dirty="0" err="1">
                <a:solidFill>
                  <a:srgbClr val="FF0000"/>
                </a:solidFill>
              </a:rPr>
              <a:t>divergenceless</a:t>
            </a:r>
            <a:r>
              <a:rPr lang="en-US" altLang="zh-CN" dirty="0"/>
              <a:t> vector field is continuous</a:t>
            </a:r>
            <a:endParaRPr lang="zh-CN" altLang="en-US" dirty="0"/>
          </a:p>
        </p:txBody>
      </p:sp>
      <p:pic>
        <p:nvPicPr>
          <p:cNvPr id="28979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43125"/>
            <a:ext cx="29432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979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43075"/>
            <a:ext cx="10096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9798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99" y="4970913"/>
            <a:ext cx="22574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9799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7" y="4513713"/>
            <a:ext cx="1047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9800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176" y="1752600"/>
            <a:ext cx="9620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9801" name="Picture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50" y="4327975"/>
            <a:ext cx="13525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直接连接符 17"/>
          <p:cNvCxnSpPr/>
          <p:nvPr/>
        </p:nvCxnSpPr>
        <p:spPr>
          <a:xfrm flipH="1">
            <a:off x="1295400" y="3270766"/>
            <a:ext cx="655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00600" y="35814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b="1" dirty="0">
                <a:solidFill>
                  <a:srgbClr val="FF0000"/>
                </a:solidFill>
              </a:rPr>
              <a:t>tangential</a:t>
            </a:r>
            <a:r>
              <a:rPr lang="en-US" altLang="zh-CN" dirty="0"/>
              <a:t> component of a </a:t>
            </a:r>
            <a:r>
              <a:rPr lang="en-US" altLang="zh-CN" b="1" dirty="0">
                <a:solidFill>
                  <a:srgbClr val="FF0000"/>
                </a:solidFill>
              </a:rPr>
              <a:t>curl-free</a:t>
            </a:r>
            <a:r>
              <a:rPr lang="en-US" altLang="zh-CN" dirty="0"/>
              <a:t> vector field is continuous across an interface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48200" y="5983069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The ratio of </a:t>
            </a:r>
            <a:r>
              <a:rPr lang="en-US" altLang="zh-CN" b="1" dirty="0" err="1"/>
              <a:t>J</a:t>
            </a:r>
            <a:r>
              <a:rPr lang="en-US" altLang="zh-CN" b="1" baseline="-25000" dirty="0" err="1"/>
              <a:t>t</a:t>
            </a:r>
            <a:r>
              <a:rPr lang="en-US" altLang="zh-CN" dirty="0"/>
              <a:t> at two sides of an interface is equal to </a:t>
            </a:r>
            <a:r>
              <a:rPr lang="en-US" altLang="zh-CN" b="1" dirty="0"/>
              <a:t>the ratio of the conductivities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093120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71003-6B5E-4291-A521-527D7DB4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93F75-808E-4054-9936-E9E363BF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9F1310-939F-45F5-837B-D9FB5ACD7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1" y="1523999"/>
            <a:ext cx="6585995" cy="3018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E9503F-3356-445C-8F1E-FE4E2CC7E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274" y="1545503"/>
            <a:ext cx="1614814" cy="2588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E7A294-FFEC-40FB-8A80-2C809B699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932258"/>
            <a:ext cx="5029200" cy="3198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9F18D6-61D9-452B-B2B0-396F7672B6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499" y="2335044"/>
            <a:ext cx="6713316" cy="2438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E2946B-4AAE-41D6-8F84-0BA2CD9FB7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2751265"/>
            <a:ext cx="1704975" cy="2764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0BFB8E-5A44-4ACC-BA99-6F7BFDA493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9151" y="2794677"/>
            <a:ext cx="7234849" cy="2646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BE4210-0F6F-4DAD-B3DB-03184DE672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33600" y="3629165"/>
            <a:ext cx="4537276" cy="296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2371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71003-6B5E-4291-A521-527D7DB4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93F75-808E-4054-9936-E9E363BF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9F1310-939F-45F5-837B-D9FB5ACD7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79" y="1266061"/>
            <a:ext cx="6585995" cy="3018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E9503F-3356-445C-8F1E-FE4E2CC7E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274" y="1280210"/>
            <a:ext cx="1614814" cy="2588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E2946B-4AAE-41D6-8F84-0BA2CD9FB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26" y="1567958"/>
            <a:ext cx="1704975" cy="2764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0BFB8E-5A44-4ACC-BA99-6F7BFDA493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3661" y="1612288"/>
            <a:ext cx="7234849" cy="2646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BE4210-0F6F-4DAD-B3DB-03184DE672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600" y="3629165"/>
            <a:ext cx="4537276" cy="29638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C88B63-4A0F-4DD6-AE50-2848249B43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0952" y="2295457"/>
            <a:ext cx="2882096" cy="102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238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71003-6B5E-4291-A521-527D7DB4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93F75-808E-4054-9936-E9E363BF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9F1310-939F-45F5-837B-D9FB5ACD7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79" y="1266061"/>
            <a:ext cx="6585995" cy="3018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E9503F-3356-445C-8F1E-FE4E2CC7E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274" y="1280210"/>
            <a:ext cx="1614814" cy="2588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E2946B-4AAE-41D6-8F84-0BA2CD9FB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26" y="1567958"/>
            <a:ext cx="1704975" cy="2764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0BFB8E-5A44-4ACC-BA99-6F7BFDA493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3661" y="1612288"/>
            <a:ext cx="7234849" cy="2646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BE4210-0F6F-4DAD-B3DB-03184DE672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600" y="3629165"/>
            <a:ext cx="4537276" cy="29638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C88B63-4A0F-4DD6-AE50-2848249B43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" y="2295457"/>
            <a:ext cx="2882096" cy="10247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649A9A-EAD4-4F95-811B-4EAE00CDDA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8400" y="2249380"/>
            <a:ext cx="1643605" cy="115533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296BBE9-7602-4BE5-9CC1-87107125B21B}"/>
              </a:ext>
            </a:extLst>
          </p:cNvPr>
          <p:cNvSpPr/>
          <p:nvPr/>
        </p:nvSpPr>
        <p:spPr>
          <a:xfrm>
            <a:off x="3803248" y="2439239"/>
            <a:ext cx="1828800" cy="669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698429-30E1-4357-ABAC-2111E6E27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0" y="3781565"/>
            <a:ext cx="4537276" cy="296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574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71003-6B5E-4291-A521-527D7DB4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93F75-808E-4054-9936-E9E363BF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9F1310-939F-45F5-837B-D9FB5ACD7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79" y="1266061"/>
            <a:ext cx="6585995" cy="3018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E9503F-3356-445C-8F1E-FE4E2CC7E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274" y="1280210"/>
            <a:ext cx="1614814" cy="2588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E2946B-4AAE-41D6-8F84-0BA2CD9FB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26" y="1567958"/>
            <a:ext cx="1704975" cy="2764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0BFB8E-5A44-4ACC-BA99-6F7BFDA493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3661" y="1612288"/>
            <a:ext cx="7234849" cy="2646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C88B63-4A0F-4DD6-AE50-2848249B43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" y="2295457"/>
            <a:ext cx="2882096" cy="10247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649A9A-EAD4-4F95-811B-4EAE00CDDA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8400" y="2249380"/>
            <a:ext cx="1643605" cy="115533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296BBE9-7602-4BE5-9CC1-87107125B21B}"/>
              </a:ext>
            </a:extLst>
          </p:cNvPr>
          <p:cNvSpPr/>
          <p:nvPr/>
        </p:nvSpPr>
        <p:spPr>
          <a:xfrm>
            <a:off x="3803248" y="2439239"/>
            <a:ext cx="1828800" cy="669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C9D4C5-0C5D-4324-8DC0-8890490CC7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602" y="3318220"/>
            <a:ext cx="8414795" cy="9637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F78D4A-BDBE-4870-AC88-CF1EA918FB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33600" y="4315041"/>
            <a:ext cx="4988689" cy="11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15717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71003-6B5E-4291-A521-527D7DB4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93F75-808E-4054-9936-E9E363BF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9F1310-939F-45F5-837B-D9FB5ACD7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79" y="1266061"/>
            <a:ext cx="6585995" cy="3018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E9503F-3356-445C-8F1E-FE4E2CC7E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274" y="1280210"/>
            <a:ext cx="1614814" cy="2588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E2946B-4AAE-41D6-8F84-0BA2CD9FB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26" y="1567958"/>
            <a:ext cx="1704975" cy="2764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0BFB8E-5A44-4ACC-BA99-6F7BFDA493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3661" y="1612288"/>
            <a:ext cx="7234849" cy="2646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C88B63-4A0F-4DD6-AE50-2848249B43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" y="2295457"/>
            <a:ext cx="2882096" cy="10247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649A9A-EAD4-4F95-811B-4EAE00CDDA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8400" y="2249380"/>
            <a:ext cx="1643605" cy="115533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296BBE9-7602-4BE5-9CC1-87107125B21B}"/>
              </a:ext>
            </a:extLst>
          </p:cNvPr>
          <p:cNvSpPr/>
          <p:nvPr/>
        </p:nvSpPr>
        <p:spPr>
          <a:xfrm>
            <a:off x="3803248" y="2439239"/>
            <a:ext cx="1828800" cy="669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C9D4C5-0C5D-4324-8DC0-8890490CC7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602" y="3318220"/>
            <a:ext cx="8414795" cy="9637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F78D4A-BDBE-4870-AC88-CF1EA918FB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33600" y="4315041"/>
            <a:ext cx="4988689" cy="11872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33B748F-B3EC-4F1F-84F8-487BC8B9BF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4600" y="5591939"/>
            <a:ext cx="3981691" cy="101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19682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/>
          </a:p>
        </p:txBody>
      </p:sp>
      <p:pic>
        <p:nvPicPr>
          <p:cNvPr id="2897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133600"/>
            <a:ext cx="23526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979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37" y="5105400"/>
            <a:ext cx="1219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95400" y="152400"/>
            <a:ext cx="110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Chapter 3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37736" y="152400"/>
            <a:ext cx="636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Here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4572000" y="521732"/>
            <a:ext cx="0" cy="6107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00600" y="1030069"/>
            <a:ext cx="4236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b="1" dirty="0">
                <a:solidFill>
                  <a:srgbClr val="FF0000"/>
                </a:solidFill>
              </a:rPr>
              <a:t>normal</a:t>
            </a:r>
            <a:r>
              <a:rPr lang="en-US" altLang="zh-CN" dirty="0"/>
              <a:t> component of a </a:t>
            </a:r>
            <a:r>
              <a:rPr lang="en-US" altLang="zh-CN" b="1" dirty="0" err="1">
                <a:solidFill>
                  <a:srgbClr val="FF0000"/>
                </a:solidFill>
              </a:rPr>
              <a:t>divergenceless</a:t>
            </a:r>
            <a:r>
              <a:rPr lang="en-US" altLang="zh-CN" dirty="0"/>
              <a:t> vector field is continuous</a:t>
            </a:r>
            <a:endParaRPr lang="zh-CN" altLang="en-US" dirty="0"/>
          </a:p>
        </p:txBody>
      </p:sp>
      <p:pic>
        <p:nvPicPr>
          <p:cNvPr id="28979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43125"/>
            <a:ext cx="29432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979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43075"/>
            <a:ext cx="10096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9798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99" y="4970913"/>
            <a:ext cx="22574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9799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7" y="4513713"/>
            <a:ext cx="1047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9800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176" y="1752600"/>
            <a:ext cx="9620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9801" name="Picture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50" y="4327975"/>
            <a:ext cx="13525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直接连接符 17"/>
          <p:cNvCxnSpPr/>
          <p:nvPr/>
        </p:nvCxnSpPr>
        <p:spPr>
          <a:xfrm flipH="1">
            <a:off x="1295400" y="3270766"/>
            <a:ext cx="655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00600" y="35814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b="1" dirty="0">
                <a:solidFill>
                  <a:srgbClr val="FF0000"/>
                </a:solidFill>
              </a:rPr>
              <a:t>tangential</a:t>
            </a:r>
            <a:r>
              <a:rPr lang="en-US" altLang="zh-CN" dirty="0"/>
              <a:t> component of a </a:t>
            </a:r>
            <a:r>
              <a:rPr lang="en-US" altLang="zh-CN" b="1" dirty="0">
                <a:solidFill>
                  <a:srgbClr val="FF0000"/>
                </a:solidFill>
              </a:rPr>
              <a:t>curl-free</a:t>
            </a:r>
            <a:r>
              <a:rPr lang="en-US" altLang="zh-CN" dirty="0"/>
              <a:t> vector field is continuous across an interface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48200" y="5983069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The ratio of </a:t>
            </a:r>
            <a:r>
              <a:rPr lang="en-US" altLang="zh-CN" b="1" dirty="0" err="1"/>
              <a:t>J</a:t>
            </a:r>
            <a:r>
              <a:rPr lang="en-US" altLang="zh-CN" b="1" baseline="-25000" dirty="0" err="1"/>
              <a:t>t</a:t>
            </a:r>
            <a:r>
              <a:rPr lang="en-US" altLang="zh-CN" dirty="0"/>
              <a:t> at two sides of an interface is equal to </a:t>
            </a:r>
            <a:r>
              <a:rPr lang="en-US" altLang="zh-CN" b="1" dirty="0"/>
              <a:t>the ratio of the conductivities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7721532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7" y="947738"/>
            <a:ext cx="1047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50" y="762000"/>
            <a:ext cx="13525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600200" y="1419225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ym typeface="Symbol"/>
              </a:rPr>
              <a:t></a:t>
            </a:r>
            <a:r>
              <a:rPr lang="en-US" altLang="zh-CN" dirty="0">
                <a:sym typeface="Symbol"/>
              </a:rPr>
              <a:t>(</a:t>
            </a:r>
            <a:r>
              <a:rPr lang="en-US" altLang="zh-CN" b="1" dirty="0">
                <a:sym typeface="Symbol"/>
              </a:rPr>
              <a:t>D</a:t>
            </a:r>
            <a:r>
              <a:rPr lang="en-US" altLang="zh-CN" dirty="0">
                <a:sym typeface="Symbol"/>
              </a:rPr>
              <a:t>/)=0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1762800" y="4343400"/>
            <a:ext cx="54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2242" y="3429716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Analogy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3276600" y="4419600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ym typeface="Symbol"/>
              </a:rPr>
              <a:t>D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232060" y="4419600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ym typeface="Symbol"/>
              </a:rPr>
              <a:t>J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276600" y="4964668"/>
            <a:ext cx="285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ym typeface="Symbol"/>
              </a:rPr>
              <a:t>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236191" y="4953000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ym typeface="Symbol"/>
              </a:rPr>
              <a:t></a:t>
            </a:r>
            <a:endParaRPr lang="zh-CN" altLang="en-US" dirty="0"/>
          </a:p>
        </p:txBody>
      </p:sp>
      <p:sp>
        <p:nvSpPr>
          <p:cNvPr id="18" name="下箭头 17"/>
          <p:cNvSpPr/>
          <p:nvPr/>
        </p:nvSpPr>
        <p:spPr>
          <a:xfrm>
            <a:off x="3886200" y="2209800"/>
            <a:ext cx="6096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4268130" y="3799048"/>
            <a:ext cx="0" cy="1687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67200" y="3956418"/>
            <a:ext cx="2999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Interface of conducting media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21281" y="3956418"/>
            <a:ext cx="2822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Interface of dielectric media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222027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homogeneous conducting medium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423987"/>
            <a:ext cx="13525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下箭头 5"/>
          <p:cNvSpPr/>
          <p:nvPr/>
        </p:nvSpPr>
        <p:spPr>
          <a:xfrm>
            <a:off x="2895600" y="22098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08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2" y="2895600"/>
            <a:ext cx="11334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下箭头 7"/>
          <p:cNvSpPr/>
          <p:nvPr/>
        </p:nvSpPr>
        <p:spPr>
          <a:xfrm>
            <a:off x="2895600" y="32766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081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3947046"/>
            <a:ext cx="11049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下箭头 9"/>
          <p:cNvSpPr/>
          <p:nvPr/>
        </p:nvSpPr>
        <p:spPr>
          <a:xfrm>
            <a:off x="2895600" y="43434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00567" y="335863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 null identity</a:t>
            </a:r>
            <a:endParaRPr lang="zh-CN" altLang="en-US" dirty="0"/>
          </a:p>
        </p:txBody>
      </p:sp>
      <p:pic>
        <p:nvPicPr>
          <p:cNvPr id="290820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415" y="5029200"/>
            <a:ext cx="9048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0821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6162675"/>
            <a:ext cx="8477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3400" y="5006459"/>
            <a:ext cx="143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Laplace’s eq.: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6019800" y="1423987"/>
            <a:ext cx="0" cy="4138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76999" y="1100218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Electrostatics analogy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60569" y="2850118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ym typeface="Symbol"/>
              </a:rPr>
              <a:t></a:t>
            </a:r>
            <a:r>
              <a:rPr lang="en-US" altLang="zh-CN" b="1" dirty="0">
                <a:sym typeface="Symbol"/>
              </a:rPr>
              <a:t>E</a:t>
            </a:r>
            <a:r>
              <a:rPr lang="en-US" altLang="zh-CN" dirty="0">
                <a:sym typeface="Symbol"/>
              </a:rPr>
              <a:t>=0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781800" y="3897868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ym typeface="Symbol"/>
              </a:rPr>
              <a:t>E</a:t>
            </a:r>
            <a:r>
              <a:rPr lang="en-US" altLang="zh-CN" dirty="0">
                <a:sym typeface="Symbol"/>
              </a:rPr>
              <a:t>=</a:t>
            </a:r>
            <a:r>
              <a:rPr lang="en-US" altLang="zh-CN" b="1" dirty="0">
                <a:sym typeface="Symbol"/>
              </a:rPr>
              <a:t></a:t>
            </a:r>
            <a:r>
              <a:rPr lang="en-US" altLang="zh-CN" dirty="0">
                <a:sym typeface="Symbol"/>
              </a:rPr>
              <a:t>V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27795" y="4964668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ym typeface="Symbol"/>
              </a:rPr>
              <a:t></a:t>
            </a:r>
            <a:r>
              <a:rPr lang="en-US" altLang="zh-CN" baseline="30000" dirty="0">
                <a:sym typeface="Symbol"/>
              </a:rPr>
              <a:t>2</a:t>
            </a:r>
            <a:r>
              <a:rPr lang="en-US" altLang="zh-CN" dirty="0">
                <a:sym typeface="Symbol"/>
              </a:rPr>
              <a:t>V=0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12756" y="566609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J</a:t>
            </a:r>
            <a:r>
              <a:rPr lang="en-US" altLang="zh-CN" dirty="0"/>
              <a:t>=</a:t>
            </a:r>
            <a:r>
              <a:rPr lang="en-US" altLang="zh-CN" dirty="0">
                <a:sym typeface="Symbol"/>
              </a:rPr>
              <a:t></a:t>
            </a:r>
            <a:r>
              <a:rPr lang="en-US" altLang="zh-CN" b="1" dirty="0"/>
              <a:t>E</a:t>
            </a:r>
            <a:endParaRPr lang="zh-CN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413234" y="2096869"/>
            <a:ext cx="1737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Symbol"/>
              </a:rPr>
              <a:t>If </a:t>
            </a:r>
            <a:r>
              <a:rPr lang="en-US" altLang="zh-CN" dirty="0"/>
              <a:t> is a constant (homogeneous)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38555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Boundary Condition between Two </a:t>
            </a:r>
            <a:r>
              <a:rPr lang="en-US" altLang="zh-CN" dirty="0" err="1"/>
              <a:t>Lossy</a:t>
            </a:r>
            <a:r>
              <a:rPr lang="en-US" altLang="zh-CN" dirty="0"/>
              <a:t> Dielectrics (for a Steady Current)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Two </a:t>
            </a:r>
            <a:r>
              <a:rPr lang="en-US" altLang="zh-CN" dirty="0" err="1">
                <a:solidFill>
                  <a:srgbClr val="FF0000"/>
                </a:solidFill>
              </a:rPr>
              <a:t>lossy</a:t>
            </a:r>
            <a:r>
              <a:rPr lang="en-US" altLang="zh-CN" dirty="0"/>
              <a:t> dielectrics: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  <p:pic>
        <p:nvPicPr>
          <p:cNvPr id="2918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16" y="1788852"/>
            <a:ext cx="914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184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788852"/>
            <a:ext cx="942975" cy="2857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  <p:pic>
        <p:nvPicPr>
          <p:cNvPr id="29184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801421"/>
            <a:ext cx="90487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1845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562" y="3505413"/>
            <a:ext cx="27336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1846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05200"/>
            <a:ext cx="36766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73239" y="2764392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r>
              <a:rPr lang="en-US" altLang="zh-CN" baseline="-25000" dirty="0"/>
              <a:t>1t</a:t>
            </a:r>
            <a:r>
              <a:rPr lang="en-US" altLang="zh-CN" dirty="0"/>
              <a:t>/</a:t>
            </a:r>
            <a:r>
              <a:rPr lang="en-US" altLang="zh-CN" dirty="0">
                <a:sym typeface="Symbol"/>
              </a:rPr>
              <a:t></a:t>
            </a:r>
            <a:r>
              <a:rPr lang="en-US" altLang="zh-CN" baseline="-25000" dirty="0"/>
              <a:t>1</a:t>
            </a:r>
            <a:r>
              <a:rPr lang="en-US" altLang="zh-CN" dirty="0"/>
              <a:t>=J</a:t>
            </a:r>
            <a:r>
              <a:rPr lang="en-US" altLang="zh-CN" baseline="-25000" dirty="0"/>
              <a:t>2t</a:t>
            </a:r>
            <a:r>
              <a:rPr lang="en-US" altLang="zh-CN" dirty="0"/>
              <a:t>/</a:t>
            </a:r>
            <a:r>
              <a:rPr lang="en-US" altLang="zh-CN" dirty="0">
                <a:sym typeface="Symbol"/>
              </a:rPr>
              <a:t>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4572000" y="2286000"/>
            <a:ext cx="0" cy="1731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990600" y="2715696"/>
            <a:ext cx="6624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594" y="2356304"/>
            <a:ext cx="914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179" y="2346779"/>
            <a:ext cx="9429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1847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03" y="4697811"/>
            <a:ext cx="40100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下箭头 12"/>
          <p:cNvSpPr/>
          <p:nvPr/>
        </p:nvSpPr>
        <p:spPr>
          <a:xfrm rot="2700000">
            <a:off x="4704789" y="4094173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 rot="18900000" flipH="1">
            <a:off x="3790390" y="4107821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90600" y="5390814"/>
            <a:ext cx="7162800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In most cases, a surface charge exists at the interface unless </a:t>
            </a:r>
            <a:r>
              <a:rPr lang="en-US" altLang="zh-CN" sz="2400" dirty="0">
                <a:sym typeface="Symbol"/>
              </a:rPr>
              <a:t>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/</a:t>
            </a:r>
            <a:r>
              <a:rPr lang="en-US" altLang="zh-CN" sz="2400" dirty="0">
                <a:sym typeface="Symbol"/>
              </a:rPr>
              <a:t></a:t>
            </a:r>
            <a:r>
              <a:rPr lang="en-US" altLang="zh-CN" sz="2400" baseline="-25000" dirty="0"/>
              <a:t>1</a:t>
            </a:r>
            <a:r>
              <a:rPr lang="en-US" altLang="zh-CN" sz="2400" dirty="0">
                <a:sym typeface="Symbol"/>
              </a:rPr>
              <a:t>=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/</a:t>
            </a:r>
            <a:r>
              <a:rPr lang="en-US" altLang="zh-CN" sz="2400" dirty="0">
                <a:sym typeface="Symbol"/>
              </a:rPr>
              <a:t></a:t>
            </a:r>
            <a:r>
              <a:rPr lang="en-US" altLang="zh-CN" sz="2400" baseline="-25000" dirty="0"/>
              <a:t>1</a:t>
            </a:r>
            <a:endParaRPr lang="zh-CN" alt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2590800" y="6324600"/>
            <a:ext cx="4079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if medium 2 is a perfect conductor?</a:t>
            </a:r>
          </a:p>
        </p:txBody>
      </p:sp>
    </p:spTree>
    <p:extLst>
      <p:ext uri="{BB962C8B-B14F-4D97-AF65-F5344CB8AC3E}">
        <p14:creationId xmlns:p14="http://schemas.microsoft.com/office/powerpoint/2010/main" val="1270493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43055-E256-4677-85CB-B2369E27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2" descr="Abstract Photo Of Flowing Water by Bihaibo">
            <a:extLst>
              <a:ext uri="{FF2B5EF4-FFF2-40B4-BE49-F238E27FC236}">
                <a16:creationId xmlns:a16="http://schemas.microsoft.com/office/drawing/2014/main" id="{C1B1DC3C-BB57-4C30-8D13-D3E52AB05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15240"/>
            <a:ext cx="91352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4296054-C7AB-4FA9-B4AE-33CA183EC5DC}"/>
              </a:ext>
            </a:extLst>
          </p:cNvPr>
          <p:cNvSpPr/>
          <p:nvPr/>
        </p:nvSpPr>
        <p:spPr>
          <a:xfrm>
            <a:off x="381000" y="457200"/>
            <a:ext cx="8519186" cy="43088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Electric current density</a:t>
            </a:r>
          </a:p>
          <a:p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Electric field density </a:t>
            </a:r>
          </a:p>
          <a:p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Deriving Ohm’s Law:</a:t>
            </a:r>
          </a:p>
          <a:p>
            <a:endParaRPr 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3CAB1F6E-2096-4321-84B0-1ED007E9DD60}"/>
              </a:ext>
            </a:extLst>
          </p:cNvPr>
          <p:cNvSpPr/>
          <p:nvPr/>
        </p:nvSpPr>
        <p:spPr>
          <a:xfrm>
            <a:off x="6324600" y="1295400"/>
            <a:ext cx="1143000" cy="5334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B399E95-A959-4516-869A-422D1DFFCD2C}"/>
              </a:ext>
            </a:extLst>
          </p:cNvPr>
          <p:cNvSpPr/>
          <p:nvPr/>
        </p:nvSpPr>
        <p:spPr>
          <a:xfrm>
            <a:off x="186143" y="3529767"/>
            <a:ext cx="8763000" cy="275907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745F25-E015-4BCE-A409-8736CEE11BC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210" y="3886200"/>
            <a:ext cx="2422766" cy="50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0E61F8-9B60-49D0-AE88-75B3EA94B24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210" y="5019457"/>
            <a:ext cx="2375005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12210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5-7 Resistance Calculations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  <p:pic>
        <p:nvPicPr>
          <p:cNvPr id="2928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69434"/>
            <a:ext cx="348615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6781800" y="2033588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781800" y="2490788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256679" y="1738952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91400" y="2426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ym typeface="Symbol"/>
              </a:rPr>
              <a:t></a:t>
            </a:r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48200" y="3036206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Numerator: surface integral over a surface enclosing the positive conductor</a:t>
            </a:r>
            <a:endParaRPr lang="zh-CN" altLang="en-US" dirty="0"/>
          </a:p>
        </p:txBody>
      </p:sp>
      <p:pic>
        <p:nvPicPr>
          <p:cNvPr id="29286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320" y="5332183"/>
            <a:ext cx="800100" cy="2857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9286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191000"/>
            <a:ext cx="34671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19182" y="1240543"/>
            <a:ext cx="5305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Capacitance between two conductors:</a:t>
            </a:r>
            <a:endParaRPr lang="zh-CN" alt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18448" y="3657600"/>
            <a:ext cx="8550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Resistance between two conductors (medium between is </a:t>
            </a:r>
            <a:r>
              <a:rPr lang="en-US" altLang="zh-CN" sz="2400" dirty="0" err="1"/>
              <a:t>lossy</a:t>
            </a:r>
            <a:r>
              <a:rPr lang="en-US" altLang="zh-CN" sz="2400" dirty="0"/>
              <a:t>):</a:t>
            </a:r>
            <a:endParaRPr lang="zh-CN" altLang="en-US" sz="2400" dirty="0"/>
          </a:p>
        </p:txBody>
      </p:sp>
      <p:cxnSp>
        <p:nvCxnSpPr>
          <p:cNvPr id="15" name="直接箭头连接符 14"/>
          <p:cNvCxnSpPr>
            <a:stCxn id="292867" idx="0"/>
          </p:cNvCxnSpPr>
          <p:nvPr/>
        </p:nvCxnSpPr>
        <p:spPr>
          <a:xfrm flipV="1">
            <a:off x="3470370" y="4800600"/>
            <a:ext cx="0" cy="5315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48200" y="5449669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Denominator: the same surface as in the numerator of the above equation </a:t>
            </a:r>
            <a:endParaRPr lang="zh-CN" alt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48600" y="19050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直接连接符 5"/>
          <p:cNvCxnSpPr/>
          <p:nvPr/>
        </p:nvCxnSpPr>
        <p:spPr>
          <a:xfrm>
            <a:off x="6781800" y="4638036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7"/>
          <p:cNvCxnSpPr/>
          <p:nvPr/>
        </p:nvCxnSpPr>
        <p:spPr>
          <a:xfrm>
            <a:off x="6781800" y="5095236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848600" y="4509448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8001000" y="4648200"/>
            <a:ext cx="0" cy="2911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077200" y="47244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J</a:t>
            </a:r>
          </a:p>
        </p:txBody>
      </p:sp>
      <p:cxnSp>
        <p:nvCxnSpPr>
          <p:cNvPr id="5" name="直接箭头连接符 4"/>
          <p:cNvCxnSpPr/>
          <p:nvPr/>
        </p:nvCxnSpPr>
        <p:spPr>
          <a:xfrm>
            <a:off x="8001000" y="2026920"/>
            <a:ext cx="0" cy="457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5"/>
          <p:cNvSpPr txBox="1"/>
          <p:nvPr/>
        </p:nvSpPr>
        <p:spPr>
          <a:xfrm>
            <a:off x="8086956" y="207997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</a:t>
            </a: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8458200" y="20447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9"/>
          <p:cNvSpPr txBox="1"/>
          <p:nvPr/>
        </p:nvSpPr>
        <p:spPr>
          <a:xfrm>
            <a:off x="8442960" y="206653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</a:t>
            </a:r>
            <a:endParaRPr lang="zh-CN" altLang="en-US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8458926" y="46355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19"/>
          <p:cNvSpPr txBox="1"/>
          <p:nvPr/>
        </p:nvSpPr>
        <p:spPr>
          <a:xfrm>
            <a:off x="8443686" y="465733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981473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81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33563"/>
            <a:ext cx="835342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383743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82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59562"/>
            <a:ext cx="3486150" cy="10191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194748"/>
            <a:ext cx="3467100" cy="9525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下箭头 6"/>
          <p:cNvSpPr/>
          <p:nvPr/>
        </p:nvSpPr>
        <p:spPr>
          <a:xfrm>
            <a:off x="4343400" y="2667000"/>
            <a:ext cx="4572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389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3781425"/>
            <a:ext cx="16383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876800" y="258187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</a:t>
            </a:r>
            <a:r>
              <a:rPr lang="en-US" dirty="0">
                <a:sym typeface="Symbol"/>
              </a:rPr>
              <a:t> and  of the medium have the same space dependence or if the medium is homogeneous</a:t>
            </a:r>
            <a:r>
              <a:rPr lang="en-US" dirty="0"/>
              <a:t>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124200" y="1143000"/>
            <a:ext cx="5181600" cy="1066800"/>
            <a:chOff x="3124200" y="1143000"/>
            <a:chExt cx="5181600" cy="1066800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7620000" y="1143000"/>
              <a:ext cx="685800" cy="4572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3124200" y="1752600"/>
              <a:ext cx="685800" cy="4572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4413096" y="15240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/>
              </a:rPr>
              <a:t>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67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</a:t>
            </a:r>
            <a:r>
              <a:rPr lang="en-US" i="1" baseline="-25000" dirty="0" err="1">
                <a:latin typeface="Gigi" panose="04040504061007020D02" pitchFamily="82" charset="0"/>
              </a:rPr>
              <a:t>l</a:t>
            </a:r>
            <a:r>
              <a:rPr lang="en-US" dirty="0"/>
              <a:t> and </a:t>
            </a:r>
            <a:r>
              <a:rPr lang="en-US" dirty="0" err="1"/>
              <a:t>R</a:t>
            </a:r>
            <a:r>
              <a:rPr lang="en-US" i="1" baseline="-25000" dirty="0" err="1">
                <a:latin typeface="Gigi" panose="04040504061007020D02" pitchFamily="82" charset="0"/>
              </a:rPr>
              <a:t>l</a:t>
            </a:r>
            <a:endParaRPr lang="en-US" i="1" baseline="-25000" dirty="0">
              <a:latin typeface="Gigi" panose="04040504061007020D02" pitchFamily="8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83</a:t>
            </a:fld>
            <a:endParaRPr 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6781800" y="2033588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781800" y="2490788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256679" y="1738952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91400" y="2426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ym typeface="Symbol"/>
              </a:rPr>
              <a:t></a:t>
            </a:r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9182" y="1240543"/>
            <a:ext cx="51594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C</a:t>
            </a:r>
            <a:r>
              <a:rPr lang="en-US" altLang="zh-CN" sz="2400" i="1" baseline="-25000" dirty="0">
                <a:latin typeface="Gigi" panose="04040504061007020D02" pitchFamily="82" charset="0"/>
              </a:rPr>
              <a:t>l</a:t>
            </a:r>
            <a:r>
              <a:rPr lang="en-US" altLang="zh-CN" sz="2400" dirty="0"/>
              <a:t>: capacitance per unit length</a:t>
            </a:r>
          </a:p>
          <a:p>
            <a:pPr lvl="1"/>
            <a:r>
              <a:rPr lang="en-US" altLang="zh-CN" sz="2400" dirty="0"/>
              <a:t>C</a:t>
            </a:r>
            <a:r>
              <a:rPr lang="en-US" altLang="zh-CN" sz="2400" i="1" baseline="-25000" dirty="0">
                <a:latin typeface="Gigi" panose="04040504061007020D02" pitchFamily="82" charset="0"/>
              </a:rPr>
              <a:t>l</a:t>
            </a:r>
            <a:r>
              <a:rPr lang="en-US" altLang="zh-CN" sz="2400" dirty="0"/>
              <a:t> = C/</a:t>
            </a:r>
            <a:r>
              <a:rPr lang="en-US" altLang="zh-CN" sz="2400" i="1" dirty="0">
                <a:latin typeface="Gigi" panose="04040504061007020D02" pitchFamily="82" charset="0"/>
              </a:rPr>
              <a:t>l</a:t>
            </a:r>
            <a:r>
              <a:rPr lang="en-US" altLang="zh-CN" sz="2400" dirty="0"/>
              <a:t> (F/m)</a:t>
            </a:r>
          </a:p>
          <a:p>
            <a:pPr lvl="1"/>
            <a:r>
              <a:rPr lang="en-US" altLang="zh-CN" sz="2400" dirty="0"/>
              <a:t>(</a:t>
            </a:r>
            <a:r>
              <a:rPr lang="en-US" altLang="zh-CN" sz="2400" i="1" dirty="0">
                <a:latin typeface="Gigi" panose="04040504061007020D02" pitchFamily="82" charset="0"/>
              </a:rPr>
              <a:t>l</a:t>
            </a:r>
            <a:r>
              <a:rPr lang="en-US" altLang="zh-CN" sz="2400" dirty="0"/>
              <a:t> longer </a:t>
            </a:r>
            <a:r>
              <a:rPr lang="en-US" altLang="zh-CN" sz="2400" dirty="0">
                <a:sym typeface="Wingdings" panose="05000000000000000000" pitchFamily="2" charset="2"/>
              </a:rPr>
              <a:t> area S larger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Wingdings" panose="05000000000000000000" pitchFamily="2" charset="2"/>
              </a:rPr>
              <a:t> </a:t>
            </a:r>
            <a:r>
              <a:rPr lang="en-US" altLang="zh-CN" sz="2400" dirty="0"/>
              <a:t>C larger)</a:t>
            </a:r>
            <a:endParaRPr lang="zh-CN" alt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18448" y="3124200"/>
            <a:ext cx="53537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R</a:t>
            </a:r>
            <a:r>
              <a:rPr lang="en-US" altLang="zh-CN" sz="2400" i="1" baseline="-25000" dirty="0" err="1">
                <a:latin typeface="Gigi" panose="04040504061007020D02" pitchFamily="82" charset="0"/>
              </a:rPr>
              <a:t>l</a:t>
            </a:r>
            <a:r>
              <a:rPr lang="en-US" altLang="zh-CN" sz="2400" dirty="0"/>
              <a:t>: Resistance per unit length</a:t>
            </a:r>
          </a:p>
          <a:p>
            <a:pPr lvl="1"/>
            <a:r>
              <a:rPr lang="en-US" altLang="zh-CN" sz="2400" dirty="0" err="1"/>
              <a:t>R</a:t>
            </a:r>
            <a:r>
              <a:rPr lang="en-US" altLang="zh-CN" sz="2400" i="1" baseline="-25000" dirty="0" err="1">
                <a:latin typeface="Gigi" panose="04040504061007020D02" pitchFamily="82" charset="0"/>
              </a:rPr>
              <a:t>l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R</a:t>
            </a:r>
            <a:r>
              <a:rPr lang="en-US" altLang="zh-CN" sz="2400" i="1" dirty="0" err="1">
                <a:latin typeface="Gigi" panose="04040504061007020D02" pitchFamily="82" charset="0"/>
              </a:rPr>
              <a:t>l</a:t>
            </a:r>
            <a:r>
              <a:rPr lang="en-US" altLang="zh-CN" sz="2400" dirty="0"/>
              <a:t> (</a:t>
            </a:r>
            <a:r>
              <a:rPr lang="en-US" altLang="zh-CN" sz="2400" dirty="0">
                <a:sym typeface="Symbol"/>
              </a:rPr>
              <a:t></a:t>
            </a:r>
            <a:r>
              <a:rPr lang="en-US" altLang="zh-CN" sz="2400" dirty="0"/>
              <a:t>m)</a:t>
            </a:r>
          </a:p>
          <a:p>
            <a:pPr lvl="1"/>
            <a:r>
              <a:rPr lang="en-US" altLang="zh-CN" sz="2400" dirty="0"/>
              <a:t>(</a:t>
            </a:r>
            <a:r>
              <a:rPr lang="en-US" altLang="zh-CN" sz="2400" i="1" dirty="0">
                <a:latin typeface="Gigi" panose="04040504061007020D02" pitchFamily="82" charset="0"/>
              </a:rPr>
              <a:t>l</a:t>
            </a:r>
            <a:r>
              <a:rPr lang="en-US" altLang="zh-CN" sz="2400" dirty="0"/>
              <a:t> longer </a:t>
            </a:r>
            <a:r>
              <a:rPr lang="en-US" altLang="zh-CN" sz="2400" dirty="0">
                <a:sym typeface="Wingdings" panose="05000000000000000000" pitchFamily="2" charset="2"/>
              </a:rPr>
              <a:t> area S larger  R</a:t>
            </a:r>
            <a:r>
              <a:rPr lang="en-US" altLang="zh-CN" sz="2400" dirty="0"/>
              <a:t> smaller)</a:t>
            </a: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7848600" y="19050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直接连接符 5"/>
          <p:cNvCxnSpPr/>
          <p:nvPr/>
        </p:nvCxnSpPr>
        <p:spPr>
          <a:xfrm>
            <a:off x="6781800" y="3938588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7"/>
          <p:cNvCxnSpPr/>
          <p:nvPr/>
        </p:nvCxnSpPr>
        <p:spPr>
          <a:xfrm>
            <a:off x="6781800" y="4395788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848600" y="38100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8001000" y="3948752"/>
            <a:ext cx="0" cy="2911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077200" y="402495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85758" y="1379295"/>
            <a:ext cx="2436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Gigi" panose="04040504061007020D02" pitchFamily="82" charset="0"/>
              </a:rPr>
              <a:t>l</a:t>
            </a:r>
            <a:r>
              <a:rPr lang="en-US" altLang="zh-CN" dirty="0"/>
              <a:t>: in/out plane direction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285758" y="3364468"/>
            <a:ext cx="2436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Gigi" panose="04040504061007020D02" pitchFamily="82" charset="0"/>
              </a:rPr>
              <a:t>l</a:t>
            </a:r>
            <a:r>
              <a:rPr lang="en-US" altLang="zh-CN" dirty="0"/>
              <a:t>: in/out plane direction</a:t>
            </a:r>
            <a:endParaRPr lang="zh-CN" altLang="en-US" dirty="0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410200"/>
            <a:ext cx="16383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下箭头 27"/>
          <p:cNvSpPr/>
          <p:nvPr/>
        </p:nvSpPr>
        <p:spPr>
          <a:xfrm rot="16200000">
            <a:off x="4216619" y="5410200"/>
            <a:ext cx="4572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0" y="5516880"/>
            <a:ext cx="1535998" cy="553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3000" dirty="0" err="1"/>
              <a:t>R</a:t>
            </a:r>
            <a:r>
              <a:rPr lang="en-US" altLang="zh-CN" sz="3000" i="1" baseline="-25000" dirty="0" err="1">
                <a:latin typeface="Gigi" panose="04040504061007020D02" pitchFamily="82" charset="0"/>
              </a:rPr>
              <a:t>l</a:t>
            </a:r>
            <a:r>
              <a:rPr lang="en-US" altLang="zh-CN" sz="3000" dirty="0" err="1"/>
              <a:t>C</a:t>
            </a:r>
            <a:r>
              <a:rPr lang="en-US" altLang="zh-CN" sz="3000" i="1" baseline="-25000" dirty="0" err="1">
                <a:latin typeface="Gigi" panose="04040504061007020D02" pitchFamily="82" charset="0"/>
              </a:rPr>
              <a:t>l</a:t>
            </a:r>
            <a:r>
              <a:rPr lang="en-US" altLang="zh-CN" sz="3000" dirty="0"/>
              <a:t>=</a:t>
            </a:r>
            <a:r>
              <a:rPr lang="en-US" altLang="zh-CN" sz="3000" dirty="0">
                <a:sym typeface="Symbol"/>
              </a:rPr>
              <a:t>/</a:t>
            </a:r>
            <a:endParaRPr lang="zh-CN" altLang="en-US" sz="3000" dirty="0"/>
          </a:p>
        </p:txBody>
      </p:sp>
      <p:sp>
        <p:nvSpPr>
          <p:cNvPr id="11" name="TextBox 10"/>
          <p:cNvSpPr txBox="1"/>
          <p:nvPr/>
        </p:nvSpPr>
        <p:spPr>
          <a:xfrm>
            <a:off x="3638663" y="2407920"/>
            <a:ext cx="841897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C=</a:t>
            </a:r>
            <a:r>
              <a:rPr lang="en-US" altLang="zh-CN" dirty="0">
                <a:sym typeface="Symbol"/>
              </a:rPr>
              <a:t></a:t>
            </a:r>
            <a:r>
              <a:rPr lang="en-US" altLang="zh-CN" dirty="0"/>
              <a:t>S/d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657600" y="4297680"/>
            <a:ext cx="819455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R=</a:t>
            </a:r>
            <a:r>
              <a:rPr lang="en-US" altLang="zh-CN" dirty="0">
                <a:sym typeface="Symbol"/>
              </a:rPr>
              <a:t>L</a:t>
            </a:r>
            <a:r>
              <a:rPr lang="en-US" altLang="zh-CN" dirty="0"/>
              <a:t>/S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8458200" y="3938588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442960" y="396042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938387" y="4602285"/>
            <a:ext cx="313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that </a:t>
            </a:r>
            <a:r>
              <a:rPr lang="en-US" altLang="zh-CN" i="1" dirty="0">
                <a:latin typeface="Gigi" panose="04040504061007020D02" pitchFamily="82" charset="0"/>
              </a:rPr>
              <a:t>l</a:t>
            </a:r>
            <a:r>
              <a:rPr lang="en-US" dirty="0"/>
              <a:t>  and L are different!</a:t>
            </a:r>
          </a:p>
        </p:txBody>
      </p:sp>
    </p:spTree>
    <p:extLst>
      <p:ext uri="{BB962C8B-B14F-4D97-AF65-F5344CB8AC3E}">
        <p14:creationId xmlns:p14="http://schemas.microsoft.com/office/powerpoint/2010/main" val="348242352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Procedure to Compute R between Specified </a:t>
            </a:r>
            <a:r>
              <a:rPr lang="en-US" altLang="zh-CN" dirty="0" err="1"/>
              <a:t>Equi</a:t>
            </a:r>
            <a:r>
              <a:rPr lang="en-US" altLang="zh-CN" dirty="0"/>
              <a:t>-potential Surfaces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Procedure 1: </a:t>
            </a:r>
            <a:r>
              <a:rPr lang="en-US" altLang="zh-CN" b="1" dirty="0">
                <a:solidFill>
                  <a:srgbClr val="FF0000"/>
                </a:solidFill>
              </a:rPr>
              <a:t>V</a:t>
            </a:r>
            <a:r>
              <a:rPr lang="en-US" altLang="zh-CN" b="1" baseline="-25000" dirty="0">
                <a:solidFill>
                  <a:srgbClr val="FF0000"/>
                </a:solidFill>
              </a:rPr>
              <a:t>0</a:t>
            </a:r>
            <a:r>
              <a:rPr lang="en-US" altLang="zh-CN" b="1" dirty="0">
                <a:solidFill>
                  <a:srgbClr val="FF0000"/>
                </a:solidFill>
              </a:rPr>
              <a:t> to I</a:t>
            </a:r>
          </a:p>
          <a:p>
            <a:pPr lvl="1"/>
            <a:r>
              <a:rPr lang="en-US" altLang="zh-CN" dirty="0"/>
              <a:t>1. Choose a coordinate</a:t>
            </a:r>
          </a:p>
          <a:p>
            <a:pPr lvl="1"/>
            <a:r>
              <a:rPr lang="en-US" altLang="zh-CN" dirty="0"/>
              <a:t>2. Assume potential difference V</a:t>
            </a:r>
            <a:r>
              <a:rPr lang="en-US" altLang="zh-CN" baseline="-25000" dirty="0"/>
              <a:t>0 </a:t>
            </a:r>
            <a:r>
              <a:rPr lang="en-US" altLang="zh-CN" dirty="0"/>
              <a:t>between conductors</a:t>
            </a:r>
          </a:p>
          <a:p>
            <a:pPr lvl="1"/>
            <a:r>
              <a:rPr lang="en-US" altLang="zh-CN" dirty="0"/>
              <a:t>3. Find </a:t>
            </a:r>
            <a:r>
              <a:rPr lang="en-US" altLang="zh-CN" b="1" dirty="0"/>
              <a:t>E</a:t>
            </a:r>
            <a:r>
              <a:rPr lang="en-US" altLang="zh-CN" dirty="0"/>
              <a:t> between conductors</a:t>
            </a:r>
          </a:p>
          <a:p>
            <a:pPr lvl="2"/>
            <a:r>
              <a:rPr lang="en-US" altLang="zh-CN" b="1" dirty="0">
                <a:sym typeface="Symbol"/>
              </a:rPr>
              <a:t></a:t>
            </a:r>
            <a:r>
              <a:rPr lang="en-US" altLang="zh-CN" baseline="30000" dirty="0">
                <a:sym typeface="Symbol"/>
              </a:rPr>
              <a:t>2</a:t>
            </a:r>
            <a:r>
              <a:rPr lang="en-US" altLang="zh-CN" dirty="0">
                <a:sym typeface="Symbol"/>
              </a:rPr>
              <a:t>V=0 </a:t>
            </a:r>
            <a:r>
              <a:rPr lang="en-US" altLang="zh-CN" dirty="0">
                <a:sym typeface="Wingdings" panose="05000000000000000000" pitchFamily="2" charset="2"/>
              </a:rPr>
              <a:t> </a:t>
            </a:r>
            <a:r>
              <a:rPr lang="en-US" altLang="zh-CN" b="1" dirty="0">
                <a:sym typeface="Wingdings" panose="05000000000000000000" pitchFamily="2" charset="2"/>
              </a:rPr>
              <a:t>E</a:t>
            </a:r>
            <a:r>
              <a:rPr lang="en-US" altLang="zh-CN" dirty="0">
                <a:sym typeface="Wingdings" panose="05000000000000000000" pitchFamily="2" charset="2"/>
              </a:rPr>
              <a:t>=</a:t>
            </a:r>
            <a:r>
              <a:rPr lang="en-US" altLang="zh-CN" dirty="0">
                <a:sym typeface="Symbol"/>
              </a:rPr>
              <a:t></a:t>
            </a:r>
            <a:r>
              <a:rPr lang="en-US" altLang="zh-CN" b="1" dirty="0">
                <a:sym typeface="Symbol"/>
              </a:rPr>
              <a:t></a:t>
            </a:r>
            <a:r>
              <a:rPr lang="en-US" altLang="zh-CN" dirty="0">
                <a:sym typeface="Symbol"/>
              </a:rPr>
              <a:t>V</a:t>
            </a:r>
          </a:p>
          <a:p>
            <a:pPr lvl="1"/>
            <a:r>
              <a:rPr lang="en-US" altLang="zh-CN" dirty="0">
                <a:sym typeface="Symbol"/>
              </a:rPr>
              <a:t>4. Find current</a:t>
            </a:r>
          </a:p>
          <a:p>
            <a:pPr lvl="1"/>
            <a:r>
              <a:rPr lang="en-US" altLang="zh-CN" dirty="0">
                <a:sym typeface="Symbol"/>
              </a:rPr>
              <a:t>5. Find R=V</a:t>
            </a:r>
            <a:r>
              <a:rPr lang="en-US" altLang="zh-CN" baseline="-25000" dirty="0">
                <a:sym typeface="Symbol"/>
              </a:rPr>
              <a:t>0</a:t>
            </a:r>
            <a:r>
              <a:rPr lang="en-US" altLang="zh-CN" dirty="0">
                <a:sym typeface="Symbol"/>
              </a:rPr>
              <a:t>/I </a:t>
            </a:r>
          </a:p>
          <a:p>
            <a:r>
              <a:rPr lang="en-US" altLang="zh-CN" dirty="0">
                <a:sym typeface="Symbol"/>
              </a:rPr>
              <a:t>Procedure 2: </a:t>
            </a:r>
            <a:r>
              <a:rPr lang="en-US" altLang="zh-CN" b="1" dirty="0">
                <a:solidFill>
                  <a:srgbClr val="FF0000"/>
                </a:solidFill>
                <a:sym typeface="Symbol"/>
              </a:rPr>
              <a:t>I to V</a:t>
            </a:r>
            <a:r>
              <a:rPr lang="en-US" altLang="zh-CN" b="1" baseline="-25000" dirty="0">
                <a:solidFill>
                  <a:srgbClr val="FF0000"/>
                </a:solidFill>
                <a:sym typeface="Symbol"/>
              </a:rPr>
              <a:t>0</a:t>
            </a:r>
          </a:p>
          <a:p>
            <a:pPr lvl="1"/>
            <a:r>
              <a:rPr lang="en-US" altLang="zh-CN" dirty="0">
                <a:sym typeface="Symbol"/>
              </a:rPr>
              <a:t>Assume I </a:t>
            </a:r>
            <a:r>
              <a:rPr lang="en-US" altLang="zh-CN" dirty="0">
                <a:sym typeface="Wingdings" panose="05000000000000000000" pitchFamily="2" charset="2"/>
              </a:rPr>
              <a:t> </a:t>
            </a:r>
            <a:r>
              <a:rPr lang="en-US" altLang="zh-CN" b="1" dirty="0">
                <a:sym typeface="Wingdings" panose="05000000000000000000" pitchFamily="2" charset="2"/>
              </a:rPr>
              <a:t>J</a:t>
            </a:r>
            <a:r>
              <a:rPr lang="en-US" altLang="zh-CN" dirty="0">
                <a:sym typeface="Wingdings" panose="05000000000000000000" pitchFamily="2" charset="2"/>
              </a:rPr>
              <a:t>  </a:t>
            </a:r>
            <a:r>
              <a:rPr lang="en-US" altLang="zh-CN" b="1" dirty="0">
                <a:sym typeface="Wingdings" panose="05000000000000000000" pitchFamily="2" charset="2"/>
              </a:rPr>
              <a:t>E </a:t>
            </a:r>
            <a:r>
              <a:rPr lang="en-US" altLang="zh-CN" dirty="0">
                <a:sym typeface="Wingdings" panose="05000000000000000000" pitchFamily="2" charset="2"/>
              </a:rPr>
              <a:t>V</a:t>
            </a:r>
            <a:r>
              <a:rPr lang="en-US" altLang="zh-CN" baseline="-25000" dirty="0">
                <a:sym typeface="Wingdings" panose="05000000000000000000" pitchFamily="2" charset="2"/>
              </a:rPr>
              <a:t>0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R=V</a:t>
            </a:r>
            <a:r>
              <a:rPr lang="en-US" altLang="zh-CN" baseline="-25000" dirty="0">
                <a:sym typeface="Wingdings" panose="05000000000000000000" pitchFamily="2" charset="2"/>
              </a:rPr>
              <a:t>0</a:t>
            </a:r>
            <a:r>
              <a:rPr lang="en-US" altLang="zh-CN" dirty="0">
                <a:sym typeface="Wingdings" panose="05000000000000000000" pitchFamily="2" charset="2"/>
              </a:rPr>
              <a:t>/I</a:t>
            </a:r>
            <a:endParaRPr lang="en-US" altLang="zh-CN" dirty="0"/>
          </a:p>
          <a:p>
            <a:endParaRPr lang="zh-CN" altLang="en-US" baseline="-25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84</a:t>
            </a:fld>
            <a:endParaRPr lang="en-US"/>
          </a:p>
        </p:txBody>
      </p:sp>
      <p:pic>
        <p:nvPicPr>
          <p:cNvPr id="2949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853502"/>
            <a:ext cx="2543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57800" y="5381298"/>
            <a:ext cx="345665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if </a:t>
            </a:r>
            <a:r>
              <a:rPr lang="en-US" altLang="zh-CN" b="1" dirty="0"/>
              <a:t>J</a:t>
            </a:r>
            <a:r>
              <a:rPr lang="en-US" altLang="zh-CN" dirty="0"/>
              <a:t> can be determined easily from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304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43055-E256-4677-85CB-B2369E27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2" descr="Abstract Photo Of Flowing Water by Bihaibo">
            <a:extLst>
              <a:ext uri="{FF2B5EF4-FFF2-40B4-BE49-F238E27FC236}">
                <a16:creationId xmlns:a16="http://schemas.microsoft.com/office/drawing/2014/main" id="{C1B1DC3C-BB57-4C30-8D13-D3E52AB05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15240"/>
            <a:ext cx="91352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4296054-C7AB-4FA9-B4AE-33CA183EC5DC}"/>
              </a:ext>
            </a:extLst>
          </p:cNvPr>
          <p:cNvSpPr/>
          <p:nvPr/>
        </p:nvSpPr>
        <p:spPr>
          <a:xfrm>
            <a:off x="381000" y="457200"/>
            <a:ext cx="8519186" cy="29546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Currents in closed loops</a:t>
            </a:r>
          </a:p>
          <a:p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Conservation laws </a:t>
            </a:r>
          </a:p>
          <a:p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3CAB1F6E-2096-4321-84B0-1ED007E9DD60}"/>
              </a:ext>
            </a:extLst>
          </p:cNvPr>
          <p:cNvSpPr/>
          <p:nvPr/>
        </p:nvSpPr>
        <p:spPr>
          <a:xfrm>
            <a:off x="6324600" y="1295400"/>
            <a:ext cx="1143000" cy="5334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672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418.4477"/>
  <p:tag name="LATEXADDIN" val="\documentclass{article}&#10;\usepackage{amsmath}&#10;\pagestyle{empty}&#10;\begin{document}&#10;&#10;&#10;$V=IR$&#10;&#10;\end{document}"/>
  <p:tag name="IGUANATEXSIZE" val="20"/>
  <p:tag name="IGUANATEXCURSOR" val="88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9832"/>
  <p:tag name="ORIGINALWIDTH" val="1009.374"/>
  <p:tag name="LATEXADDIN" val="\documentclass{article}&#10;\usepackage{amsmath}&#10;\pagestyle{empty}&#10;\begin{document}&#10;&#10;&#10;$10^{-14}-10^{-13}$ m/s&#10;&#10;\end{document}"/>
  <p:tag name="IGUANATEXSIZE" val="18"/>
  <p:tag name="IGUANATEXCURSOR" val="98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Fals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9832"/>
  <p:tag name="ORIGINALWIDTH" val="754.4056"/>
  <p:tag name="LATEXADDIN" val="\documentclass{article}&#10;\usepackage{amsmath}&#10;\pagestyle{empty}&#10;\begin{document}&#10;&#10;&#10;$10^{3}-10^{4}$ m/s&#10;&#10;\end{document}"/>
  <p:tag name="IGUANATEXSIZE" val="18"/>
  <p:tag name="IGUANATEXCURSOR" val="95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9832"/>
  <p:tag name="ORIGINALWIDTH" val="910.3862"/>
  <p:tag name="LATEXADDIN" val="\documentclass{article}&#10;\usepackage{amsmath}&#10;\pagestyle{empty}&#10;\begin{document}&#10;&#10;&#10;$10^{-4}-10^{-3}$ m/s&#10;&#10;\end{document}"/>
  <p:tag name="IGUANATEXSIZE" val="18"/>
  <p:tag name="IGUANATEXCURSOR" val="103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9832"/>
  <p:tag name="ORIGINALWIDTH" val="1009.374"/>
  <p:tag name="LATEXADDIN" val="\documentclass{article}&#10;\usepackage{amsmath}&#10;\pagestyle{empty}&#10;\begin{document}&#10;&#10;&#10;$10^{-14}-10^{-13}$ m/s&#10;&#10;\end{document}"/>
  <p:tag name="IGUANATEXSIZE" val="18"/>
  <p:tag name="IGUANATEXCURSOR" val="98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Fals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9832"/>
  <p:tag name="ORIGINALWIDTH" val="754.4056"/>
  <p:tag name="LATEXADDIN" val="\documentclass{article}&#10;\usepackage{amsmath}&#10;\pagestyle{empty}&#10;\begin{document}&#10;&#10;&#10;$10^{3}-10^{4}$ m/s&#10;&#10;\end{document}"/>
  <p:tag name="IGUANATEXSIZE" val="18"/>
  <p:tag name="IGUANATEXCURSOR" val="95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994.3757"/>
  <p:tag name="LATEXADDIN" val="\documentclass{article}&#10;\usepackage{amsmath}&#10;\pagestyle{empty}&#10;\begin{document}&#10;&#10;Poisson's equation&#10;&#10;&#10;\end{document}"/>
  <p:tag name="IGUANATEXSIZE" val="20"/>
  <p:tag name="IGUANATEXCURSOR" val="99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994.3757"/>
  <p:tag name="LATEXADDIN" val="\documentclass{article}&#10;\usepackage{amsmath}&#10;\pagestyle{empty}&#10;\begin{document}&#10;&#10;Poisson's equation&#10;&#10;&#10;\end{document}"/>
  <p:tag name="IGUANATEXSIZE" val="20"/>
  <p:tag name="IGUANATEXCURSOR" val="99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872.516"/>
  <p:tag name="LATEXADDIN" val="\documentclass{article}&#10;\usepackage{amsmath}&#10;\pagestyle{empty}&#10;\begin{document}&#10;&#10;&#10;Integrate $V$ from $V=0$ to $V=V_0$ &#10;&#10;\end{document}"/>
  <p:tag name="IGUANATEXSIZE" val="20"/>
  <p:tag name="IGUANATEXCURSOR" val="96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714.286"/>
  <p:tag name="LATEXADDIN" val="\documentclass{article}&#10;\usepackage{amsmath}&#10;\pagestyle{empty}&#10;\begin{document}&#10;&#10;&#10;Integrate $y$ from $y=0$ to $y=d$ &#10;&#10;\end{document}"/>
  <p:tag name="IGUANATEXSIZE" val="20"/>
  <p:tag name="IGUANATEXCURSOR" val="114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122.61"/>
  <p:tag name="LATEXADDIN" val="\documentclass{article}&#10;\usepackage{amsmath}&#10;\pagestyle{empty}&#10;\begin{document}&#10;&#10;Child-Langmuir Law&#10;&#10;&#10;\end{document}"/>
  <p:tag name="IGUANATEXSIZE" val="20"/>
  <p:tag name="IGUANATEXCURSOR" val="99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410.1987"/>
  <p:tag name="LATEXADDIN" val="\documentclass{article}&#10;\usepackage{amsmath}&#10;\pagestyle{empty}&#10;\begin{document}&#10;&#10;$J=\sigma E$&#10;&#10;\end{document}"/>
  <p:tag name="IGUANATEXSIZE" val="20"/>
  <p:tag name="IGUANATEXCURSOR" val="94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1005.624"/>
  <p:tag name="LATEXADDIN" val="\documentclass{article}&#10;\usepackage{amsmath}&#10;\pagestyle{empty}&#10;\begin{document}&#10;&#10;&#10;In general $\mu_e \neq \mu_h$&#10;&#10;\end{document}"/>
  <p:tag name="IGUANATEXSIZE" val="12"/>
  <p:tag name="IGUANATEXCURSOR" val="111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50.2062"/>
  <p:tag name="LATEXADDIN" val="\documentclass{article}&#10;\usepackage{amsmath}&#10;\pagestyle{empty}&#10;\begin{document}&#10;&#10;&#10;Silicon&#10;&#10;\end{document}"/>
  <p:tag name="IGUANATEXSIZE" val="20"/>
  <p:tag name="IGUANATEXCURSOR" val="89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388.4514"/>
  <p:tag name="LATEXADDIN" val="\documentclass{article}&#10;\usepackage{amsmath}&#10;\pagestyle{empty}&#10;\begin{document}&#10;&#10;&#10;Copper &#10;&#10;\end{document}"/>
  <p:tag name="IGUANATEXSIZE" val="20"/>
  <p:tag name="IGUANATEXCURSOR" val="89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634.4207"/>
  <p:tag name="LATEXADDIN" val="\documentclass{article}&#10;\usepackage{amsmath}&#10;\pagestyle{empty}&#10;\begin{document}&#10;&#10;Germanium&#10;&#10;\end{document}"/>
  <p:tag name="IGUANATEXSIZE" val="20"/>
  <p:tag name="IGUANATEXCURSOR" val="90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50.2062"/>
  <p:tag name="LATEXADDIN" val="\documentclass{article}&#10;\usepackage{amsmath}&#10;\pagestyle{empty}&#10;\begin{document}&#10;&#10;&#10;Silicon&#10;&#10;\end{document}"/>
  <p:tag name="IGUANATEXSIZE" val="20"/>
  <p:tag name="IGUANATEXCURSOR" val="89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388.4514"/>
  <p:tag name="LATEXADDIN" val="\documentclass{article}&#10;\usepackage{amsmath}&#10;\pagestyle{empty}&#10;\begin{document}&#10;&#10;&#10;Copper &#10;&#10;\end{document}"/>
  <p:tag name="IGUANATEXSIZE" val="20"/>
  <p:tag name="IGUANATEXCURSOR" val="89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634.4207"/>
  <p:tag name="LATEXADDIN" val="\documentclass{article}&#10;\usepackage{amsmath}&#10;\pagestyle{empty}&#10;\begin{document}&#10;&#10;Germanium&#10;&#10;\end{document}"/>
  <p:tag name="IGUANATEXSIZE" val="20"/>
  <p:tag name="IGUANATEXCURSOR" val="90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1286.839"/>
  <p:tag name="LATEXADDIN" val="\documentclass{article}&#10;\usepackage{amsmath}&#10;\pagestyle{empty}&#10;\begin{document}&#10;&#10;&#10;EMF $\sum_j V_j=\sum_k R_k I_k$&#10;&#10;\end{document}"/>
  <p:tag name="IGUANATEXSIZE" val="20"/>
  <p:tag name="IGUANATEXCURSOR" val="113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528.684"/>
  <p:tag name="LATEXADDIN" val="\documentclass{article}&#10;\usepackage{amsmath}&#10;\pagestyle{empty}&#10;\begin{document}&#10;&#10;&#10;$\sum_j I_j=0$&#10;&#10;\end{document}"/>
  <p:tag name="IGUANATEXSIZE" val="20"/>
  <p:tag name="IGUANATEXCURSOR" val="82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0.9787"/>
  <p:tag name="ORIGINALWIDTH" val="706.4117"/>
  <p:tag name="LATEXADDIN" val="\documentclass{article}&#10;\usepackage{amsmath}&#10;\pagestyle{empty}&#10;\begin{document}&#10;&#10;$\int_{1}^2 \mathbf{E}_i \cdot dl=0$&#10;&#10;\end{document}"/>
  <p:tag name="IGUANATEXSIZE" val="20"/>
  <p:tag name="IGUANATEXCURSOR" val="103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1286.839"/>
  <p:tag name="LATEXADDIN" val="\documentclass{article}&#10;\usepackage{amsmath}&#10;\pagestyle{empty}&#10;\begin{document}&#10;&#10;&#10;EMF $\sum_j V_j=\sum_k R_k I_k$&#10;&#10;\end{document}"/>
  <p:tag name="IGUANATEXSIZE" val="20"/>
  <p:tag name="IGUANATEXCURSOR" val="113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0.9787"/>
  <p:tag name="ORIGINALWIDTH" val="1265.092"/>
  <p:tag name="LATEXADDIN" val="\documentclass{article}&#10;\usepackage{amsmath}&#10;\pagestyle{empty}&#10;\begin{document}&#10;&#10;$\int_{1}^2 \mathbf{E} \cdot dl+\int_{2}^1 \mathbf{E}\cdot dl=0$&#10;&#10;\end{document}"/>
  <p:tag name="IGUANATEXSIZE" val="20"/>
  <p:tag name="IGUANATEXCURSOR" val="142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1.7285"/>
  <p:tag name="ORIGINALWIDTH" val="1852.268"/>
  <p:tag name="LATEXADDIN" val="\documentclass{article}&#10;\usepackage{amsmath}&#10;\pagestyle{empty}&#10;\begin{document}&#10;&#10;$\int_2^1 \mathbf{E}_i \cdot dl+0+0=\oint_c (\mathbf{E}+\mathbf{E}_i)\cdot dl$&#10;&#10;\end{document}"/>
  <p:tag name="IGUANATEXSIZE" val="20"/>
  <p:tag name="IGUANATEXCURSOR" val="159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528.684"/>
  <p:tag name="LATEXADDIN" val="\documentclass{article}&#10;\usepackage{amsmath}&#10;\pagestyle{empty}&#10;\begin{document}&#10;&#10;&#10;$\sum_j I_j=0$&#10;&#10;\end{document}"/>
  <p:tag name="IGUANATEXSIZE" val="20"/>
  <p:tag name="IGUANATEXCURSOR" val="82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611.1736"/>
  <p:tag name="LATEXADDIN" val="\documentclass{article}&#10;\usepackage{amsmath}&#10;\pagestyle{empty}&#10;\begin{document}&#10;&#10;$1.5 \times 10^{-3} s$&#10;&#10;\end{document}"/>
  <p:tag name="IGUANATEXSIZE" val="20"/>
  <p:tag name="IGUANATEXCURSOR" val="103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611.1736"/>
  <p:tag name="LATEXADDIN" val="\documentclass{article}&#10;\usepackage{amsmath}&#10;\pagestyle{empty}&#10;\begin{document}&#10;&#10;$1.5 \times 10^{-8} s$&#10;&#10;\end{document}"/>
  <p:tag name="IGUANATEXSIZE" val="20"/>
  <p:tag name="IGUANATEXCURSOR" val="99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661.4173"/>
  <p:tag name="LATEXADDIN" val="\documentclass{article}&#10;\usepackage{amsmath}&#10;\pagestyle{empty}&#10;\begin{document}&#10;&#10;$1.5 \times 10^{-19} s$&#10;&#10;\end{document}"/>
  <p:tag name="IGUANATEXSIZE" val="20"/>
  <p:tag name="IGUANATEXCURSOR" val="104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611.1736"/>
  <p:tag name="LATEXADDIN" val="\documentclass{article}&#10;\usepackage{amsmath}&#10;\pagestyle{empty}&#10;\begin{document}&#10;&#10;$1.5 \times 10^{-3} s$&#10;&#10;\end{document}"/>
  <p:tag name="IGUANATEXSIZE" val="20"/>
  <p:tag name="IGUANATEXCURSOR" val="103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854.518"/>
  <p:tag name="LATEXADDIN" val="\documentclass{article}&#10;\usepackage{amsmath}&#10;\pagestyle{empty}&#10;\begin{document}&#10;&#10;$1/2$ time for a housefly's wing flap&#10;&#10;\end{document}"/>
  <p:tag name="IGUANATEXSIZE" val="20"/>
  <p:tag name="IGUANATEXCURSOR" val="92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198.35"/>
  <p:tag name="LATEXADDIN" val="\documentclass{article}&#10;\usepackage{amsmath}&#10;\pagestyle{empty}&#10;\begin{document}&#10;&#10;Sound to travel $30$ cm&#10;&#10;\end{document}"/>
  <p:tag name="IGUANATEXSIZE" val="20"/>
  <p:tag name="IGUANATEXCURSOR" val="104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9.4676"/>
  <p:tag name="ORIGINALWIDTH" val="1844.02"/>
  <p:tag name="LATEXADDIN" val="\documentclass{article}&#10;\usepackage{amsmath}&#10;\pagestyle{empty}&#10;\begin{document}&#10;&#10;\noindent Typical response time in high-end \\&#10;LCD computer monitors&#10;&#10;\end{document}"/>
  <p:tag name="IGUANATEXSIZE" val="20"/>
  <p:tag name="IGUANATEXCURSOR" val="91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528.684"/>
  <p:tag name="LATEXADDIN" val="\documentclass{article}&#10;\usepackage{amsmath}&#10;\pagestyle{empty}&#10;\begin{document}&#10;&#10;&#10;$\sum_j I_j=0$&#10;&#10;\end{document}"/>
  <p:tag name="IGUANATEXSIZE" val="20"/>
  <p:tag name="IGUANATEXCURSOR" val="82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611.1736"/>
  <p:tag name="LATEXADDIN" val="\documentclass{article}&#10;\usepackage{amsmath}&#10;\pagestyle{empty}&#10;\begin{document}&#10;&#10;$1.5 \times 10^{-8} s$&#10;&#10;\end{document}"/>
  <p:tag name="IGUANATEXSIZE" val="20"/>
  <p:tag name="IGUANATEXCURSOR" val="99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1208.849"/>
  <p:tag name="LATEXADDIN" val="\documentclass{article}&#10;\usepackage{amsmath}&#10;\pagestyle{empty}&#10;\begin{document}&#10;&#10;Half-life of Lithium-12&#10;&#10;\end{document}"/>
  <p:tag name="IGUANATEXSIZE" val="20"/>
  <p:tag name="IGUANATEXCURSOR" val="104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2735.658"/>
  <p:tag name="LATEXADDIN" val="\documentclass{article}&#10;\usepackage{amsmath}&#10;\pagestyle{empty}&#10;\begin{document}&#10;&#10;Half the time in fusion reaction in hydrogen bomb&#10;&#10;\end{document}"/>
  <p:tag name="IGUANATEXSIZE" val="20"/>
  <p:tag name="IGUANATEXCURSOR" val="130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700.787"/>
  <p:tag name="LATEXADDIN" val="\documentclass{article}&#10;\usepackage{amsmath}&#10;\pagestyle{empty}&#10;\begin{document}&#10;&#10;Light to travel $15$ m in vacuum&#10;&#10;\end{document}"/>
  <p:tag name="IGUANATEXSIZE" val="20"/>
  <p:tag name="IGUANATEXCURSOR" val="113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661.4173"/>
  <p:tag name="LATEXADDIN" val="\documentclass{article}&#10;\usepackage{amsmath}&#10;\pagestyle{empty}&#10;\begin{document}&#10;&#10;$1.5 \times 10^{-19} s$&#10;&#10;\end{document}"/>
  <p:tag name="IGUANATEXSIZE" val="20"/>
  <p:tag name="IGUANATEXCURSOR" val="104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9674"/>
  <p:tag name="ORIGINALWIDTH" val="2029.246"/>
  <p:tag name="LATEXADDIN" val="\documentclass{article}&#10;\usepackage{amsmath}&#10;\pagestyle{empty}&#10;\begin{document}&#10;&#10;\noindent Time it takes light to travel diameter \\&#10;of hydrogen atom &#10;&#10;\end{document}"/>
  <p:tag name="IGUANATEXSIZE" val="20"/>
  <p:tag name="IGUANATEXCURSOR" val="91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9674"/>
  <p:tag name="ORIGINALWIDTH" val="2162.729"/>
  <p:tag name="LATEXADDIN" val="\documentclass{article}&#10;\usepackage{amsmath}&#10;\pagestyle{empty}&#10;\begin{document}&#10;&#10;\noindent More than 200 times shorter than the \\&#10;shortest pulse of laser light ever created &#10;&#10;\end{document}"/>
  <p:tag name="IGUANATEXSIZE" val="20"/>
  <p:tag name="IGUANATEXCURSOR" val="174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486.689"/>
  <p:tag name="LATEXADDIN" val="\documentclass{article}&#10;\usepackage{amsmath}&#10;\pagestyle{empty}&#10;\begin{document}&#10;&#10;\noindent 10 attosecs to 1 sec is 1 sec to 32 billion years&#10;&#10;\end{document}"/>
  <p:tag name="IGUANATEXSIZE" val="20"/>
  <p:tag name="IGUANATEXCURSOR" val="140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611.1736"/>
  <p:tag name="LATEXADDIN" val="\documentclass{article}&#10;\usepackage{amsmath}&#10;\pagestyle{empty}&#10;\begin{document}&#10;&#10;$1.5 \times 10^{-3} s$&#10;&#10;\end{document}"/>
  <p:tag name="IGUANATEXSIZE" val="20"/>
  <p:tag name="IGUANATEXCURSOR" val="103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611.1736"/>
  <p:tag name="LATEXADDIN" val="\documentclass{article}&#10;\usepackage{amsmath}&#10;\pagestyle{empty}&#10;\begin{document}&#10;&#10;$1.5 \times 10^{-8} s$&#10;&#10;\end{document}"/>
  <p:tag name="IGUANATEXSIZE" val="20"/>
  <p:tag name="IGUANATEXCURSOR" val="99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95.98803"/>
  <p:tag name="LATEXADDIN" val="\documentclass{article}&#10;\usepackage{amsmath}&#10;\pagestyle{empty}&#10;\begin{document}&#10;&#10;&#10;$D$&#10;&#10;\end{document}"/>
  <p:tag name="IGUANATEXSIZE" val="20"/>
  <p:tag name="IGUANATEXCURSOR" val="85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661.4173"/>
  <p:tag name="LATEXADDIN" val="\documentclass{article}&#10;\usepackage{amsmath}&#10;\pagestyle{empty}&#10;\begin{document}&#10;&#10;$1.5 \times 10^{-19} s$&#10;&#10;\end{document}"/>
  <p:tag name="IGUANATEXSIZE" val="20"/>
  <p:tag name="IGUANATEXCURSOR" val="104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02.4747"/>
  <p:tag name="LATEXADDIN" val="\documentclass{article}&#10;\usepackage{amsmath}&#10;\pagestyle{empty}&#10;\begin{document}&#10;&#10;$\epsilon/\epsilon_0$&#10;&#10;\end{document}"/>
  <p:tag name="IGUANATEXSIZE" val="20"/>
  <p:tag name="IGUANATEXCURSOR" val="102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473.9408"/>
  <p:tag name="LATEXADDIN" val="\documentclass{article}&#10;\usepackage{amsmath}&#10;\pagestyle{empty}&#10;\begin{document}&#10;&#10;$P=I^2R$&#10;&#10;\end{document}"/>
  <p:tag name="IGUANATEXSIZE" val="20"/>
  <p:tag name="IGUANATEXCURSOR" val="89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.49307"/>
  <p:tag name="ORIGINALWIDTH" val="41.99472"/>
  <p:tag name="LATEXADDIN" val="\documentclass{article}&#10;\usepackage{amsmath}&#10;\pagestyle{empty}&#10;\begin{document}&#10;&#10;&#10;$\epsilon$&#10;&#10;\end{document}"/>
  <p:tag name="IGUANATEXSIZE" val="20"/>
  <p:tag name="IGUANATEXCURSOR" val="91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70.49118"/>
  <p:tag name="LATEXADDIN" val="\documentclass{article}&#10;\usepackage{amsmath}&#10;\pagestyle{empty}&#10;\begin{document}&#10;&#10;&#10;$J$&#10;&#10;\end{document}"/>
  <p:tag name="IGUANATEXSIZE" val="20"/>
  <p:tag name="IGUANATEXCURSOR" val="84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.49307"/>
  <p:tag name="ORIGINALWIDTH" val="66.74165"/>
  <p:tag name="LATEXADDIN" val="\documentclass{article}&#10;\usepackage{amsmath}&#10;\pagestyle{empty}&#10;\begin{document}&#10;&#10;&#10;$\sigma$&#10;&#10;\end{document}"/>
  <p:tag name="IGUANATEXSIZE" val="20"/>
  <p:tag name="IGUANATEXCURSOR" val="89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9832"/>
  <p:tag name="ORIGINALWIDTH" val="910.3862"/>
  <p:tag name="LATEXADDIN" val="\documentclass{article}&#10;\usepackage{amsmath}&#10;\pagestyle{empty}&#10;\begin{document}&#10;&#10;&#10;$10^{-4}-10^{-3}$ m/s&#10;&#10;\end{document}"/>
  <p:tag name="IGUANATEXSIZE" val="18"/>
  <p:tag name="IGUANATEXCURSOR" val="103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1899</TotalTime>
  <Words>2354</Words>
  <Application>Microsoft Office PowerPoint</Application>
  <PresentationFormat>On-screen Show (4:3)</PresentationFormat>
  <Paragraphs>564</Paragraphs>
  <Slides>84</Slides>
  <Notes>65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0" baseType="lpstr">
      <vt:lpstr>微软雅黑</vt:lpstr>
      <vt:lpstr>Arial</vt:lpstr>
      <vt:lpstr>Calibri</vt:lpstr>
      <vt:lpstr>Gigi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5-1 Introduction</vt:lpstr>
      <vt:lpstr>Average drift velocity of electrons for good conductors </vt:lpstr>
      <vt:lpstr>Average drift velocity of electrons for good conductors </vt:lpstr>
      <vt:lpstr>Topics for Conduction Currents</vt:lpstr>
      <vt:lpstr>Conduction Currents</vt:lpstr>
      <vt:lpstr>Conduction Currents</vt:lpstr>
      <vt:lpstr>5-2 Current Density and Ohm’s Law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Conduction Currents</vt:lpstr>
      <vt:lpstr>Conduction Currents</vt:lpstr>
      <vt:lpstr>PowerPoint Presentation</vt:lpstr>
      <vt:lpstr>Conductivities </vt:lpstr>
      <vt:lpstr>Conductivities </vt:lpstr>
      <vt:lpstr>PowerPoint Presentation</vt:lpstr>
      <vt:lpstr>Ohm’s Law: Point Form to Circuit Form</vt:lpstr>
      <vt:lpstr>PowerPoint Presentation</vt:lpstr>
      <vt:lpstr>PowerPoint Presentation</vt:lpstr>
      <vt:lpstr>Conductance </vt:lpstr>
      <vt:lpstr>PowerPoint Presentation</vt:lpstr>
      <vt:lpstr>PowerPoint Presentation</vt:lpstr>
      <vt:lpstr>PowerPoint Presentation</vt:lpstr>
      <vt:lpstr>5-3 Electromotive Force and Kirchhoff’s Voltage Law</vt:lpstr>
      <vt:lpstr>Electromotive Force</vt:lpstr>
      <vt:lpstr>Electromotive Force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5-4 Equation of Continuity and Kirchhoff’s Current Law</vt:lpstr>
      <vt:lpstr>PowerPoint Presentation</vt:lpstr>
      <vt:lpstr>PowerPoint Presentation</vt:lpstr>
      <vt:lpstr>E and  inside a Conductor: time to equilibrium </vt:lpstr>
      <vt:lpstr>Time to Reach Equilibrium in a Conductor</vt:lpstr>
      <vt:lpstr>PowerPoint Presentation</vt:lpstr>
      <vt:lpstr>Relaxation time for copper</vt:lpstr>
      <vt:lpstr>Relaxation time for copper</vt:lpstr>
      <vt:lpstr>Relaxation time for copper</vt:lpstr>
      <vt:lpstr>Relaxation time for copper</vt:lpstr>
      <vt:lpstr>Relaxation time for copper</vt:lpstr>
      <vt:lpstr>Relaxation times</vt:lpstr>
      <vt:lpstr>PowerPoint Presentation</vt:lpstr>
      <vt:lpstr>5-5 Power Dissipation and Joule’s Law</vt:lpstr>
      <vt:lpstr>PowerPoint Presentation</vt:lpstr>
      <vt:lpstr>PowerPoint Presentation</vt:lpstr>
      <vt:lpstr>PowerPoint Presentation</vt:lpstr>
      <vt:lpstr>5-6 Boundary Conditions for Current Density</vt:lpstr>
      <vt:lpstr>PowerPoint Presentation</vt:lpstr>
      <vt:lpstr>Example</vt:lpstr>
      <vt:lpstr>Example</vt:lpstr>
      <vt:lpstr>Example</vt:lpstr>
      <vt:lpstr>Example</vt:lpstr>
      <vt:lpstr>Example</vt:lpstr>
      <vt:lpstr>PowerPoint Presentation</vt:lpstr>
      <vt:lpstr>PowerPoint Presentation</vt:lpstr>
      <vt:lpstr>A homogeneous conducting medium</vt:lpstr>
      <vt:lpstr>Boundary Condition between Two Lossy Dielectrics (for a Steady Current)</vt:lpstr>
      <vt:lpstr>5-7 Resistance Calculations</vt:lpstr>
      <vt:lpstr>PowerPoint Presentation</vt:lpstr>
      <vt:lpstr>PowerPoint Presentation</vt:lpstr>
      <vt:lpstr>Cl and Rl</vt:lpstr>
      <vt:lpstr>Procedure to Compute R between Specified Equi-potential Surfaces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Static Electric Fields</dc:title>
  <dc:creator>chensl</dc:creator>
  <cp:lastModifiedBy>Nana Liu</cp:lastModifiedBy>
  <cp:revision>416</cp:revision>
  <dcterms:created xsi:type="dcterms:W3CDTF">2006-08-16T00:00:00Z</dcterms:created>
  <dcterms:modified xsi:type="dcterms:W3CDTF">2020-06-18T09:11:05Z</dcterms:modified>
</cp:coreProperties>
</file>