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342" r:id="rId2"/>
    <p:sldId id="2364" r:id="rId3"/>
    <p:sldId id="2368" r:id="rId4"/>
    <p:sldId id="2366" r:id="rId5"/>
    <p:sldId id="2367" r:id="rId6"/>
    <p:sldId id="2369" r:id="rId7"/>
    <p:sldId id="2381" r:id="rId8"/>
    <p:sldId id="2390" r:id="rId9"/>
    <p:sldId id="2393" r:id="rId10"/>
    <p:sldId id="2392" r:id="rId11"/>
    <p:sldId id="2399" r:id="rId12"/>
    <p:sldId id="2400" r:id="rId13"/>
    <p:sldId id="2401" r:id="rId14"/>
    <p:sldId id="462" r:id="rId15"/>
    <p:sldId id="483" r:id="rId16"/>
    <p:sldId id="484" r:id="rId17"/>
    <p:sldId id="485" r:id="rId18"/>
    <p:sldId id="464" r:id="rId19"/>
    <p:sldId id="486" r:id="rId20"/>
    <p:sldId id="487" r:id="rId21"/>
    <p:sldId id="465" r:id="rId22"/>
    <p:sldId id="488" r:id="rId23"/>
    <p:sldId id="2370" r:id="rId24"/>
    <p:sldId id="2371" r:id="rId25"/>
    <p:sldId id="2372" r:id="rId26"/>
    <p:sldId id="466" r:id="rId27"/>
    <p:sldId id="489" r:id="rId28"/>
    <p:sldId id="490" r:id="rId29"/>
    <p:sldId id="492" r:id="rId30"/>
    <p:sldId id="467" r:id="rId31"/>
    <p:sldId id="499" r:id="rId32"/>
    <p:sldId id="468" r:id="rId33"/>
    <p:sldId id="500" r:id="rId34"/>
    <p:sldId id="502" r:id="rId35"/>
    <p:sldId id="501" r:id="rId36"/>
    <p:sldId id="503" r:id="rId37"/>
    <p:sldId id="504" r:id="rId38"/>
    <p:sldId id="505" r:id="rId39"/>
    <p:sldId id="506" r:id="rId40"/>
    <p:sldId id="508" r:id="rId41"/>
    <p:sldId id="2382" r:id="rId42"/>
    <p:sldId id="2383" r:id="rId43"/>
    <p:sldId id="2384" r:id="rId44"/>
    <p:sldId id="2385" r:id="rId45"/>
    <p:sldId id="2388" r:id="rId46"/>
    <p:sldId id="2389" r:id="rId47"/>
    <p:sldId id="469" r:id="rId48"/>
    <p:sldId id="509" r:id="rId49"/>
    <p:sldId id="510" r:id="rId50"/>
    <p:sldId id="511" r:id="rId51"/>
    <p:sldId id="513" r:id="rId52"/>
    <p:sldId id="514" r:id="rId53"/>
    <p:sldId id="470" r:id="rId54"/>
    <p:sldId id="515" r:id="rId55"/>
    <p:sldId id="471" r:id="rId56"/>
    <p:sldId id="516" r:id="rId57"/>
    <p:sldId id="517" r:id="rId58"/>
    <p:sldId id="518" r:id="rId59"/>
    <p:sldId id="519" r:id="rId60"/>
    <p:sldId id="520" r:id="rId61"/>
    <p:sldId id="521" r:id="rId62"/>
    <p:sldId id="522" r:id="rId63"/>
    <p:sldId id="523" r:id="rId64"/>
    <p:sldId id="472" r:id="rId65"/>
    <p:sldId id="524" r:id="rId66"/>
    <p:sldId id="525" r:id="rId67"/>
    <p:sldId id="526" r:id="rId68"/>
    <p:sldId id="474" r:id="rId69"/>
    <p:sldId id="473" r:id="rId70"/>
    <p:sldId id="527" r:id="rId71"/>
    <p:sldId id="528" r:id="rId72"/>
    <p:sldId id="529" r:id="rId73"/>
    <p:sldId id="530" r:id="rId74"/>
    <p:sldId id="475" r:id="rId75"/>
    <p:sldId id="477" r:id="rId76"/>
    <p:sldId id="531" r:id="rId77"/>
    <p:sldId id="532" r:id="rId78"/>
    <p:sldId id="533" r:id="rId79"/>
    <p:sldId id="534" r:id="rId80"/>
    <p:sldId id="535" r:id="rId81"/>
    <p:sldId id="536" r:id="rId82"/>
    <p:sldId id="537" r:id="rId83"/>
    <p:sldId id="476" r:id="rId84"/>
    <p:sldId id="538" r:id="rId85"/>
    <p:sldId id="539" r:id="rId86"/>
    <p:sldId id="478" r:id="rId87"/>
    <p:sldId id="553" r:id="rId88"/>
    <p:sldId id="479" r:id="rId89"/>
    <p:sldId id="541" r:id="rId90"/>
    <p:sldId id="542" r:id="rId91"/>
    <p:sldId id="480" r:id="rId92"/>
    <p:sldId id="543" r:id="rId93"/>
    <p:sldId id="545" r:id="rId94"/>
    <p:sldId id="544" r:id="rId95"/>
    <p:sldId id="546" r:id="rId96"/>
    <p:sldId id="481" r:id="rId97"/>
    <p:sldId id="547" r:id="rId98"/>
    <p:sldId id="548" r:id="rId99"/>
    <p:sldId id="549" r:id="rId100"/>
    <p:sldId id="550" r:id="rId101"/>
    <p:sldId id="482" r:id="rId102"/>
    <p:sldId id="551" r:id="rId103"/>
    <p:sldId id="552" r:id="rId104"/>
    <p:sldId id="2380" r:id="rId105"/>
    <p:sldId id="2373" r:id="rId106"/>
    <p:sldId id="2374" r:id="rId107"/>
    <p:sldId id="2375" r:id="rId108"/>
    <p:sldId id="2376" r:id="rId109"/>
    <p:sldId id="2377" r:id="rId110"/>
    <p:sldId id="2378" r:id="rId111"/>
    <p:sldId id="2379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87" autoAdjust="0"/>
  </p:normalViewPr>
  <p:slideViewPr>
    <p:cSldViewPr>
      <p:cViewPr varScale="1">
        <p:scale>
          <a:sx n="52" d="100"/>
          <a:sy n="52" d="100"/>
        </p:scale>
        <p:origin x="16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62477-7127-48C3-9280-07E2BCD2FE07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553A3-B21F-43E7-89FC-A3C12FB09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FE241-B750-4D68-B7AD-4E5E17480B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64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64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64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64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59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85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8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75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2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425BF-A914-4458-8A27-798D126FB9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98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9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54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92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13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1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1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7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57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648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48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373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16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7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6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057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19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648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220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69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454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3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519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917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726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810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777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45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648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083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45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621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057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80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35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597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523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737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5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648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249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631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160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21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007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86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79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04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779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3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648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16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016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314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083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133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2334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596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583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5727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40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6482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222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410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964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8095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01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553A3-B21F-43E7-89FC-A3C12FB094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6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F8AA-64C7-4258-85EE-860F320787D9}" type="datetime1">
              <a:rPr lang="en-US" altLang="zh-CN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F9F7-7F97-4D8C-81AF-A9E7A66F5510}" type="datetime1">
              <a:rPr lang="en-US" altLang="zh-CN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8F51-EB57-414B-B434-9CDAB6C05BE7}" type="datetime1">
              <a:rPr lang="en-US" altLang="zh-CN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DC536-4E9F-4D70-8257-69C532245C60}" type="datetime1">
              <a:rPr lang="en-US" altLang="zh-CN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C3C7-6706-4E7E-9D81-B26F2797BCC6}" type="datetime1">
              <a:rPr lang="en-US" altLang="zh-CN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6C67-AFC6-45C8-AE78-23F749D81DAD}" type="datetime1">
              <a:rPr lang="en-US" altLang="zh-CN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B0F6-685B-4AD8-95D0-7C7002A07CFE}" type="datetime1">
              <a:rPr lang="en-US" altLang="zh-CN" smtClean="0"/>
              <a:pPr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7727-AB10-4AAD-98C2-6B98369C098B}" type="datetime1">
              <a:rPr lang="en-US" altLang="zh-CN" smtClean="0"/>
              <a:pPr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F15E-5E37-4E32-A530-C12AEBF7A382}" type="datetime1">
              <a:rPr lang="en-US" altLang="zh-CN" smtClean="0"/>
              <a:pPr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C50B-E897-469F-AAF6-F8BBC157F9EB}" type="datetime1">
              <a:rPr lang="en-US" altLang="zh-CN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2FBF6-6CBC-4ADB-846D-31215B2CF319}" type="datetime1">
              <a:rPr lang="en-US" altLang="zh-CN" smtClean="0"/>
              <a:pPr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2B7C4-0724-4A76-A82F-417DD399C3BF}" type="datetime1">
              <a:rPr lang="en-US" altLang="zh-CN" smtClean="0"/>
              <a:pPr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1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6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3" Type="http://schemas.openxmlformats.org/officeDocument/2006/relationships/image" Target="../media/image47.png"/><Relationship Id="rId7" Type="http://schemas.openxmlformats.org/officeDocument/2006/relationships/image" Target="../media/image21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221.png"/><Relationship Id="rId4" Type="http://schemas.openxmlformats.org/officeDocument/2006/relationships/image" Target="../media/image217.png"/><Relationship Id="rId9" Type="http://schemas.openxmlformats.org/officeDocument/2006/relationships/image" Target="../media/image22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7" Type="http://schemas.openxmlformats.org/officeDocument/2006/relationships/image" Target="../media/image22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23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6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2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7" Type="http://schemas.openxmlformats.org/officeDocument/2006/relationships/image" Target="../media/image82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emf"/><Relationship Id="rId5" Type="http://schemas.openxmlformats.org/officeDocument/2006/relationships/image" Target="../media/image81.emf"/><Relationship Id="rId4" Type="http://schemas.openxmlformats.org/officeDocument/2006/relationships/image" Target="../media/image78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7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8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5.png"/><Relationship Id="rId4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9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11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8.png"/><Relationship Id="rId5" Type="http://schemas.openxmlformats.org/officeDocument/2006/relationships/image" Target="../media/image113.png"/><Relationship Id="rId10" Type="http://schemas.openxmlformats.org/officeDocument/2006/relationships/image" Target="../media/image117.png"/><Relationship Id="rId4" Type="http://schemas.openxmlformats.org/officeDocument/2006/relationships/image" Target="../media/image12.png"/><Relationship Id="rId9" Type="http://schemas.openxmlformats.org/officeDocument/2006/relationships/image" Target="../media/image1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9.png"/><Relationship Id="rId4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12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6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10" Type="http://schemas.openxmlformats.org/officeDocument/2006/relationships/image" Target="../media/image24.png"/><Relationship Id="rId4" Type="http://schemas.openxmlformats.org/officeDocument/2006/relationships/image" Target="../media/image154.png"/><Relationship Id="rId9" Type="http://schemas.openxmlformats.org/officeDocument/2006/relationships/image" Target="../media/image15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0.png"/><Relationship Id="rId4" Type="http://schemas.openxmlformats.org/officeDocument/2006/relationships/image" Target="../media/image1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9.png"/><Relationship Id="rId5" Type="http://schemas.openxmlformats.org/officeDocument/2006/relationships/image" Target="../media/image164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0" Type="http://schemas.openxmlformats.org/officeDocument/2006/relationships/image" Target="../media/image183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5" Type="http://schemas.openxmlformats.org/officeDocument/2006/relationships/image" Target="../media/image185.png"/><Relationship Id="rId4" Type="http://schemas.openxmlformats.org/officeDocument/2006/relationships/image" Target="../media/image18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196.png"/><Relationship Id="rId7" Type="http://schemas.openxmlformats.org/officeDocument/2006/relationships/image" Target="../media/image20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7.png"/><Relationship Id="rId4" Type="http://schemas.openxmlformats.org/officeDocument/2006/relationships/image" Target="../media/image20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B0C84B9F-2CA9-45C3-A12E-36DFF56C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05064"/>
            <a:ext cx="6400800" cy="133452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kern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Lecturer: Nana Liu </a:t>
            </a: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Summer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9E780-CE59-4692-BAAE-9E188993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E86A-026B-43CF-A01B-700589804C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F8F15-63DD-4D37-B4E6-C7565CE4FB6B}"/>
              </a:ext>
            </a:extLst>
          </p:cNvPr>
          <p:cNvSpPr/>
          <p:nvPr/>
        </p:nvSpPr>
        <p:spPr>
          <a:xfrm>
            <a:off x="1143000" y="1066800"/>
            <a:ext cx="702961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Chapter </a:t>
            </a:r>
            <a:r>
              <a:rPr lang="en-US" sz="5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n-US" sz="5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Time-Varying Fields and </a:t>
            </a:r>
          </a:p>
          <a:p>
            <a:pPr algn="ctr"/>
            <a:r>
              <a:rPr lang="en-US" sz="54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Maxwell’s Equations</a:t>
            </a:r>
          </a:p>
        </p:txBody>
      </p:sp>
      <p:pic>
        <p:nvPicPr>
          <p:cNvPr id="7" name="Picture 2" descr="C:\Users\cpro01\Desktop\夏季毕业设计展\post\LOGO-02.png">
            <a:extLst>
              <a:ext uri="{FF2B5EF4-FFF2-40B4-BE49-F238E27FC236}">
                <a16:creationId xmlns:a16="http://schemas.microsoft.com/office/drawing/2014/main" id="{367B257E-DE0D-47D4-AF17-3048220BE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05" y="5339586"/>
            <a:ext cx="3425990" cy="8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45D444-E6C9-4462-80AD-05C0FD48B781}"/>
              </a:ext>
            </a:extLst>
          </p:cNvPr>
          <p:cNvSpPr/>
          <p:nvPr/>
        </p:nvSpPr>
        <p:spPr>
          <a:xfrm>
            <a:off x="5141477" y="6470713"/>
            <a:ext cx="401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Many slides courtesy of Sung-Liang Chen</a:t>
            </a:r>
          </a:p>
        </p:txBody>
      </p:sp>
    </p:spTree>
    <p:extLst>
      <p:ext uri="{BB962C8B-B14F-4D97-AF65-F5344CB8AC3E}">
        <p14:creationId xmlns:p14="http://schemas.microsoft.com/office/powerpoint/2010/main" val="268078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B491DE-7CCA-4699-870F-0A6FEE2F1213}"/>
              </a:ext>
            </a:extLst>
          </p:cNvPr>
          <p:cNvSpPr/>
          <p:nvPr/>
        </p:nvSpPr>
        <p:spPr>
          <a:xfrm>
            <a:off x="533862" y="174369"/>
            <a:ext cx="8152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Vector and scalar potentials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858D2E-0A1E-471E-A053-F5AC952FDC68}"/>
              </a:ext>
            </a:extLst>
          </p:cNvPr>
          <p:cNvSpPr/>
          <p:nvPr/>
        </p:nvSpPr>
        <p:spPr>
          <a:xfrm>
            <a:off x="1252943" y="1447800"/>
            <a:ext cx="6629400" cy="1295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31C26D-741F-4E37-9050-53C6BD9D12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92" y="1912938"/>
            <a:ext cx="5695502" cy="36512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49A04DD-9C79-452C-8A0C-D24628CC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14" y="3326543"/>
            <a:ext cx="1984022" cy="5247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4BE1FEC7-CCF6-45A8-862B-BD19B1704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4378428"/>
            <a:ext cx="2885851" cy="9838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1590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good conductor and a good insulator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good conductor: </a:t>
            </a:r>
            <a:r>
              <a:rPr lang="en-US" altLang="zh-CN" dirty="0">
                <a:sym typeface="Symbol"/>
              </a:rPr>
              <a:t>&gt;&gt;</a:t>
            </a:r>
          </a:p>
          <a:p>
            <a:r>
              <a:rPr lang="en-US" altLang="zh-CN" dirty="0">
                <a:sym typeface="Symbol"/>
              </a:rPr>
              <a:t>A good insulator: &gt;&gt;</a:t>
            </a:r>
          </a:p>
          <a:p>
            <a:r>
              <a:rPr lang="en-US" altLang="zh-CN" dirty="0">
                <a:sym typeface="Symbol"/>
              </a:rPr>
              <a:t>Thus, a material may be a 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good conductor</a:t>
            </a:r>
            <a:r>
              <a:rPr lang="en-US" altLang="zh-CN" dirty="0">
                <a:sym typeface="Symbol"/>
              </a:rPr>
              <a:t> at 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low frequencies</a:t>
            </a:r>
            <a:r>
              <a:rPr lang="en-US" altLang="zh-CN" dirty="0">
                <a:sym typeface="Symbol"/>
              </a:rPr>
              <a:t> but may have the properties of a </a:t>
            </a:r>
            <a:r>
              <a:rPr lang="en-US" altLang="zh-CN" dirty="0" err="1">
                <a:sym typeface="Symbol"/>
              </a:rPr>
              <a:t>lossy</a:t>
            </a:r>
            <a:r>
              <a:rPr lang="en-US" altLang="zh-CN" dirty="0">
                <a:sym typeface="Symbol"/>
              </a:rPr>
              <a:t> dielectric at very high frequencies.</a:t>
            </a:r>
          </a:p>
          <a:p>
            <a:pPr marL="457200" lvl="1" indent="0">
              <a:buNone/>
            </a:pPr>
            <a:r>
              <a:rPr lang="en-US" altLang="zh-CN" dirty="0">
                <a:sym typeface="Symbol"/>
              </a:rPr>
              <a:t>E.g., moist ground is a relatively good conductor at low frequency and behaves more like an insulator at high frequency.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009775"/>
            <a:ext cx="2238375" cy="5048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1056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7-7.4 The Electromagnetic Spectrum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Maxwell’s equations, </a:t>
            </a:r>
            <a:r>
              <a:rPr lang="en-US"/>
              <a:t>and therefore the </a:t>
            </a:r>
            <a:r>
              <a:rPr lang="en-US" dirty="0"/>
              <a:t>wave and Helmholtz’s equations, impose no limit on the frequency of the waves.</a:t>
            </a:r>
          </a:p>
          <a:p>
            <a:r>
              <a:rPr lang="en-US" dirty="0"/>
              <a:t>All electromagnetic waves in whatever frequency range propagate in a medium with the same velocity: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611" y="4280263"/>
            <a:ext cx="33718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12964"/>
            <a:ext cx="5040000" cy="6592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4008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328738"/>
            <a:ext cx="42100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83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4F72-FCCF-44DD-B1F0-E2E85756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143000"/>
          </a:xfrm>
        </p:spPr>
        <p:txBody>
          <a:bodyPr/>
          <a:lstStyle/>
          <a:p>
            <a:r>
              <a:rPr lang="en-US" dirty="0"/>
              <a:t>Extra slides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E6C4B-F298-4A28-8346-96B3FEF2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564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76200"/>
            <a:ext cx="47625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3962400"/>
            <a:ext cx="777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the secondary winding is terminated in a load resistance R</a:t>
            </a:r>
            <a:r>
              <a:rPr lang="en-US" altLang="zh-CN" baseline="-25000" dirty="0"/>
              <a:t>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the effective load seen by the source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791075"/>
            <a:ext cx="24479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5857875"/>
            <a:ext cx="2190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4505325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4" y="5437496"/>
            <a:ext cx="12287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924674" y="4505325"/>
            <a:ext cx="1228725" cy="1865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6063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76200"/>
            <a:ext cx="47625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3962400"/>
            <a:ext cx="777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a sinusoidal source v</a:t>
            </a:r>
            <a:r>
              <a:rPr lang="en-US" altLang="zh-CN" baseline="-25000" dirty="0"/>
              <a:t>1</a:t>
            </a:r>
            <a:r>
              <a:rPr lang="en-US" altLang="zh-CN" dirty="0"/>
              <a:t>(t) and a load impedance Z</a:t>
            </a:r>
            <a:r>
              <a:rPr lang="en-US" altLang="zh-CN" baseline="-25000" dirty="0"/>
              <a:t>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the effect load seen by the source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4581525"/>
            <a:ext cx="22288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1202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152400"/>
            <a:ext cx="2028825" cy="5715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1371600"/>
            <a:ext cx="33242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4038600" y="723900"/>
            <a:ext cx="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6400" y="1784866"/>
            <a:ext cx="10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Total flux</a:t>
            </a:r>
            <a:endParaRPr lang="zh-CN" alt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171" y="3035418"/>
            <a:ext cx="11620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712456"/>
            <a:ext cx="12382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下箭头 9"/>
          <p:cNvSpPr/>
          <p:nvPr/>
        </p:nvSpPr>
        <p:spPr>
          <a:xfrm>
            <a:off x="3810000" y="2667000"/>
            <a:ext cx="6096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0" y="2667000"/>
            <a:ext cx="250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Substitution of </a:t>
            </a:r>
            <a:r>
              <a:rPr lang="en-US" altLang="zh-CN" dirty="0">
                <a:sym typeface="Symbol"/>
              </a:rPr>
              <a:t>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 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en-US" altLang="zh-CN" dirty="0"/>
              <a:t> in </a:t>
            </a:r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4343400"/>
            <a:ext cx="22479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9600" y="5802868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47" y="5693807"/>
            <a:ext cx="1266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693807"/>
            <a:ext cx="1247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5693807"/>
            <a:ext cx="15811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95400" y="6248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Self-inductance of the primary winding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57600" y="62484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Self-inductance of the secondary winding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24600" y="6248400"/>
            <a:ext cx="1954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Mutual inductance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1000" y="914400"/>
            <a:ext cx="114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Replace </a:t>
            </a:r>
            <a:r>
              <a:rPr lang="en-US" dirty="0">
                <a:sym typeface="Symbol"/>
              </a:rPr>
              <a:t>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1561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(b) Real transformer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an ideal transformer:</a:t>
            </a:r>
          </a:p>
          <a:p>
            <a:pPr lvl="1"/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Infinite </a:t>
            </a:r>
            <a:r>
              <a:rPr lang="en-US" altLang="zh-CN" dirty="0">
                <a:sym typeface="Symbol"/>
              </a:rPr>
              <a:t> </a:t>
            </a:r>
            <a:r>
              <a:rPr lang="en-US" altLang="zh-CN" dirty="0">
                <a:sym typeface="Wingdings" panose="05000000000000000000" pitchFamily="2" charset="2"/>
              </a:rPr>
              <a:t> infinite L</a:t>
            </a:r>
            <a:endParaRPr lang="en-US" altLang="zh-CN" dirty="0"/>
          </a:p>
          <a:p>
            <a:r>
              <a:rPr lang="en-US" altLang="zh-CN" dirty="0"/>
              <a:t>For a real transformer: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4648200"/>
            <a:ext cx="2552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71800"/>
            <a:ext cx="1400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47" y="2209800"/>
            <a:ext cx="1266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1247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2209800"/>
            <a:ext cx="15811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/>
          <p:cNvSpPr/>
          <p:nvPr/>
        </p:nvSpPr>
        <p:spPr>
          <a:xfrm>
            <a:off x="3048000" y="2971800"/>
            <a:ext cx="533400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67118" y="5105400"/>
            <a:ext cx="2485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k</a:t>
            </a:r>
            <a:r>
              <a:rPr lang="en-US" altLang="zh-CN" dirty="0"/>
              <a:t>: coefficient of coupling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8333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altLang="zh-CN" dirty="0"/>
              <a:t>A real transformer</a:t>
            </a:r>
          </a:p>
          <a:p>
            <a:pPr lvl="1"/>
            <a:r>
              <a:rPr lang="en-US" altLang="zh-CN" dirty="0"/>
              <a:t>Leakage flux (</a:t>
            </a:r>
            <a:r>
              <a:rPr lang="en-US" altLang="zh-CN" i="1" dirty="0"/>
              <a:t>k</a:t>
            </a:r>
            <a:r>
              <a:rPr lang="en-US" altLang="zh-CN" dirty="0"/>
              <a:t>&lt;1)</a:t>
            </a:r>
          </a:p>
          <a:p>
            <a:pPr lvl="1"/>
            <a:r>
              <a:rPr lang="en-US" altLang="zh-CN" dirty="0" err="1"/>
              <a:t>Noninfinite</a:t>
            </a:r>
            <a:r>
              <a:rPr lang="en-US" altLang="zh-CN" dirty="0"/>
              <a:t> inductances</a:t>
            </a:r>
          </a:p>
          <a:p>
            <a:pPr lvl="1"/>
            <a:r>
              <a:rPr lang="en-US" altLang="zh-CN" dirty="0"/>
              <a:t>Nonzero winding resistances</a:t>
            </a:r>
          </a:p>
          <a:p>
            <a:pPr lvl="1"/>
            <a:r>
              <a:rPr lang="en-US" altLang="zh-CN" dirty="0"/>
              <a:t>Hysteresis</a:t>
            </a:r>
          </a:p>
          <a:p>
            <a:pPr lvl="1"/>
            <a:r>
              <a:rPr lang="en-US" altLang="zh-CN" dirty="0"/>
              <a:t>Eddy-current losses</a:t>
            </a:r>
          </a:p>
          <a:p>
            <a:pPr lvl="1"/>
            <a:r>
              <a:rPr lang="en-US" altLang="zh-CN" dirty="0">
                <a:sym typeface="Symbol"/>
              </a:rPr>
              <a:t></a:t>
            </a:r>
            <a:r>
              <a:rPr lang="en-US" altLang="zh-CN" dirty="0"/>
              <a:t>(</a:t>
            </a:r>
            <a:r>
              <a:rPr lang="en-US" altLang="zh-CN" b="1" dirty="0"/>
              <a:t>H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 An exact analysis is difficult.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1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B491DE-7CCA-4699-870F-0A6FEE2F1213}"/>
              </a:ext>
            </a:extLst>
          </p:cNvPr>
          <p:cNvSpPr/>
          <p:nvPr/>
        </p:nvSpPr>
        <p:spPr>
          <a:xfrm>
            <a:off x="533862" y="174369"/>
            <a:ext cx="8152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Vector and scalar potentials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FCF30-C149-4D72-8383-4594C174547F}"/>
              </a:ext>
            </a:extLst>
          </p:cNvPr>
          <p:cNvSpPr txBox="1"/>
          <p:nvPr/>
        </p:nvSpPr>
        <p:spPr>
          <a:xfrm>
            <a:off x="2239564" y="1254037"/>
            <a:ext cx="5078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Poisson’s equations (static cases)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F1068-6D49-4D1B-920E-25249A3718CB}"/>
              </a:ext>
            </a:extLst>
          </p:cNvPr>
          <p:cNvSpPr txBox="1"/>
          <p:nvPr/>
        </p:nvSpPr>
        <p:spPr>
          <a:xfrm>
            <a:off x="2020703" y="3890138"/>
            <a:ext cx="5650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Wave equations (time-varying cases)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cxnSp>
        <p:nvCxnSpPr>
          <p:cNvPr id="19" name="直接连接符 12">
            <a:extLst>
              <a:ext uri="{FF2B5EF4-FFF2-40B4-BE49-F238E27FC236}">
                <a16:creationId xmlns:a16="http://schemas.microsoft.com/office/drawing/2014/main" id="{2B55CA29-B67A-47BE-8B71-FCC59F408C26}"/>
              </a:ext>
            </a:extLst>
          </p:cNvPr>
          <p:cNvCxnSpPr/>
          <p:nvPr/>
        </p:nvCxnSpPr>
        <p:spPr>
          <a:xfrm>
            <a:off x="609600" y="37338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>
            <a:extLst>
              <a:ext uri="{FF2B5EF4-FFF2-40B4-BE49-F238E27FC236}">
                <a16:creationId xmlns:a16="http://schemas.microsoft.com/office/drawing/2014/main" id="{C7AA9AB4-3419-420E-BDC3-5599D679D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5726230"/>
            <a:ext cx="25622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4500890B-D5EC-4ADE-AD97-AF48E6C9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2" y="4569695"/>
            <a:ext cx="24669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39D172-5FE7-4DE3-A70F-AB99E5E0DAD1}"/>
              </a:ext>
            </a:extLst>
          </p:cNvPr>
          <p:cNvSpPr/>
          <p:nvPr/>
        </p:nvSpPr>
        <p:spPr>
          <a:xfrm>
            <a:off x="1198717" y="1933595"/>
            <a:ext cx="2914651" cy="1523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47D82-3943-44AA-A17D-49D326C97E4C}"/>
              </a:ext>
            </a:extLst>
          </p:cNvPr>
          <p:cNvSpPr/>
          <p:nvPr/>
        </p:nvSpPr>
        <p:spPr>
          <a:xfrm>
            <a:off x="4898287" y="1907782"/>
            <a:ext cx="2914651" cy="1523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4CA5BAC-DF59-4B2A-9D31-ECD888D6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81200"/>
            <a:ext cx="18573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56A3BC-0585-4220-9808-BA375A09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701409"/>
            <a:ext cx="1695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A124803D-C8C9-4C07-89EC-460C7499D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23" y="2743200"/>
            <a:ext cx="4476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7D3D258E-9906-4627-AFA5-2FC5ABCC0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598" y="2788920"/>
            <a:ext cx="819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6081014-16E7-48F4-9777-F953FA4A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76463"/>
            <a:ext cx="5143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5">
            <a:extLst>
              <a:ext uri="{FF2B5EF4-FFF2-40B4-BE49-F238E27FC236}">
                <a16:creationId xmlns:a16="http://schemas.microsoft.com/office/drawing/2014/main" id="{1F84C031-6E33-42A1-9646-A66900BF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085975"/>
            <a:ext cx="704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id="{D1945B50-6436-474B-AE15-FF23A8BBC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495800" y="5657658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03513C2-F8DB-48DF-B3A1-D8A3CBB22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589234" y="4558569"/>
            <a:ext cx="40671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15601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0"/>
            <a:ext cx="59340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0200" y="34290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/>
              <a:t>Leakage flux (</a:t>
            </a:r>
            <a:r>
              <a:rPr lang="en-US" altLang="zh-CN" i="1" dirty="0"/>
              <a:t>k</a:t>
            </a:r>
            <a:r>
              <a:rPr lang="en-US" altLang="zh-CN" dirty="0"/>
              <a:t>&lt;1) </a:t>
            </a:r>
            <a:r>
              <a:rPr lang="en-US" altLang="zh-CN" dirty="0">
                <a:solidFill>
                  <a:srgbClr val="FF0000"/>
                </a:solidFill>
              </a:rPr>
              <a:t>(X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, X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 leakage inductive </a:t>
            </a:r>
            <a:r>
              <a:rPr lang="en-US" altLang="zh-CN" dirty="0" err="1">
                <a:solidFill>
                  <a:srgbClr val="FF0000"/>
                </a:solidFill>
              </a:rPr>
              <a:t>reactances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/>
          </a:p>
          <a:p>
            <a:pPr marL="0" lvl="1"/>
            <a:r>
              <a:rPr lang="en-US" altLang="zh-CN" dirty="0"/>
              <a:t>Nonzero winding resistances </a:t>
            </a:r>
            <a:r>
              <a:rPr lang="en-US" altLang="zh-CN" dirty="0">
                <a:solidFill>
                  <a:srgbClr val="FF0000"/>
                </a:solidFill>
              </a:rPr>
              <a:t>(R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, R</a:t>
            </a:r>
            <a:r>
              <a:rPr lang="en-US" altLang="zh-CN" baseline="-25000" dirty="0">
                <a:solidFill>
                  <a:srgbClr val="FF0000"/>
                </a:solidFill>
              </a:rPr>
              <a:t>2 </a:t>
            </a:r>
            <a:r>
              <a:rPr lang="en-US" altLang="zh-CN" baseline="30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winding resistances)</a:t>
            </a:r>
          </a:p>
          <a:p>
            <a:pPr marL="0" lvl="1"/>
            <a:r>
              <a:rPr lang="en-US" altLang="zh-CN" dirty="0"/>
              <a:t>Hysteresis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baseline="-25000" dirty="0" err="1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, power loss)</a:t>
            </a:r>
          </a:p>
          <a:p>
            <a:pPr marL="0" lvl="1"/>
            <a:r>
              <a:rPr lang="en-US" altLang="zh-CN" dirty="0"/>
              <a:t>Eddy-current losses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R</a:t>
            </a:r>
            <a:r>
              <a:rPr lang="en-US" altLang="zh-CN" baseline="-25000" dirty="0" err="1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, power loss)</a:t>
            </a:r>
            <a:endParaRPr lang="en-US" altLang="zh-CN" dirty="0"/>
          </a:p>
          <a:p>
            <a:pPr marL="0" lvl="1"/>
            <a:r>
              <a:rPr lang="en-US" altLang="zh-CN" dirty="0">
                <a:sym typeface="Symbol"/>
              </a:rPr>
              <a:t></a:t>
            </a:r>
            <a:r>
              <a:rPr lang="en-US" altLang="zh-CN" dirty="0"/>
              <a:t>(</a:t>
            </a:r>
            <a:r>
              <a:rPr lang="en-US" altLang="zh-CN" b="1" dirty="0"/>
              <a:t>H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X</a:t>
            </a:r>
            <a:r>
              <a:rPr lang="en-US" altLang="zh-CN" baseline="-25000" dirty="0" err="1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, nonlinear magnetization behavior)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3200400" y="5638800"/>
            <a:ext cx="209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Difficult to analyze…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538781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Eddy Current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47625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19200"/>
            <a:ext cx="1905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>
          <a:xfrm flipH="1">
            <a:off x="1183658" y="2743200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53000" y="3708737"/>
            <a:ext cx="328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Local currents in the conducting core (normal to </a:t>
            </a:r>
            <a:r>
              <a:rPr lang="en-US" altLang="zh-CN" dirty="0">
                <a:sym typeface="Symbol"/>
              </a:rPr>
              <a:t>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5081" y="2739432"/>
            <a:ext cx="66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Eddy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5638800" y="1905000"/>
            <a:ext cx="423411" cy="17846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5638800" y="4358836"/>
            <a:ext cx="423411" cy="605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53000" y="5040868"/>
            <a:ext cx="328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Ohmic</a:t>
            </a:r>
            <a:r>
              <a:rPr lang="en-US" altLang="zh-CN" dirty="0"/>
              <a:t> power loss (local heating)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5706070"/>
            <a:ext cx="8276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One way to reduce undesired eddy-current power loss: high </a:t>
            </a:r>
            <a:r>
              <a:rPr lang="en-US" altLang="zh-CN" dirty="0">
                <a:sym typeface="Symbol"/>
              </a:rPr>
              <a:t></a:t>
            </a:r>
            <a:r>
              <a:rPr lang="en-US" altLang="zh-CN" dirty="0"/>
              <a:t> low </a:t>
            </a:r>
            <a:r>
              <a:rPr lang="en-US" altLang="zh-CN" dirty="0">
                <a:sym typeface="Symbol"/>
              </a:rPr>
              <a:t> for core materials</a:t>
            </a:r>
          </a:p>
          <a:p>
            <a:r>
              <a:rPr lang="en-US" dirty="0">
                <a:sym typeface="Symbol"/>
              </a:rPr>
              <a:t>High  </a:t>
            </a:r>
            <a:r>
              <a:rPr lang="en-US" dirty="0">
                <a:sym typeface="Wingdings" pitchFamily="2" charset="2"/>
              </a:rPr>
              <a:t> less reluctance</a:t>
            </a:r>
          </a:p>
          <a:p>
            <a:r>
              <a:rPr lang="en-US" dirty="0">
                <a:sym typeface="Wingdings" pitchFamily="2" charset="2"/>
              </a:rPr>
              <a:t>Low </a:t>
            </a:r>
            <a:r>
              <a:rPr lang="en-US" dirty="0">
                <a:sym typeface="Symbol"/>
              </a:rPr>
              <a:t> </a:t>
            </a:r>
            <a:r>
              <a:rPr lang="en-US" dirty="0">
                <a:sym typeface="Wingdings" pitchFamily="2" charset="2"/>
              </a:rPr>
              <a:t> less current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0" y="1903274"/>
            <a:ext cx="304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Lenz’s law, an eddy current creates a magnetic field that </a:t>
            </a:r>
            <a:r>
              <a:rPr lang="en-US" dirty="0">
                <a:solidFill>
                  <a:srgbClr val="FF0000"/>
                </a:solidFill>
              </a:rPr>
              <a:t>opposes</a:t>
            </a:r>
            <a:r>
              <a:rPr lang="en-US" dirty="0"/>
              <a:t> the magnetic field that created it, and thus eddy currents react back on the source of the magnetic field.</a:t>
            </a:r>
          </a:p>
        </p:txBody>
      </p:sp>
      <p:sp>
        <p:nvSpPr>
          <p:cNvPr id="3" name="右箭头 2"/>
          <p:cNvSpPr/>
          <p:nvPr/>
        </p:nvSpPr>
        <p:spPr>
          <a:xfrm>
            <a:off x="3124200" y="616089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5200" y="6090531"/>
            <a:ext cx="159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power loss</a:t>
            </a:r>
          </a:p>
        </p:txBody>
      </p:sp>
    </p:spTree>
    <p:extLst>
      <p:ext uri="{BB962C8B-B14F-4D97-AF65-F5344CB8AC3E}">
        <p14:creationId xmlns:p14="http://schemas.microsoft.com/office/powerpoint/2010/main" val="54166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B491DE-7CCA-4699-870F-0A6FEE2F1213}"/>
              </a:ext>
            </a:extLst>
          </p:cNvPr>
          <p:cNvSpPr/>
          <p:nvPr/>
        </p:nvSpPr>
        <p:spPr>
          <a:xfrm>
            <a:off x="629259" y="385115"/>
            <a:ext cx="7938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Source-free wave solutions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606CFBD8-ADE9-41AE-9E1E-81758687A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4430291"/>
            <a:ext cx="25659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>
            <a:extLst>
              <a:ext uri="{FF2B5EF4-FFF2-40B4-BE49-F238E27FC236}">
                <a16:creationId xmlns:a16="http://schemas.microsoft.com/office/drawing/2014/main" id="{291385CE-802F-4494-B0E8-1D349881D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4999" y="4419600"/>
            <a:ext cx="282804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1C9E48F-B6DE-4A00-B747-F506606D9E04}"/>
              </a:ext>
            </a:extLst>
          </p:cNvPr>
          <p:cNvSpPr txBox="1"/>
          <p:nvPr/>
        </p:nvSpPr>
        <p:spPr>
          <a:xfrm>
            <a:off x="1752600" y="1488338"/>
            <a:ext cx="5980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Homogeneous vector wave equations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F30378-381D-4DFF-85DE-FD1B6F6A84AB}"/>
              </a:ext>
            </a:extLst>
          </p:cNvPr>
          <p:cNvSpPr/>
          <p:nvPr/>
        </p:nvSpPr>
        <p:spPr>
          <a:xfrm>
            <a:off x="1257300" y="2482642"/>
            <a:ext cx="6629400" cy="1295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C5ACCA-D9AA-4C56-AD0B-48C7618EB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34884"/>
            <a:ext cx="3843643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2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B491DE-7CCA-4699-870F-0A6FEE2F1213}"/>
              </a:ext>
            </a:extLst>
          </p:cNvPr>
          <p:cNvSpPr/>
          <p:nvPr/>
        </p:nvSpPr>
        <p:spPr>
          <a:xfrm>
            <a:off x="1528965" y="385115"/>
            <a:ext cx="6139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Boundary conditions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DAFBB807-E38C-46E6-ADDC-747338586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34168" y="1955827"/>
            <a:ext cx="2266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9FFAF86-5E7A-46C9-A942-0A65FCAC3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09874" y="3115973"/>
            <a:ext cx="3419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01CDF6FD-0770-4575-B80F-5F238AA8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09874" y="4133546"/>
            <a:ext cx="33813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D4CB7D28-023A-4E00-9052-D0485DE2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198" y="5255742"/>
            <a:ext cx="20288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105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7-1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Electrostatics: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Magnetostatics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828800"/>
            <a:ext cx="11525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2762250"/>
            <a:ext cx="8477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933" y="2743200"/>
            <a:ext cx="298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linear and isotropic media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191000"/>
            <a:ext cx="11525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00752" y="4888468"/>
            <a:ext cx="298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linear and isotropic media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5000625"/>
            <a:ext cx="885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062163"/>
            <a:ext cx="58864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9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b="1" dirty="0"/>
              <a:t>E</a:t>
            </a:r>
            <a:r>
              <a:rPr lang="en-US" altLang="zh-CN" dirty="0"/>
              <a:t> and </a:t>
            </a:r>
            <a:r>
              <a:rPr lang="en-US" altLang="zh-CN" b="1" dirty="0"/>
              <a:t>D</a:t>
            </a:r>
            <a:r>
              <a:rPr lang="en-US" altLang="zh-CN" dirty="0"/>
              <a:t>) and (</a:t>
            </a:r>
            <a:r>
              <a:rPr lang="en-US" altLang="zh-CN" b="1" dirty="0"/>
              <a:t>B</a:t>
            </a:r>
            <a:r>
              <a:rPr lang="en-US" altLang="zh-CN" dirty="0"/>
              <a:t> and </a:t>
            </a:r>
            <a:r>
              <a:rPr lang="en-US" altLang="zh-CN" b="1" dirty="0"/>
              <a:t>H</a:t>
            </a:r>
            <a:r>
              <a:rPr lang="en-US" altLang="zh-CN" dirty="0"/>
              <a:t>) form separate and independent pairs.</a:t>
            </a:r>
          </a:p>
          <a:p>
            <a:r>
              <a:rPr lang="en-US" altLang="zh-CN" dirty="0" err="1"/>
              <a:t>Electromagnetostatic</a:t>
            </a:r>
            <a:r>
              <a:rPr lang="en-US" altLang="zh-CN" dirty="0"/>
              <a:t> field: in a conducting medium, static </a:t>
            </a:r>
            <a:r>
              <a:rPr lang="en-US" altLang="zh-CN" b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 static </a:t>
            </a:r>
            <a:r>
              <a:rPr lang="en-US" altLang="zh-CN" b="1" dirty="0">
                <a:sym typeface="Wingdings" panose="05000000000000000000" pitchFamily="2" charset="2"/>
              </a:rPr>
              <a:t>J</a:t>
            </a:r>
            <a:r>
              <a:rPr lang="en-US" altLang="zh-CN" dirty="0">
                <a:sym typeface="Wingdings" panose="05000000000000000000" pitchFamily="2" charset="2"/>
              </a:rPr>
              <a:t>  static </a:t>
            </a:r>
            <a:r>
              <a:rPr lang="en-US" altLang="zh-CN" b="1" dirty="0">
                <a:sym typeface="Wingdings" panose="05000000000000000000" pitchFamily="2" charset="2"/>
              </a:rPr>
              <a:t>B</a:t>
            </a:r>
            <a:r>
              <a:rPr lang="en-US" altLang="zh-CN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Static electric and static magnetic fields both exist.</a:t>
            </a:r>
          </a:p>
          <a:p>
            <a:pPr lvl="1"/>
            <a:r>
              <a:rPr lang="en-US" altLang="zh-CN" b="1" dirty="0">
                <a:sym typeface="Wingdings" panose="05000000000000000000" pitchFamily="2" charset="2"/>
              </a:rPr>
              <a:t>B</a:t>
            </a:r>
            <a:r>
              <a:rPr lang="en-US" altLang="zh-CN" dirty="0">
                <a:sym typeface="Wingdings" panose="05000000000000000000" pitchFamily="2" charset="2"/>
              </a:rPr>
              <a:t> is a consequence, not affecting </a:t>
            </a:r>
            <a:r>
              <a:rPr lang="en-US" altLang="zh-CN" b="1" dirty="0">
                <a:sym typeface="Wingdings" panose="05000000000000000000" pitchFamily="2" charset="2"/>
              </a:rPr>
              <a:t>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8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Time-varying 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en-US" altLang="zh-CN" b="1" dirty="0"/>
              <a:t>E</a:t>
            </a:r>
            <a:r>
              <a:rPr lang="en-US" altLang="zh-CN" dirty="0"/>
              <a:t> and </a:t>
            </a:r>
            <a:r>
              <a:rPr lang="en-US" altLang="zh-CN" b="1" dirty="0"/>
              <a:t>D</a:t>
            </a:r>
            <a:r>
              <a:rPr lang="en-US" altLang="zh-CN" dirty="0"/>
              <a:t>) and (</a:t>
            </a:r>
            <a:r>
              <a:rPr lang="en-US" altLang="zh-CN" b="1" dirty="0"/>
              <a:t>B</a:t>
            </a:r>
            <a:r>
              <a:rPr lang="en-US" altLang="zh-CN" dirty="0"/>
              <a:t> and </a:t>
            </a:r>
            <a:r>
              <a:rPr lang="en-US" altLang="zh-CN" b="1" dirty="0"/>
              <a:t>H</a:t>
            </a:r>
            <a:r>
              <a:rPr lang="en-US" altLang="zh-CN" dirty="0"/>
              <a:t>) are related.</a:t>
            </a:r>
          </a:p>
          <a:p>
            <a:r>
              <a:rPr lang="en-US" altLang="zh-CN" dirty="0"/>
              <a:t>A changing magnetic field gives rise to an electric field, and vice versa.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Table 7-1 must be modified.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090DD2C-948D-4BAE-9EF3-9D2C270F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61" y="4138674"/>
            <a:ext cx="4819649" cy="223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32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7-2 Faraday’s Law of Electromagnetic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Faraday’s law: the quantitative relationship between the induced </a:t>
            </a:r>
            <a:r>
              <a:rPr lang="en-US" dirty="0" err="1"/>
              <a:t>emf</a:t>
            </a:r>
            <a:r>
              <a:rPr lang="en-US" dirty="0"/>
              <a:t> and the rate of change of flux linkage, based on experimental observation (</a:t>
            </a:r>
            <a:r>
              <a:rPr lang="en-US" dirty="0" err="1"/>
              <a:t>emf</a:t>
            </a:r>
            <a:r>
              <a:rPr lang="en-US" dirty="0"/>
              <a:t> = </a:t>
            </a:r>
            <a:r>
              <a:rPr lang="en-US" dirty="0">
                <a:sym typeface="Symbol"/>
              </a:rPr>
              <a:t></a:t>
            </a:r>
            <a:r>
              <a:rPr lang="en-US" dirty="0"/>
              <a:t>d</a:t>
            </a:r>
            <a:r>
              <a:rPr lang="en-US" dirty="0">
                <a:sym typeface="Symbol"/>
              </a:rPr>
              <a:t>/</a:t>
            </a:r>
            <a:r>
              <a:rPr lang="en-US" dirty="0" err="1">
                <a:sym typeface="Symbol"/>
              </a:rPr>
              <a:t>dt</a:t>
            </a:r>
            <a:r>
              <a:rPr lang="en-US" dirty="0"/>
              <a:t>).</a:t>
            </a:r>
          </a:p>
          <a:p>
            <a:r>
              <a:rPr lang="en-US" dirty="0"/>
              <a:t>Fundamental postulate for electromagnetic induction:</a:t>
            </a:r>
          </a:p>
          <a:p>
            <a:endParaRPr lang="en-US" dirty="0"/>
          </a:p>
          <a:p>
            <a:pPr lvl="1"/>
            <a:r>
              <a:rPr lang="en-US" dirty="0"/>
              <a:t>Applies whether it be in free space or in a material medium</a:t>
            </a:r>
          </a:p>
          <a:p>
            <a:pPr lvl="1"/>
            <a:r>
              <a:rPr lang="en-US" altLang="zh-CN" dirty="0"/>
              <a:t>The electric field intensity in a region of time-varying magnetic flux density is therefore </a:t>
            </a:r>
            <a:r>
              <a:rPr lang="en-US" altLang="zh-CN" dirty="0" err="1"/>
              <a:t>nonconservative</a:t>
            </a:r>
            <a:r>
              <a:rPr lang="en-US" altLang="zh-CN" dirty="0"/>
              <a:t> and cannot be expressed as the gradient of a scalar potential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3533336"/>
            <a:ext cx="18192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533400"/>
            <a:ext cx="18192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箭头 5"/>
          <p:cNvSpPr/>
          <p:nvPr/>
        </p:nvSpPr>
        <p:spPr>
          <a:xfrm>
            <a:off x="4343400" y="1523999"/>
            <a:ext cx="457200" cy="847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71725"/>
            <a:ext cx="2438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00600" y="1563469"/>
            <a:ext cx="367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Surface integral over an open surface</a:t>
            </a:r>
          </a:p>
          <a:p>
            <a:r>
              <a:rPr lang="en-US" altLang="zh-CN" dirty="0"/>
              <a:t>Stokes’ theorem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2514600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Integral form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B4AE07-41E0-4B49-B41B-19FD4CEC0EB6}"/>
              </a:ext>
            </a:extLst>
          </p:cNvPr>
          <p:cNvSpPr/>
          <p:nvPr/>
        </p:nvSpPr>
        <p:spPr>
          <a:xfrm>
            <a:off x="381000" y="1720840"/>
            <a:ext cx="8567025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Everything you need to know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about time-varying fields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and Maxwell’s equations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in this course…</a:t>
            </a:r>
            <a:endParaRPr lang="en-GB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5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Several Cases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r>
              <a:rPr lang="en-US" altLang="zh-CN" dirty="0"/>
              <a:t>A stationary circuit in a time-varying magnetic field (</a:t>
            </a:r>
            <a:r>
              <a:rPr lang="en-US" altLang="zh-CN" dirty="0">
                <a:solidFill>
                  <a:srgbClr val="FF0000"/>
                </a:solidFill>
              </a:rPr>
              <a:t>transformer </a:t>
            </a:r>
            <a:r>
              <a:rPr lang="en-US" altLang="zh-CN" dirty="0" err="1">
                <a:solidFill>
                  <a:srgbClr val="FF0000"/>
                </a:solidFill>
              </a:rPr>
              <a:t>emf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A moving conductor in a static magnetic field (</a:t>
            </a:r>
            <a:r>
              <a:rPr lang="en-US" altLang="zh-CN" dirty="0">
                <a:solidFill>
                  <a:srgbClr val="FF0000"/>
                </a:solidFill>
              </a:rPr>
              <a:t>motional emf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 moving circuit in a time-varying magnetic field (combined)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8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7-2.1 A Stationary Circuit in a Time-Varying Magnetic Field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stationary circuit with a contour C and surface 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Define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71725"/>
            <a:ext cx="2438400" cy="600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下箭头 5"/>
          <p:cNvSpPr/>
          <p:nvPr/>
        </p:nvSpPr>
        <p:spPr>
          <a:xfrm>
            <a:off x="4343400" y="30480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3848100"/>
            <a:ext cx="2505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23075" y="3200400"/>
            <a:ext cx="409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Stationary S (i.e., S not a function of time)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4953000"/>
            <a:ext cx="5981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5486400"/>
            <a:ext cx="553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22215" y="6096000"/>
            <a:ext cx="371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may or may not be a physical circuit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Then,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752600"/>
            <a:ext cx="2152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4221540"/>
            <a:ext cx="7391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Faraday’s law of electromagnetic induction: The </a:t>
            </a:r>
            <a:r>
              <a:rPr lang="en-US" altLang="zh-CN" sz="2400" dirty="0" err="1"/>
              <a:t>emf</a:t>
            </a:r>
            <a:r>
              <a:rPr lang="en-US" altLang="zh-CN" sz="2400" dirty="0"/>
              <a:t> induced in a stationary closed circuit is equal to the </a:t>
            </a:r>
            <a:r>
              <a:rPr lang="en-US" altLang="zh-CN" sz="2400" dirty="0">
                <a:solidFill>
                  <a:srgbClr val="FF0000"/>
                </a:solidFill>
              </a:rPr>
              <a:t>negative</a:t>
            </a:r>
            <a:r>
              <a:rPr lang="en-US" altLang="zh-CN" sz="2400" dirty="0"/>
              <a:t> rate of increase of the magnetic flux linking the circuit. (Transformer </a:t>
            </a:r>
            <a:r>
              <a:rPr lang="en-US" altLang="zh-CN" sz="2400" dirty="0" err="1"/>
              <a:t>emf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343400" y="2362200"/>
            <a:ext cx="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57600" y="3124200"/>
            <a:ext cx="53340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The induced </a:t>
            </a:r>
            <a:r>
              <a:rPr lang="en-US" altLang="zh-CN" dirty="0" err="1"/>
              <a:t>emf</a:t>
            </a:r>
            <a:r>
              <a:rPr lang="en-US" altLang="zh-CN" dirty="0"/>
              <a:t> will cause a current to flow in the closed loop in such a direction as to </a:t>
            </a:r>
            <a:r>
              <a:rPr lang="en-US" altLang="zh-CN" dirty="0">
                <a:solidFill>
                  <a:srgbClr val="FF0000"/>
                </a:solidFill>
              </a:rPr>
              <a:t>oppose</a:t>
            </a:r>
            <a:r>
              <a:rPr lang="en-US" altLang="zh-CN" dirty="0"/>
              <a:t> the change in the linking magnetic flux. (Lenz’s law)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639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13CD-6220-4DEF-9F18-61ABDD95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DD70-BD1A-4355-95CA-030B4F43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95833-1E7C-4B96-8D12-033A6038D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25" y="1066800"/>
            <a:ext cx="8206451" cy="12308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AEB3F-6C83-441C-9D4E-1F075F947B9A}"/>
              </a:ext>
            </a:extLst>
          </p:cNvPr>
          <p:cNvSpPr/>
          <p:nvPr/>
        </p:nvSpPr>
        <p:spPr>
          <a:xfrm>
            <a:off x="445625" y="1066800"/>
            <a:ext cx="1459375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91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13CD-6220-4DEF-9F18-61ABDD95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DD70-BD1A-4355-95CA-030B4F43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95833-1E7C-4B96-8D12-033A6038D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25" y="1066800"/>
            <a:ext cx="8206451" cy="12308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AEB3F-6C83-441C-9D4E-1F075F947B9A}"/>
              </a:ext>
            </a:extLst>
          </p:cNvPr>
          <p:cNvSpPr/>
          <p:nvPr/>
        </p:nvSpPr>
        <p:spPr>
          <a:xfrm>
            <a:off x="445625" y="1066800"/>
            <a:ext cx="1459375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2E0D15-7138-462B-AA8E-B5858B851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445" y="2419849"/>
            <a:ext cx="2372810" cy="10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25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13CD-6220-4DEF-9F18-61ABDD95F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DD70-BD1A-4355-95CA-030B4F43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95833-1E7C-4B96-8D12-033A6038D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25" y="1066800"/>
            <a:ext cx="8206451" cy="12308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EAEB3F-6C83-441C-9D4E-1F075F947B9A}"/>
              </a:ext>
            </a:extLst>
          </p:cNvPr>
          <p:cNvSpPr/>
          <p:nvPr/>
        </p:nvSpPr>
        <p:spPr>
          <a:xfrm>
            <a:off x="445625" y="1066800"/>
            <a:ext cx="1459375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6B722-2E11-4A73-99D1-4AE5120AB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06" y="2350407"/>
            <a:ext cx="7592992" cy="4005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D23178-EDB3-400C-81A1-E56887AF9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725" y="2209800"/>
            <a:ext cx="2372810" cy="10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47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7-2.2 Transformers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transformer: two or more coils coupled magnetically through a common ferromagnetic 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124200"/>
            <a:ext cx="47625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76200"/>
            <a:ext cx="47625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3657600"/>
            <a:ext cx="1943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3641972"/>
            <a:ext cx="246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KVL for magnetic circuit: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114800" y="4011304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267200" y="4011304"/>
            <a:ext cx="0" cy="332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9612" y="4343400"/>
            <a:ext cx="495198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By Lenz’s law, the induced </a:t>
            </a:r>
            <a:r>
              <a:rPr lang="en-US" altLang="zh-CN" dirty="0" err="1"/>
              <a:t>mmf</a:t>
            </a:r>
            <a:r>
              <a:rPr lang="en-US" altLang="zh-CN" dirty="0"/>
              <a:t>, N</a:t>
            </a:r>
            <a:r>
              <a:rPr lang="en-US" altLang="zh-CN" baseline="-25000" dirty="0"/>
              <a:t>2</a:t>
            </a:r>
            <a:r>
              <a:rPr lang="en-US" altLang="zh-CN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,  </a:t>
            </a:r>
            <a:r>
              <a:rPr lang="en-US" altLang="zh-CN" dirty="0">
                <a:solidFill>
                  <a:srgbClr val="FF0000"/>
                </a:solidFill>
              </a:rPr>
              <a:t>opposes</a:t>
            </a:r>
            <a:r>
              <a:rPr lang="en-US" altLang="zh-CN" dirty="0"/>
              <a:t> flux </a:t>
            </a:r>
            <a:r>
              <a:rPr lang="en-US" altLang="zh-CN" dirty="0">
                <a:sym typeface="Symbol"/>
              </a:rPr>
              <a:t> created by the </a:t>
            </a:r>
            <a:r>
              <a:rPr lang="en-US" altLang="zh-CN" dirty="0" err="1">
                <a:sym typeface="Symbol"/>
              </a:rPr>
              <a:t>mmf</a:t>
            </a:r>
            <a:r>
              <a:rPr lang="en-US" altLang="zh-CN" dirty="0">
                <a:sym typeface="Symbol"/>
              </a:rPr>
              <a:t> in the primary circuit, N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i</a:t>
            </a:r>
            <a:r>
              <a:rPr lang="en-US" altLang="zh-CN" baseline="-25000" dirty="0">
                <a:sym typeface="Symbol"/>
              </a:rPr>
              <a:t>1</a:t>
            </a:r>
            <a:r>
              <a:rPr lang="en-US" altLang="zh-CN" dirty="0">
                <a:sym typeface="Symbol"/>
              </a:rPr>
              <a:t>.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8672" y="1417874"/>
            <a:ext cx="15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Primary circuit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98480" y="1417874"/>
            <a:ext cx="17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Secondary circuit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4400550" y="5363570"/>
            <a:ext cx="3048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5343525"/>
            <a:ext cx="8572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6057900"/>
            <a:ext cx="20288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37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Ideal transformer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Assume </a:t>
            </a:r>
            <a:r>
              <a:rPr lang="en-US" altLang="zh-CN" dirty="0">
                <a:sym typeface="Symbol"/>
              </a:rPr>
              <a:t>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ym typeface="Symbol"/>
              </a:rPr>
              <a:t>,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3514725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2171700"/>
            <a:ext cx="2028825" cy="5715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下箭头 4"/>
          <p:cNvSpPr/>
          <p:nvPr/>
        </p:nvSpPr>
        <p:spPr>
          <a:xfrm>
            <a:off x="4419600" y="2895600"/>
            <a:ext cx="381000" cy="542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4495800"/>
            <a:ext cx="784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ratio of the currents in the primary and secondary windings of an ideal transformer is equal to the </a:t>
            </a:r>
            <a:r>
              <a:rPr lang="en-US" altLang="zh-CN" dirty="0">
                <a:solidFill>
                  <a:srgbClr val="FF0000"/>
                </a:solidFill>
              </a:rPr>
              <a:t>inverse</a:t>
            </a:r>
            <a:r>
              <a:rPr lang="en-US" altLang="zh-CN" dirty="0"/>
              <a:t> ratio of the numbers of turns.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35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2706469"/>
            <a:ext cx="12287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3773269"/>
            <a:ext cx="784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ratio of the voltages across the primary and secondary windings of an ideal transformer is equal to the turns ratio.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下箭头 4"/>
          <p:cNvSpPr/>
          <p:nvPr/>
        </p:nvSpPr>
        <p:spPr>
          <a:xfrm>
            <a:off x="4495800" y="2077212"/>
            <a:ext cx="381000" cy="513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1715" y="692088"/>
            <a:ext cx="20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From Faraday’s law:</a:t>
            </a:r>
            <a:endParaRPr lang="zh-CN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615125"/>
            <a:ext cx="11620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04" y="1292163"/>
            <a:ext cx="12382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1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xwell's Equations Products from Principia | Teespring">
            <a:extLst>
              <a:ext uri="{FF2B5EF4-FFF2-40B4-BE49-F238E27FC236}">
                <a16:creationId xmlns:a16="http://schemas.microsoft.com/office/drawing/2014/main" id="{097BC604-AEF5-48CC-8321-5F1EC0DA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968" y="1728223"/>
            <a:ext cx="5165350" cy="488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AF4618-861B-4407-998A-C3B1B15B71E3}"/>
              </a:ext>
            </a:extLst>
          </p:cNvPr>
          <p:cNvSpPr/>
          <p:nvPr/>
        </p:nvSpPr>
        <p:spPr>
          <a:xfrm>
            <a:off x="739808" y="-4624"/>
            <a:ext cx="78005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Yay!!! 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Finally the whole T-shirt!!!</a:t>
            </a:r>
          </a:p>
        </p:txBody>
      </p:sp>
    </p:spTree>
    <p:extLst>
      <p:ext uri="{BB962C8B-B14F-4D97-AF65-F5344CB8AC3E}">
        <p14:creationId xmlns:p14="http://schemas.microsoft.com/office/powerpoint/2010/main" val="3363614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7-2.3 A Moving Conductor in a Static Magnetic Field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340467"/>
            <a:ext cx="7096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731242"/>
            <a:ext cx="1295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2600" y="3702667"/>
            <a:ext cx="176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magnetic force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572000" y="4071999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572000" y="4071999"/>
            <a:ext cx="114300" cy="402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029200" y="406589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5144353" y="4102706"/>
            <a:ext cx="113447" cy="402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10509" y="4499211"/>
            <a:ext cx="308667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Moving velocity of a conductor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0" y="4507468"/>
            <a:ext cx="2087687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Static magnetic field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423704" y="1720419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sym typeface="Symbol"/>
              </a:rPr>
              <a:t>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86000" y="2178667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95400" y="244536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</a:t>
            </a:r>
            <a:r>
              <a:rPr lang="en-US" altLang="zh-CN" b="1" baseline="-25000" dirty="0" err="1">
                <a:solidFill>
                  <a:srgbClr val="0070C0"/>
                </a:solidFill>
              </a:rPr>
              <a:t>m</a:t>
            </a:r>
            <a:r>
              <a:rPr lang="en-US" altLang="zh-CN" b="1" dirty="0">
                <a:solidFill>
                  <a:srgbClr val="0070C0"/>
                </a:solidFill>
              </a:rPr>
              <a:t>=</a:t>
            </a:r>
            <a:r>
              <a:rPr lang="en-US" altLang="zh-CN" dirty="0" err="1">
                <a:solidFill>
                  <a:srgbClr val="0070C0"/>
                </a:solidFill>
              </a:rPr>
              <a:t>q</a:t>
            </a:r>
            <a:r>
              <a:rPr lang="en-US" altLang="zh-CN" b="1" dirty="0" err="1">
                <a:solidFill>
                  <a:srgbClr val="0070C0"/>
                </a:solidFill>
              </a:rPr>
              <a:t>E</a:t>
            </a:r>
            <a:r>
              <a:rPr lang="en-US" altLang="zh-CN" b="1" baseline="-25000" dirty="0" err="1">
                <a:solidFill>
                  <a:srgbClr val="0070C0"/>
                </a:solidFill>
              </a:rPr>
              <a:t>m</a:t>
            </a:r>
            <a:endParaRPr lang="zh-CN" altLang="en-US" b="1" baseline="-25000" dirty="0">
              <a:solidFill>
                <a:srgbClr val="0070C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438400" y="2940667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sym typeface="Symbol"/>
              </a:rPr>
              <a:t>+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519112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r>
              <a:rPr lang="en-US" altLang="zh-CN" sz="2400" b="1" baseline="-25000" dirty="0"/>
              <a:t>m</a:t>
            </a:r>
            <a:r>
              <a:rPr lang="en-US" altLang="zh-CN" sz="2400" dirty="0"/>
              <a:t> (magnetic force) </a:t>
            </a:r>
            <a:r>
              <a:rPr lang="en-US" altLang="zh-CN" sz="2400" dirty="0">
                <a:sym typeface="Wingdings" panose="05000000000000000000" pitchFamily="2" charset="2"/>
              </a:rPr>
              <a:t> charge separation  </a:t>
            </a:r>
            <a:r>
              <a:rPr lang="en-US" altLang="zh-CN" sz="2400" b="1" dirty="0" err="1">
                <a:sym typeface="Wingdings" panose="05000000000000000000" pitchFamily="2" charset="2"/>
              </a:rPr>
              <a:t>E</a:t>
            </a:r>
            <a:r>
              <a:rPr lang="en-US" altLang="zh-CN" sz="2400" b="1" baseline="-25000" dirty="0" err="1">
                <a:sym typeface="Wingdings" panose="05000000000000000000" pitchFamily="2" charset="2"/>
              </a:rPr>
              <a:t>induced</a:t>
            </a:r>
            <a:r>
              <a:rPr lang="en-US" altLang="zh-CN" sz="2400" dirty="0">
                <a:sym typeface="Wingdings" panose="05000000000000000000" pitchFamily="2" charset="2"/>
              </a:rPr>
              <a:t> </a:t>
            </a:r>
            <a:r>
              <a:rPr lang="en-US" altLang="zh-CN" sz="2400" b="1" dirty="0">
                <a:sym typeface="Wingdings" panose="05000000000000000000" pitchFamily="2" charset="2"/>
              </a:rPr>
              <a:t>F</a:t>
            </a:r>
            <a:r>
              <a:rPr lang="en-US" altLang="zh-CN" sz="2400" b="1" baseline="-25000" dirty="0">
                <a:sym typeface="Wingdings" panose="05000000000000000000" pitchFamily="2" charset="2"/>
              </a:rPr>
              <a:t>e </a:t>
            </a:r>
            <a:r>
              <a:rPr lang="en-US" altLang="zh-CN" sz="2400" dirty="0"/>
              <a:t>(electric force) </a:t>
            </a:r>
            <a:endParaRPr lang="en-US" altLang="zh-CN" sz="2400" b="1" baseline="-25000" dirty="0">
              <a:sym typeface="Wingdings" panose="05000000000000000000" pitchFamily="2" charset="2"/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At equilibrium, the net force (</a:t>
            </a:r>
            <a:r>
              <a:rPr lang="en-US" altLang="zh-CN" sz="2400" b="1" dirty="0" err="1"/>
              <a:t>F</a:t>
            </a:r>
            <a:r>
              <a:rPr lang="en-US" altLang="zh-CN" sz="2400" b="1" baseline="-25000" dirty="0" err="1"/>
              <a:t>m</a:t>
            </a:r>
            <a:r>
              <a:rPr lang="en-US" altLang="zh-CN" sz="2400" dirty="0" err="1"/>
              <a:t>+</a:t>
            </a:r>
            <a:r>
              <a:rPr lang="en-US" altLang="zh-CN" sz="2400" b="1" dirty="0" err="1"/>
              <a:t>F</a:t>
            </a:r>
            <a:r>
              <a:rPr lang="en-US" altLang="zh-CN" sz="2400" b="1" baseline="-25000" dirty="0" err="1"/>
              <a:t>e</a:t>
            </a:r>
            <a:r>
              <a:rPr lang="en-US" altLang="zh-CN" sz="2400" dirty="0"/>
              <a:t>) on the free charges in the moving conductor is zero.</a:t>
            </a:r>
            <a:endParaRPr lang="zh-CN" altLang="en-US" sz="24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2331067"/>
            <a:ext cx="12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F</a:t>
            </a:r>
            <a:r>
              <a:rPr lang="en-US" altLang="zh-CN" b="1" baseline="-25000" dirty="0">
                <a:solidFill>
                  <a:srgbClr val="00B050"/>
                </a:solidFill>
              </a:rPr>
              <a:t>e</a:t>
            </a:r>
            <a:r>
              <a:rPr lang="en-US" altLang="zh-CN" b="1" dirty="0">
                <a:solidFill>
                  <a:srgbClr val="00B050"/>
                </a:solidFill>
              </a:rPr>
              <a:t>=</a:t>
            </a:r>
            <a:r>
              <a:rPr lang="en-US" altLang="zh-CN" dirty="0" err="1">
                <a:solidFill>
                  <a:srgbClr val="00B050"/>
                </a:solidFill>
              </a:rPr>
              <a:t>q</a:t>
            </a:r>
            <a:r>
              <a:rPr lang="en-US" altLang="zh-CN" b="1" dirty="0" err="1">
                <a:solidFill>
                  <a:srgbClr val="00B050"/>
                </a:solidFill>
              </a:rPr>
              <a:t>E</a:t>
            </a:r>
            <a:r>
              <a:rPr lang="en-US" altLang="zh-CN" b="1" baseline="-25000" dirty="0" err="1">
                <a:solidFill>
                  <a:srgbClr val="00B050"/>
                </a:solidFill>
              </a:rPr>
              <a:t>induced</a:t>
            </a:r>
            <a:endParaRPr lang="zh-CN" altLang="en-US" b="1" baseline="-25000" dirty="0">
              <a:solidFill>
                <a:srgbClr val="00B050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215691" y="2178667"/>
            <a:ext cx="0" cy="533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E94974-A362-41F5-89E1-F8C8BD6E21CF}"/>
              </a:ext>
            </a:extLst>
          </p:cNvPr>
          <p:cNvSpPr/>
          <p:nvPr/>
        </p:nvSpPr>
        <p:spPr>
          <a:xfrm>
            <a:off x="4149488" y="2965119"/>
            <a:ext cx="1295400" cy="241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3733800"/>
            <a:ext cx="2105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4781550"/>
            <a:ext cx="31051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304800"/>
            <a:ext cx="7096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椭圆 10"/>
          <p:cNvSpPr/>
          <p:nvPr/>
        </p:nvSpPr>
        <p:spPr>
          <a:xfrm>
            <a:off x="2423704" y="684752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sym typeface="Symbol"/>
              </a:rPr>
              <a:t>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286000" y="1143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5400" y="140970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70C0"/>
                </a:solidFill>
              </a:rPr>
              <a:t>F</a:t>
            </a:r>
            <a:r>
              <a:rPr lang="en-US" altLang="zh-CN" b="1" baseline="-25000" dirty="0" err="1">
                <a:solidFill>
                  <a:srgbClr val="0070C0"/>
                </a:solidFill>
              </a:rPr>
              <a:t>m</a:t>
            </a:r>
            <a:r>
              <a:rPr lang="en-US" altLang="zh-CN" b="1" dirty="0">
                <a:solidFill>
                  <a:srgbClr val="0070C0"/>
                </a:solidFill>
              </a:rPr>
              <a:t>=</a:t>
            </a:r>
            <a:r>
              <a:rPr lang="en-US" altLang="zh-CN" dirty="0" err="1">
                <a:solidFill>
                  <a:srgbClr val="0070C0"/>
                </a:solidFill>
              </a:rPr>
              <a:t>q</a:t>
            </a:r>
            <a:r>
              <a:rPr lang="en-US" altLang="zh-CN" b="1" dirty="0" err="1">
                <a:solidFill>
                  <a:srgbClr val="0070C0"/>
                </a:solidFill>
              </a:rPr>
              <a:t>E</a:t>
            </a:r>
            <a:r>
              <a:rPr lang="en-US" altLang="zh-CN" b="1" baseline="-25000" dirty="0" err="1">
                <a:solidFill>
                  <a:srgbClr val="0070C0"/>
                </a:solidFill>
              </a:rPr>
              <a:t>m</a:t>
            </a:r>
            <a:endParaRPr lang="zh-CN" altLang="en-US" b="1" baseline="-25000" dirty="0">
              <a:solidFill>
                <a:srgbClr val="0070C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438400" y="1905000"/>
            <a:ext cx="216000" cy="216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sym typeface="Symbol"/>
              </a:rPr>
              <a:t>+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0400" y="1295400"/>
            <a:ext cx="122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F</a:t>
            </a:r>
            <a:r>
              <a:rPr lang="en-US" altLang="zh-CN" b="1" baseline="-25000" dirty="0">
                <a:solidFill>
                  <a:srgbClr val="00B050"/>
                </a:solidFill>
              </a:rPr>
              <a:t>e</a:t>
            </a:r>
            <a:r>
              <a:rPr lang="en-US" altLang="zh-CN" b="1" dirty="0">
                <a:solidFill>
                  <a:srgbClr val="00B050"/>
                </a:solidFill>
              </a:rPr>
              <a:t>=</a:t>
            </a:r>
            <a:r>
              <a:rPr lang="en-US" altLang="zh-CN" dirty="0" err="1">
                <a:solidFill>
                  <a:srgbClr val="00B050"/>
                </a:solidFill>
              </a:rPr>
              <a:t>q</a:t>
            </a:r>
            <a:r>
              <a:rPr lang="en-US" altLang="zh-CN" b="1" dirty="0" err="1">
                <a:solidFill>
                  <a:srgbClr val="00B050"/>
                </a:solidFill>
              </a:rPr>
              <a:t>E</a:t>
            </a:r>
            <a:r>
              <a:rPr lang="en-US" altLang="zh-CN" b="1" baseline="-25000" dirty="0" err="1">
                <a:solidFill>
                  <a:srgbClr val="00B050"/>
                </a:solidFill>
              </a:rPr>
              <a:t>induced</a:t>
            </a:r>
            <a:endParaRPr lang="zh-CN" altLang="en-US" b="1" baseline="-25000" dirty="0">
              <a:solidFill>
                <a:srgbClr val="00B05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215691" y="1143000"/>
            <a:ext cx="0" cy="533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下箭头 8"/>
          <p:cNvSpPr/>
          <p:nvPr/>
        </p:nvSpPr>
        <p:spPr>
          <a:xfrm>
            <a:off x="4114800" y="3200400"/>
            <a:ext cx="38822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72905" y="5562600"/>
            <a:ext cx="3992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Called flux cutting </a:t>
            </a:r>
            <a:r>
              <a:rPr lang="en-US" altLang="zh-CN" dirty="0" err="1"/>
              <a:t>emf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FF0000"/>
                </a:solidFill>
              </a:rPr>
              <a:t>motional </a:t>
            </a:r>
            <a:r>
              <a:rPr lang="en-US" altLang="zh-CN" dirty="0" err="1">
                <a:solidFill>
                  <a:srgbClr val="FF0000"/>
                </a:solidFill>
              </a:rPr>
              <a:t>emf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For </a:t>
            </a:r>
            <a:r>
              <a:rPr lang="en-US" altLang="zh-CN" b="1" dirty="0"/>
              <a:t>u</a:t>
            </a:r>
            <a:r>
              <a:rPr lang="en-US" altLang="zh-CN" dirty="0"/>
              <a:t>//</a:t>
            </a:r>
            <a:r>
              <a:rPr lang="en-US" altLang="zh-CN" b="1" dirty="0"/>
              <a:t>B</a:t>
            </a:r>
            <a:r>
              <a:rPr lang="en-US" altLang="zh-CN" dirty="0"/>
              <a:t> (no flux is cut), </a:t>
            </a:r>
            <a:r>
              <a:rPr lang="en-US" altLang="zh-CN" dirty="0" err="1"/>
              <a:t>emf</a:t>
            </a:r>
            <a:r>
              <a:rPr lang="en-US" altLang="zh-CN" dirty="0"/>
              <a:t> </a:t>
            </a:r>
            <a:r>
              <a:rPr lang="en-US" altLang="zh-CN" i="1" dirty="0"/>
              <a:t>V</a:t>
            </a:r>
            <a:r>
              <a:rPr lang="en-US" altLang="zh-CN" dirty="0"/>
              <a:t>’=0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4419600"/>
            <a:ext cx="595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the moving conductor is a part of a closed circuit C, the </a:t>
            </a:r>
            <a:r>
              <a:rPr lang="en-US" altLang="zh-CN" dirty="0" err="1"/>
              <a:t>emf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4400" y="2743200"/>
            <a:ext cx="732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induced electric field acting along the conductor and producing a voltage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0600" y="3163851"/>
            <a:ext cx="23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</a:t>
            </a:r>
            <a:r>
              <a:rPr lang="en-US" sz="2400" b="1" dirty="0" err="1">
                <a:solidFill>
                  <a:srgbClr val="00B050"/>
                </a:solidFill>
                <a:sym typeface="Symbol"/>
              </a:rPr>
              <a:t>E</a:t>
            </a:r>
            <a:r>
              <a:rPr lang="en-US" sz="2400" b="1" baseline="-25000" dirty="0" err="1">
                <a:solidFill>
                  <a:srgbClr val="00B050"/>
                </a:solidFill>
                <a:sym typeface="Symbol"/>
              </a:rPr>
              <a:t>induced</a:t>
            </a:r>
            <a:r>
              <a:rPr lang="en-US" sz="2400" dirty="0"/>
              <a:t>=</a:t>
            </a:r>
            <a:r>
              <a:rPr lang="en-US" sz="2400" b="1" dirty="0" err="1">
                <a:solidFill>
                  <a:srgbClr val="0070C0"/>
                </a:solidFill>
              </a:rPr>
              <a:t>E</a:t>
            </a:r>
            <a:r>
              <a:rPr lang="en-US" sz="2400" b="1" baseline="-25000" dirty="0" err="1">
                <a:solidFill>
                  <a:srgbClr val="0070C0"/>
                </a:solidFill>
              </a:rPr>
              <a:t>m</a:t>
            </a:r>
            <a:r>
              <a:rPr lang="en-US" sz="2400" dirty="0">
                <a:sym typeface="Symbol"/>
              </a:rPr>
              <a:t>=</a:t>
            </a:r>
            <a:r>
              <a:rPr lang="en-US" sz="2400" b="1" dirty="0" err="1">
                <a:sym typeface="Symbol"/>
              </a:rPr>
              <a:t>u</a:t>
            </a:r>
            <a:r>
              <a:rPr lang="en-US" sz="2400" dirty="0" err="1">
                <a:sym typeface="Symbol"/>
              </a:rPr>
              <a:t></a:t>
            </a:r>
            <a:r>
              <a:rPr lang="en-US" sz="2400" b="1" dirty="0" err="1">
                <a:sym typeface="Symbol"/>
              </a:rPr>
              <a:t>B</a:t>
            </a:r>
            <a:endParaRPr lang="en-US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2C16CA-3796-4194-9B89-06DEA206A3F5}"/>
              </a:ext>
            </a:extLst>
          </p:cNvPr>
          <p:cNvSpPr/>
          <p:nvPr/>
        </p:nvSpPr>
        <p:spPr>
          <a:xfrm>
            <a:off x="4114800" y="1949116"/>
            <a:ext cx="1295400" cy="241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07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7-2.4 A Moving Circuit in a Time-Varying Magnetic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 </a:t>
            </a:r>
            <a:r>
              <a:rPr lang="en-US" dirty="0" err="1"/>
              <a:t>emf</a:t>
            </a:r>
            <a:r>
              <a:rPr lang="en-US" dirty="0"/>
              <a:t> + motional </a:t>
            </a:r>
            <a:r>
              <a:rPr lang="en-US" dirty="0" err="1"/>
              <a:t>emf</a:t>
            </a:r>
            <a:endParaRPr lang="en-US" dirty="0"/>
          </a:p>
          <a:p>
            <a:r>
              <a:rPr lang="en-US" dirty="0"/>
              <a:t>Lorentz’s force equation:</a:t>
            </a:r>
          </a:p>
          <a:p>
            <a:endParaRPr lang="en-US" dirty="0"/>
          </a:p>
          <a:p>
            <a:r>
              <a:rPr lang="en-US" dirty="0"/>
              <a:t>The effective electric field </a:t>
            </a:r>
            <a:r>
              <a:rPr lang="en-US" b="1" dirty="0"/>
              <a:t>E’ </a:t>
            </a:r>
            <a:r>
              <a:rPr lang="en-US" dirty="0"/>
              <a:t>on q: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2819400"/>
            <a:ext cx="180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3962400"/>
            <a:ext cx="1581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4251158" y="4311316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24400" y="4311316"/>
            <a:ext cx="60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038600" y="4343400"/>
            <a:ext cx="381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105400" y="4343400"/>
            <a:ext cx="381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7800" y="4648200"/>
            <a:ext cx="2971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Due to time-varying magnetic field (transformer </a:t>
            </a:r>
            <a:r>
              <a:rPr lang="en-US" dirty="0" err="1"/>
              <a:t>emf</a:t>
            </a:r>
            <a:r>
              <a:rPr lang="en-US" dirty="0"/>
              <a:t>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4648200"/>
            <a:ext cx="2362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Due to a moving circuit (motional </a:t>
            </a:r>
            <a:r>
              <a:rPr lang="en-US" dirty="0" err="1"/>
              <a:t>emf</a:t>
            </a:r>
            <a:r>
              <a:rPr lang="en-US" dirty="0"/>
              <a:t>)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724150"/>
            <a:ext cx="2390775" cy="5524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66800" y="609600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Considering a conducting circuit with contour </a:t>
            </a:r>
            <a:r>
              <a:rPr lang="en-US" altLang="zh-CN" sz="2400" i="1" dirty="0"/>
              <a:t>C</a:t>
            </a:r>
            <a:r>
              <a:rPr lang="en-US" altLang="zh-CN" sz="2400" dirty="0"/>
              <a:t> and surface </a:t>
            </a:r>
            <a:r>
              <a:rPr lang="en-US" altLang="zh-CN" sz="2400" i="1" dirty="0"/>
              <a:t>S</a:t>
            </a:r>
            <a:r>
              <a:rPr lang="en-US" altLang="zh-CN" sz="2400" dirty="0"/>
              <a:t> moves with a velocity </a:t>
            </a:r>
            <a:r>
              <a:rPr lang="en-US" altLang="zh-CN" sz="2400" b="1" dirty="0"/>
              <a:t>u</a:t>
            </a:r>
            <a:r>
              <a:rPr lang="en-US" altLang="zh-CN" sz="2400" dirty="0"/>
              <a:t> in a field (</a:t>
            </a:r>
            <a:r>
              <a:rPr lang="en-US" altLang="zh-CN" sz="2400" b="1" dirty="0"/>
              <a:t>E</a:t>
            </a:r>
            <a:r>
              <a:rPr lang="en-US" altLang="zh-CN" sz="2400" dirty="0"/>
              <a:t>,</a:t>
            </a:r>
            <a:r>
              <a:rPr lang="en-US" altLang="zh-CN" sz="2400" b="1" dirty="0"/>
              <a:t>B</a:t>
            </a:r>
            <a:r>
              <a:rPr lang="en-US" altLang="zh-CN" sz="2400" dirty="0"/>
              <a:t>):</a:t>
            </a:r>
          </a:p>
        </p:txBody>
      </p:sp>
      <p:sp>
        <p:nvSpPr>
          <p:cNvPr id="6" name="下箭头 5"/>
          <p:cNvSpPr/>
          <p:nvPr/>
        </p:nvSpPr>
        <p:spPr>
          <a:xfrm>
            <a:off x="4343400" y="2286000"/>
            <a:ext cx="457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4038600"/>
            <a:ext cx="51244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1752600"/>
            <a:ext cx="1581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8854" y="3581400"/>
            <a:ext cx="784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General form of Faraday’s law for a moving circuit in a time-varying magnetic field.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29200" y="2286000"/>
            <a:ext cx="1642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Integral along </a:t>
            </a:r>
            <a:r>
              <a:rPr lang="en-US" altLang="zh-CN" i="1" dirty="0"/>
              <a:t>C</a:t>
            </a:r>
          </a:p>
          <a:p>
            <a:endParaRPr lang="en-US" altLang="zh-CN" i="1" dirty="0"/>
          </a:p>
          <a:p>
            <a:r>
              <a:rPr lang="en-US" altLang="zh-CN" dirty="0"/>
              <a:t>and use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491132" y="4752536"/>
            <a:ext cx="1066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800600" y="4752536"/>
            <a:ext cx="14239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024532" y="4752536"/>
            <a:ext cx="0" cy="429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512593" y="4752536"/>
            <a:ext cx="0" cy="429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19400" y="5181600"/>
            <a:ext cx="17474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Transformer </a:t>
            </a:r>
            <a:r>
              <a:rPr lang="en-US" altLang="zh-CN" dirty="0" err="1"/>
              <a:t>emf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00600" y="5181600"/>
            <a:ext cx="14625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Motional </a:t>
            </a:r>
            <a:r>
              <a:rPr lang="en-US" altLang="zh-CN" dirty="0" err="1"/>
              <a:t>emf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534400" y="4191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(34)</a:t>
            </a:r>
            <a:endParaRPr lang="zh-CN" alt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715000"/>
            <a:ext cx="3105150" cy="78105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38800"/>
            <a:ext cx="2152650" cy="91440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55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Moving Circuit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371600"/>
            <a:ext cx="7362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3962400"/>
            <a:ext cx="7750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contour </a:t>
            </a:r>
            <a:r>
              <a:rPr lang="en-US" altLang="zh-CN" i="1" dirty="0"/>
              <a:t>C</a:t>
            </a:r>
            <a:r>
              <a:rPr lang="en-US" altLang="zh-CN" dirty="0"/>
              <a:t> moves from 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 at time t to 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 at time t+</a:t>
            </a:r>
            <a:r>
              <a:rPr lang="en-US" altLang="zh-CN" dirty="0">
                <a:sym typeface="Symbol"/>
              </a:rPr>
              <a:t>t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motion can be translation, rotation, and distortion in an arbitrary manner.</a:t>
            </a:r>
            <a:endParaRPr lang="zh-CN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5029200"/>
            <a:ext cx="4829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1752600"/>
            <a:ext cx="190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Moving velocity: </a:t>
            </a:r>
            <a:r>
              <a:rPr lang="en-US" b="1" dirty="0"/>
              <a:t>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A5E1F-787E-4A53-87F6-FD3EDE9A7575}"/>
              </a:ext>
            </a:extLst>
          </p:cNvPr>
          <p:cNvSpPr/>
          <p:nvPr/>
        </p:nvSpPr>
        <p:spPr>
          <a:xfrm>
            <a:off x="3810000" y="3200400"/>
            <a:ext cx="1219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59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1012206"/>
            <a:ext cx="4829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57600" y="2819400"/>
            <a:ext cx="427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Expand this term </a:t>
            </a:r>
            <a:r>
              <a:rPr lang="en-US" altLang="zh-CN" b="1" dirty="0"/>
              <a:t>B</a:t>
            </a:r>
            <a:r>
              <a:rPr lang="en-US" altLang="zh-CN" dirty="0"/>
              <a:t>(t+</a:t>
            </a:r>
            <a:r>
              <a:rPr lang="en-US" altLang="zh-CN" dirty="0">
                <a:sym typeface="Symbol"/>
              </a:rPr>
              <a:t>t</a:t>
            </a:r>
            <a:r>
              <a:rPr lang="en-US" altLang="zh-CN" dirty="0"/>
              <a:t>) as a Taylor’s series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04" y="3307731"/>
            <a:ext cx="3638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4384056"/>
            <a:ext cx="68199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下箭头 11"/>
          <p:cNvSpPr/>
          <p:nvPr/>
        </p:nvSpPr>
        <p:spPr>
          <a:xfrm>
            <a:off x="2895600" y="2633599"/>
            <a:ext cx="533400" cy="1502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551978" y="2307606"/>
            <a:ext cx="1153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953000" y="3755406"/>
            <a:ext cx="4350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7240" y="3817538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21482" y="235449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(1)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704378" y="5015581"/>
            <a:ext cx="1153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73882" y="506247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(1)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828736" y="4974606"/>
            <a:ext cx="4350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32976" y="5036738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649010" y="3907806"/>
            <a:ext cx="7152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91200" y="3969938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2853396" y="5062474"/>
            <a:ext cx="4447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97562" y="5193268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6649328" y="3817538"/>
            <a:ext cx="7133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96250" y="3831606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(4)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7059046" y="4972206"/>
            <a:ext cx="7133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05968" y="4986274"/>
            <a:ext cx="4427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(4)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34400" y="4572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65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697468"/>
            <a:ext cx="7362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3516868"/>
            <a:ext cx="79684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 going from 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 to 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, the circuit covers a region bound by 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, and 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en-US" altLang="zh-CN" dirty="0"/>
              <a:t>: side surface, the area swept out by the contour in time </a:t>
            </a:r>
            <a:r>
              <a:rPr lang="en-US" altLang="zh-CN" dirty="0">
                <a:sym typeface="Symbol"/>
              </a:rPr>
              <a:t>t. An element of </a:t>
            </a:r>
            <a:r>
              <a:rPr lang="en-US" altLang="zh-CN" i="1" dirty="0">
                <a:sym typeface="Symbol"/>
              </a:rPr>
              <a:t>S</a:t>
            </a:r>
            <a:r>
              <a:rPr lang="en-US" altLang="zh-CN" baseline="-25000" dirty="0">
                <a:sym typeface="Symbol"/>
              </a:rPr>
              <a:t>3</a:t>
            </a:r>
            <a:r>
              <a:rPr lang="en-US" altLang="zh-CN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Apply the divergence theorem for </a:t>
            </a:r>
            <a:r>
              <a:rPr lang="en-US" altLang="zh-CN" b="1" dirty="0"/>
              <a:t>B</a:t>
            </a:r>
            <a:r>
              <a:rPr lang="en-US" altLang="zh-CN" dirty="0"/>
              <a:t> at time t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87817"/>
            <a:ext cx="1638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993243"/>
            <a:ext cx="4895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4405532" y="5060796"/>
            <a:ext cx="360000" cy="36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1676400" y="1916668"/>
            <a:ext cx="180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77790" y="192833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1437274" y="1174596"/>
            <a:ext cx="180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2732" y="11265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572000" y="5421868"/>
            <a:ext cx="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9459" y="5650468"/>
            <a:ext cx="39607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Because outward normal must be used</a:t>
            </a:r>
            <a:endParaRPr lang="zh-CN" alt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04EEA6-00D3-4858-8350-D4564FD174EC}"/>
              </a:ext>
            </a:extLst>
          </p:cNvPr>
          <p:cNvSpPr/>
          <p:nvPr/>
        </p:nvSpPr>
        <p:spPr>
          <a:xfrm>
            <a:off x="3886200" y="2514600"/>
            <a:ext cx="1219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80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066800"/>
            <a:ext cx="4895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15536"/>
            <a:ext cx="1638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2266950" y="914400"/>
            <a:ext cx="81915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4314" y="1600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2" y="1905000"/>
            <a:ext cx="9810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下箭头 9"/>
          <p:cNvSpPr/>
          <p:nvPr/>
        </p:nvSpPr>
        <p:spPr>
          <a:xfrm>
            <a:off x="4267200" y="1784866"/>
            <a:ext cx="609600" cy="1491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3429000"/>
            <a:ext cx="4486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534400" y="350082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(40)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27432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dirty="0">
                <a:sym typeface="Symbol"/>
              </a:rPr>
              <a:t>(</a:t>
            </a:r>
            <a:r>
              <a:rPr lang="en-US" b="1" dirty="0">
                <a:sym typeface="Symbol"/>
              </a:rPr>
              <a:t>B</a:t>
            </a:r>
            <a:r>
              <a:rPr lang="en-US" dirty="0">
                <a:sym typeface="Symbol"/>
              </a:rPr>
              <a:t></a:t>
            </a:r>
            <a:r>
              <a:rPr lang="en-US" b="1" dirty="0">
                <a:sym typeface="Symbol"/>
              </a:rPr>
              <a:t>C</a:t>
            </a:r>
            <a:r>
              <a:rPr lang="en-US" dirty="0">
                <a:sym typeface="Symbol"/>
              </a:rPr>
              <a:t>) = </a:t>
            </a:r>
            <a:r>
              <a:rPr lang="en-US" b="1" dirty="0"/>
              <a:t>B</a:t>
            </a:r>
            <a:r>
              <a:rPr lang="en-US" dirty="0">
                <a:sym typeface="Symbol"/>
              </a:rPr>
              <a:t>(</a:t>
            </a:r>
            <a:r>
              <a:rPr lang="en-US" b="1" dirty="0">
                <a:sym typeface="Symbol"/>
              </a:rPr>
              <a:t>C</a:t>
            </a:r>
            <a:r>
              <a:rPr lang="en-US" dirty="0">
                <a:sym typeface="Symbol"/>
              </a:rPr>
              <a:t></a:t>
            </a:r>
            <a:r>
              <a:rPr lang="en-US" b="1" dirty="0">
                <a:sym typeface="Symbol"/>
              </a:rPr>
              <a:t>A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35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68199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77150" y="117854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(37)</a:t>
            </a:r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828800"/>
            <a:ext cx="4486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77150" y="1905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(40)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9550" y="381000"/>
            <a:ext cx="272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Combine </a:t>
            </a:r>
            <a:r>
              <a:rPr lang="en-US" altLang="zh-CN" dirty="0" err="1"/>
              <a:t>Eqs</a:t>
            </a:r>
            <a:r>
              <a:rPr lang="en-US" altLang="zh-CN" dirty="0"/>
              <a:t>. (37) and (40)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3181350" y="2438400"/>
            <a:ext cx="533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448050"/>
            <a:ext cx="40671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67150" y="26670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H.O.T is neglected as </a:t>
            </a:r>
            <a:r>
              <a:rPr lang="en-US" altLang="zh-CN" dirty="0">
                <a:sym typeface="Symbol"/>
              </a:rPr>
              <a:t>t</a:t>
            </a:r>
            <a:r>
              <a:rPr lang="en-US" altLang="zh-CN" dirty="0">
                <a:sym typeface="Wingdings" panose="05000000000000000000" pitchFamily="2" charset="2"/>
              </a:rPr>
              <a:t>0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3181350" y="4191000"/>
            <a:ext cx="533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4484132"/>
            <a:ext cx="51244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892474" y="411480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Compared with (34)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766668" y="5472332"/>
            <a:ext cx="2740168" cy="581025"/>
            <a:chOff x="1766668" y="5472332"/>
            <a:chExt cx="2740168" cy="581025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925" y="5472332"/>
              <a:ext cx="11144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111" y="5486400"/>
              <a:ext cx="1228725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766668" y="55766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ym typeface="Symbol"/>
                </a:rPr>
                <a:t></a:t>
              </a:r>
              <a:endParaRPr lang="zh-CN" altLang="en-US" dirty="0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62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447800" y="304800"/>
            <a:ext cx="2740168" cy="581025"/>
            <a:chOff x="1766668" y="5472332"/>
            <a:chExt cx="2740168" cy="58102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925" y="5472332"/>
              <a:ext cx="11144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111" y="5486400"/>
              <a:ext cx="1228725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766668" y="55766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ym typeface="Symbol"/>
                </a:rPr>
                <a:t></a:t>
              </a:r>
              <a:endParaRPr lang="zh-CN" altLang="en-US" dirty="0"/>
            </a:p>
          </p:txBody>
        </p:sp>
      </p:grpSp>
      <p:sp>
        <p:nvSpPr>
          <p:cNvPr id="10" name="下箭头 9"/>
          <p:cNvSpPr/>
          <p:nvPr/>
        </p:nvSpPr>
        <p:spPr>
          <a:xfrm>
            <a:off x="2652932" y="1066799"/>
            <a:ext cx="457200" cy="1181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262532" y="1028059"/>
            <a:ext cx="15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 designating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72" y="1371600"/>
            <a:ext cx="5905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14" y="2438399"/>
            <a:ext cx="22288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677150" y="2983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(43)</a:t>
            </a:r>
            <a:endParaRPr lang="zh-CN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1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493734" y="189874"/>
            <a:ext cx="8519186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Main parts in time-varying fields:</a:t>
            </a:r>
          </a:p>
          <a:p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(I) Modifying 2 Maxwell’s equations away from static case: moving currents and magnets</a:t>
            </a:r>
          </a:p>
          <a:p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(II) Electromagnetic waves</a:t>
            </a:r>
          </a:p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(III) Electromagnetic boundary conditions</a:t>
            </a:r>
          </a:p>
          <a:p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(IV) Solutions for wave equations 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1521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of </a:t>
            </a:r>
            <a:r>
              <a:rPr lang="en-US" altLang="zh-CN" dirty="0" err="1"/>
              <a:t>Eqs</a:t>
            </a:r>
            <a:r>
              <a:rPr lang="en-US" altLang="zh-CN" dirty="0"/>
              <a:t>. (43) and (6)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14" y="1371600"/>
            <a:ext cx="22288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77150" y="191666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(43)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001" y="3124200"/>
            <a:ext cx="21240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82132" y="336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4191000"/>
            <a:ext cx="5674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They are exactly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/>
              <a:t>V</a:t>
            </a:r>
            <a:r>
              <a:rPr lang="en-US" altLang="zh-CN" dirty="0"/>
              <a:t>’ is for circuits in motion; </a:t>
            </a:r>
            <a:r>
              <a:rPr lang="en-US" altLang="zh-CN" i="1" dirty="0"/>
              <a:t>V</a:t>
            </a:r>
            <a:r>
              <a:rPr lang="en-US" altLang="zh-CN" dirty="0"/>
              <a:t> is for circuits not in motion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105400"/>
            <a:ext cx="744855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Faraday’s law </a:t>
            </a:r>
            <a:r>
              <a:rPr lang="en-US" altLang="zh-CN" dirty="0"/>
              <a:t>that the </a:t>
            </a:r>
            <a:r>
              <a:rPr lang="en-US" altLang="zh-CN" dirty="0" err="1"/>
              <a:t>emf</a:t>
            </a:r>
            <a:r>
              <a:rPr lang="en-US" altLang="zh-CN" dirty="0"/>
              <a:t> induced in a closed circuit equals the negative time-rate of increase of the magnetic flux linking a circuit </a:t>
            </a:r>
            <a:r>
              <a:rPr lang="en-US" altLang="zh-CN" dirty="0">
                <a:solidFill>
                  <a:srgbClr val="FF0000"/>
                </a:solidFill>
              </a:rPr>
              <a:t>applies to a stationary circuit as well as a moving one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649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180E-2644-422D-ADD4-214FBFCA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19" y="48268"/>
            <a:ext cx="8229600" cy="7921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3F78A-16EB-4E63-B508-E17D3C13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2EF9F-3555-4058-A68E-622BBCB63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42" y="982612"/>
            <a:ext cx="8264324" cy="12046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C0348E-92AC-4F23-A421-05AFC15A2054}"/>
              </a:ext>
            </a:extLst>
          </p:cNvPr>
          <p:cNvSpPr/>
          <p:nvPr/>
        </p:nvSpPr>
        <p:spPr>
          <a:xfrm>
            <a:off x="396905" y="84043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117FEE-342D-4A2D-81CC-F7039B63C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95" y="2178604"/>
            <a:ext cx="7441218" cy="44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03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180E-2644-422D-ADD4-214FBFCA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19" y="48268"/>
            <a:ext cx="8229600" cy="7921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3F78A-16EB-4E63-B508-E17D3C13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98AD2-3A77-4780-9B3E-8658E8D2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41210"/>
            <a:ext cx="6475020" cy="27612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AE7FC3-37C8-40EA-B9F4-98D958B8C37F}"/>
              </a:ext>
            </a:extLst>
          </p:cNvPr>
          <p:cNvSpPr/>
          <p:nvPr/>
        </p:nvSpPr>
        <p:spPr>
          <a:xfrm>
            <a:off x="3810000" y="12954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29818A-5C32-4E3E-9D4A-ACA75A03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40752"/>
            <a:ext cx="2447053" cy="23657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1A02B6-DAAC-4F88-80EC-91477E9DE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8" y="5181600"/>
            <a:ext cx="9026444" cy="10223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AB23699-A158-42BA-8E80-C5CF3FEF568D}"/>
              </a:ext>
            </a:extLst>
          </p:cNvPr>
          <p:cNvSpPr/>
          <p:nvPr/>
        </p:nvSpPr>
        <p:spPr>
          <a:xfrm>
            <a:off x="3505200" y="1941210"/>
            <a:ext cx="2057400" cy="344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46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180E-2644-422D-ADD4-214FBFCA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19" y="48268"/>
            <a:ext cx="8229600" cy="7921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3F78A-16EB-4E63-B508-E17D3C13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E7FC3-37C8-40EA-B9F4-98D958B8C37F}"/>
              </a:ext>
            </a:extLst>
          </p:cNvPr>
          <p:cNvSpPr/>
          <p:nvPr/>
        </p:nvSpPr>
        <p:spPr>
          <a:xfrm>
            <a:off x="3810000" y="12954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29818A-5C32-4E3E-9D4A-ACA75A03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85" y="381000"/>
            <a:ext cx="2681715" cy="25925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AB23699-A158-42BA-8E80-C5CF3FEF568D}"/>
              </a:ext>
            </a:extLst>
          </p:cNvPr>
          <p:cNvSpPr/>
          <p:nvPr/>
        </p:nvSpPr>
        <p:spPr>
          <a:xfrm>
            <a:off x="3505200" y="1941210"/>
            <a:ext cx="2057400" cy="344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45D2EA-5D5F-44DC-BDBC-204E5C002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61" y="1807556"/>
            <a:ext cx="5324354" cy="972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AD39C-D965-4E1E-A387-9B6185161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08" y="1295401"/>
            <a:ext cx="4253682" cy="304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6C377B-C910-4325-B7FC-03DF86BBC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3444423"/>
            <a:ext cx="6319950" cy="29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80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180E-2644-422D-ADD4-214FBFCA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19" y="48268"/>
            <a:ext cx="8229600" cy="7921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3F78A-16EB-4E63-B508-E17D3C13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E7FC3-37C8-40EA-B9F4-98D958B8C37F}"/>
              </a:ext>
            </a:extLst>
          </p:cNvPr>
          <p:cNvSpPr/>
          <p:nvPr/>
        </p:nvSpPr>
        <p:spPr>
          <a:xfrm>
            <a:off x="3810000" y="12954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29818A-5C32-4E3E-9D4A-ACA75A03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85" y="381000"/>
            <a:ext cx="2681715" cy="25925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AB23699-A158-42BA-8E80-C5CF3FEF568D}"/>
              </a:ext>
            </a:extLst>
          </p:cNvPr>
          <p:cNvSpPr/>
          <p:nvPr/>
        </p:nvSpPr>
        <p:spPr>
          <a:xfrm>
            <a:off x="3505200" y="1941210"/>
            <a:ext cx="2057400" cy="344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6AD39C-D965-4E1E-A387-9B6185161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08" y="1295401"/>
            <a:ext cx="4253682" cy="304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6C377B-C910-4325-B7FC-03DF86BBC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08" y="1677299"/>
            <a:ext cx="4760175" cy="2220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57A3C8-8E60-41BF-9DDF-899B9FAC2A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006" y="4357480"/>
            <a:ext cx="8583988" cy="14331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1E6786-034D-4671-9618-5138BC7A8C17}"/>
              </a:ext>
            </a:extLst>
          </p:cNvPr>
          <p:cNvSpPr/>
          <p:nvPr/>
        </p:nvSpPr>
        <p:spPr>
          <a:xfrm>
            <a:off x="7772400" y="52578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180E-2644-422D-ADD4-214FBFCA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19" y="48268"/>
            <a:ext cx="8229600" cy="7921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3F78A-16EB-4E63-B508-E17D3C13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E7FC3-37C8-40EA-B9F4-98D958B8C37F}"/>
              </a:ext>
            </a:extLst>
          </p:cNvPr>
          <p:cNvSpPr/>
          <p:nvPr/>
        </p:nvSpPr>
        <p:spPr>
          <a:xfrm>
            <a:off x="3810000" y="12954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29818A-5C32-4E3E-9D4A-ACA75A03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85" y="381000"/>
            <a:ext cx="2681715" cy="25925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AB23699-A158-42BA-8E80-C5CF3FEF568D}"/>
              </a:ext>
            </a:extLst>
          </p:cNvPr>
          <p:cNvSpPr/>
          <p:nvPr/>
        </p:nvSpPr>
        <p:spPr>
          <a:xfrm>
            <a:off x="3505200" y="1941210"/>
            <a:ext cx="2057400" cy="344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6AD39C-D965-4E1E-A387-9B6185161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08" y="1295401"/>
            <a:ext cx="4253682" cy="304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1E6786-034D-4671-9618-5138BC7A8C17}"/>
              </a:ext>
            </a:extLst>
          </p:cNvPr>
          <p:cNvSpPr/>
          <p:nvPr/>
        </p:nvSpPr>
        <p:spPr>
          <a:xfrm>
            <a:off x="7772400" y="52578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8E5C6E-195E-4C5C-98FF-CDE159CF6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37" y="3889111"/>
            <a:ext cx="6910086" cy="287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58B7F4-F359-46DD-A1CE-C4E19E20E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61" y="1807556"/>
            <a:ext cx="5324354" cy="972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F5313B-716D-4934-9531-C649562FB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800" y="4578353"/>
            <a:ext cx="5691620" cy="40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05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180E-2644-422D-ADD4-214FBFCA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19" y="48268"/>
            <a:ext cx="8229600" cy="7921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3F78A-16EB-4E63-B508-E17D3C13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E7FC3-37C8-40EA-B9F4-98D958B8C37F}"/>
              </a:ext>
            </a:extLst>
          </p:cNvPr>
          <p:cNvSpPr/>
          <p:nvPr/>
        </p:nvSpPr>
        <p:spPr>
          <a:xfrm>
            <a:off x="3810000" y="1295400"/>
            <a:ext cx="236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29818A-5C32-4E3E-9D4A-ACA75A03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85" y="381000"/>
            <a:ext cx="2681715" cy="25925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AB23699-A158-42BA-8E80-C5CF3FEF568D}"/>
              </a:ext>
            </a:extLst>
          </p:cNvPr>
          <p:cNvSpPr/>
          <p:nvPr/>
        </p:nvSpPr>
        <p:spPr>
          <a:xfrm>
            <a:off x="3505200" y="1941210"/>
            <a:ext cx="2057400" cy="344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6AD39C-D965-4E1E-A387-9B6185161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08" y="1295401"/>
            <a:ext cx="4253682" cy="304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1E6786-034D-4671-9618-5138BC7A8C17}"/>
              </a:ext>
            </a:extLst>
          </p:cNvPr>
          <p:cNvSpPr/>
          <p:nvPr/>
        </p:nvSpPr>
        <p:spPr>
          <a:xfrm>
            <a:off x="7772400" y="52578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57F384-7BF7-41B4-85B9-D9D7ADB97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489" y="1677299"/>
            <a:ext cx="272383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D1C58-9362-4183-BBAB-A486BF5D0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830232"/>
            <a:ext cx="6643868" cy="259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56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7-3 Maxwell’s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Electromagnetic induction: a time-varying magnetic field gives rise to an electric field.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66" y="3376613"/>
            <a:ext cx="1076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/>
          <p:cNvSpPr/>
          <p:nvPr/>
        </p:nvSpPr>
        <p:spPr>
          <a:xfrm>
            <a:off x="3849704" y="3353607"/>
            <a:ext cx="685800" cy="357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221" y="3219450"/>
            <a:ext cx="1504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87545" y="2897010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Static case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48664" y="2895600"/>
            <a:ext cx="18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Time-varying case</a:t>
            </a:r>
            <a:endParaRPr lang="zh-CN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4381500"/>
            <a:ext cx="16192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Modification of </a:t>
            </a:r>
            <a:r>
              <a:rPr lang="en-US" altLang="zh-CN" b="1" dirty="0">
                <a:sym typeface="Symbol"/>
              </a:rPr>
              <a:t></a:t>
            </a:r>
            <a:r>
              <a:rPr lang="en-US" altLang="zh-CN" dirty="0">
                <a:sym typeface="Symbol"/>
              </a:rPr>
              <a:t></a:t>
            </a:r>
            <a:r>
              <a:rPr lang="en-US" altLang="zh-CN" b="1" dirty="0">
                <a:sym typeface="Symbol"/>
              </a:rPr>
              <a:t>H</a:t>
            </a:r>
            <a:r>
              <a:rPr lang="en-US" altLang="zh-CN" dirty="0">
                <a:sym typeface="Symbol"/>
              </a:rPr>
              <a:t>=</a:t>
            </a:r>
            <a:r>
              <a:rPr lang="en-US" altLang="zh-CN" b="1" dirty="0">
                <a:sym typeface="Symbol"/>
              </a:rPr>
              <a:t>J</a:t>
            </a:r>
            <a:r>
              <a:rPr lang="en-US" altLang="zh-CN" dirty="0">
                <a:sym typeface="Symbol"/>
              </a:rPr>
              <a:t> in a Time-varying Case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Charge conservation (or the equation of continuity) must be satisfied at all times</a:t>
            </a:r>
          </a:p>
          <a:p>
            <a:endParaRPr lang="en-US" altLang="zh-CN" dirty="0"/>
          </a:p>
          <a:p>
            <a:r>
              <a:rPr lang="en-US" altLang="zh-CN" dirty="0"/>
              <a:t>Check if </a:t>
            </a:r>
            <a:r>
              <a:rPr lang="en-US" altLang="zh-CN" b="1" dirty="0">
                <a:sym typeface="Symbol"/>
              </a:rPr>
              <a:t></a:t>
            </a:r>
            <a:r>
              <a:rPr lang="en-US" altLang="zh-CN" dirty="0">
                <a:sym typeface="Symbol"/>
              </a:rPr>
              <a:t></a:t>
            </a:r>
            <a:r>
              <a:rPr lang="en-US" altLang="zh-CN" b="1" dirty="0">
                <a:sym typeface="Symbol"/>
              </a:rPr>
              <a:t>H</a:t>
            </a:r>
            <a:r>
              <a:rPr lang="en-US" altLang="zh-CN" dirty="0">
                <a:sym typeface="Symbol"/>
              </a:rPr>
              <a:t>=</a:t>
            </a:r>
            <a:r>
              <a:rPr lang="en-US" altLang="zh-CN" b="1" dirty="0">
                <a:sym typeface="Symbol"/>
              </a:rPr>
              <a:t>J</a:t>
            </a:r>
            <a:r>
              <a:rPr lang="en-US" altLang="zh-CN" dirty="0">
                <a:sym typeface="Symbol"/>
              </a:rPr>
              <a:t>  is consistent with the requirement of charge conservation in a time-varying situation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67000"/>
            <a:ext cx="1371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810125"/>
            <a:ext cx="1219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6019800"/>
            <a:ext cx="238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箭头 5"/>
          <p:cNvSpPr/>
          <p:nvPr/>
        </p:nvSpPr>
        <p:spPr>
          <a:xfrm>
            <a:off x="4495800" y="52578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10244" idx="2"/>
          </p:cNvCxnSpPr>
          <p:nvPr/>
        </p:nvCxnSpPr>
        <p:spPr>
          <a:xfrm flipV="1">
            <a:off x="4419600" y="6324600"/>
            <a:ext cx="1524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31858" y="6488668"/>
            <a:ext cx="15877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By null identity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845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4447674"/>
            <a:ext cx="2819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747713"/>
            <a:ext cx="9810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6200"/>
            <a:ext cx="1371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1233488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Since </a:t>
            </a:r>
            <a:r>
              <a:rPr lang="en-US" altLang="zh-CN" sz="2400" b="1" dirty="0">
                <a:sym typeface="Symbol"/>
              </a:rPr>
              <a:t></a:t>
            </a:r>
            <a:r>
              <a:rPr lang="en-US" altLang="zh-CN" sz="2400" dirty="0">
                <a:sym typeface="Symbol"/>
              </a:rPr>
              <a:t></a:t>
            </a:r>
            <a:r>
              <a:rPr lang="en-US" altLang="zh-CN" sz="2400" b="1" dirty="0"/>
              <a:t>J</a:t>
            </a:r>
            <a:r>
              <a:rPr lang="en-US" altLang="zh-CN" sz="2400" dirty="0"/>
              <a:t>=0 does not vanish in a time-varying situation (or </a:t>
            </a:r>
            <a:r>
              <a:rPr lang="en-US" altLang="zh-CN" sz="2400" dirty="0">
                <a:sym typeface="Symbol"/>
              </a:rPr>
              <a:t> </a:t>
            </a:r>
            <a:r>
              <a:rPr lang="en-US" altLang="zh-CN" sz="2400" dirty="0"/>
              <a:t>is changing in a time-varying situation), </a:t>
            </a:r>
            <a:r>
              <a:rPr lang="en-US" altLang="zh-CN" sz="2400" b="1" dirty="0">
                <a:sym typeface="Symbol"/>
              </a:rPr>
              <a:t></a:t>
            </a:r>
            <a:r>
              <a:rPr lang="en-US" altLang="zh-CN" sz="2400" dirty="0">
                <a:sym typeface="Symbol"/>
              </a:rPr>
              <a:t></a:t>
            </a:r>
            <a:r>
              <a:rPr lang="en-US" altLang="zh-CN" sz="2400" b="1" dirty="0"/>
              <a:t>J</a:t>
            </a:r>
            <a:r>
              <a:rPr lang="en-US" altLang="zh-CN" sz="2400" dirty="0"/>
              <a:t>=0 is in general not true. </a:t>
            </a:r>
          </a:p>
          <a:p>
            <a:r>
              <a:rPr lang="en-US" altLang="zh-CN" sz="2400" dirty="0">
                <a:sym typeface="Wingdings" panose="05000000000000000000" pitchFamily="2" charset="2"/>
              </a:rPr>
              <a:t> </a:t>
            </a:r>
            <a:r>
              <a:rPr lang="en-US" altLang="zh-CN" sz="2400" b="1" dirty="0">
                <a:sym typeface="Symbol"/>
              </a:rPr>
              <a:t></a:t>
            </a:r>
            <a:r>
              <a:rPr lang="en-US" altLang="zh-CN" sz="2400" dirty="0">
                <a:sym typeface="Symbol"/>
              </a:rPr>
              <a:t></a:t>
            </a:r>
            <a:r>
              <a:rPr lang="en-US" altLang="zh-CN" sz="2400" b="1" dirty="0">
                <a:sym typeface="Symbol"/>
              </a:rPr>
              <a:t>H</a:t>
            </a:r>
            <a:r>
              <a:rPr lang="en-US" altLang="zh-CN" sz="2400" dirty="0">
                <a:sym typeface="Symbol"/>
              </a:rPr>
              <a:t>=</a:t>
            </a:r>
            <a:r>
              <a:rPr lang="en-US" altLang="zh-CN" sz="2400" b="1" dirty="0">
                <a:sym typeface="Symbol"/>
              </a:rPr>
              <a:t>J</a:t>
            </a: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sym typeface="Symbol"/>
              </a:rPr>
              <a:t>should be modified in a time-varying situation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495800" y="25146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57563"/>
            <a:ext cx="238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3209925"/>
            <a:ext cx="2924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95800" y="335756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9564" y="2601397"/>
            <a:ext cx="18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 order to satisfy</a:t>
            </a:r>
            <a:endParaRPr lang="zh-CN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05075"/>
            <a:ext cx="1371600" cy="561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椭圆 10"/>
          <p:cNvSpPr/>
          <p:nvPr/>
        </p:nvSpPr>
        <p:spPr>
          <a:xfrm>
            <a:off x="7481668" y="3209925"/>
            <a:ext cx="838200" cy="6000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495800" y="37338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495800" y="51816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864" y="5962650"/>
            <a:ext cx="2057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81600" y="3886200"/>
            <a:ext cx="1047750" cy="323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右大括号 1"/>
          <p:cNvSpPr/>
          <p:nvPr/>
        </p:nvSpPr>
        <p:spPr>
          <a:xfrm>
            <a:off x="5257800" y="188844"/>
            <a:ext cx="447675" cy="8524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02918" y="430422"/>
            <a:ext cx="16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 consistent!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01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C092F17-F424-4171-B932-DEDC7C8F6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901" y="1042630"/>
            <a:ext cx="3505200" cy="3679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6119E73-135F-4B49-BC08-E99C58FA8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876800"/>
            <a:ext cx="167381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E4F2EB8C-4AA4-4752-80A6-476AAF710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81" y="5856367"/>
            <a:ext cx="3470123" cy="58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B491DE-7CCA-4699-870F-0A6FEE2F1213}"/>
              </a:ext>
            </a:extLst>
          </p:cNvPr>
          <p:cNvSpPr/>
          <p:nvPr/>
        </p:nvSpPr>
        <p:spPr>
          <a:xfrm>
            <a:off x="1371600" y="67270"/>
            <a:ext cx="6050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Maxwell’s Equations</a:t>
            </a:r>
          </a:p>
        </p:txBody>
      </p:sp>
    </p:spTree>
    <p:extLst>
      <p:ext uri="{BB962C8B-B14F-4D97-AF65-F5344CB8AC3E}">
        <p14:creationId xmlns:p14="http://schemas.microsoft.com/office/powerpoint/2010/main" val="204489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864" y="323850"/>
            <a:ext cx="2057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Thus, a time-varying </a:t>
            </a:r>
            <a:r>
              <a:rPr lang="en-US" dirty="0">
                <a:solidFill>
                  <a:srgbClr val="FF0000"/>
                </a:solidFill>
              </a:rPr>
              <a:t>electric field</a:t>
            </a:r>
            <a:r>
              <a:rPr lang="en-US" dirty="0"/>
              <a:t> will give rise to a </a:t>
            </a:r>
            <a:r>
              <a:rPr lang="en-US" dirty="0">
                <a:solidFill>
                  <a:srgbClr val="FF0000"/>
                </a:solidFill>
              </a:rPr>
              <a:t>magnetic field</a:t>
            </a:r>
            <a:r>
              <a:rPr lang="en-US" dirty="0"/>
              <a:t>, even in the absence of a current flow.</a:t>
            </a:r>
          </a:p>
          <a:p>
            <a:endParaRPr lang="en-US" dirty="0"/>
          </a:p>
          <a:p>
            <a:r>
              <a:rPr lang="en-US" dirty="0"/>
              <a:t>A short summary: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3390"/>
            <a:ext cx="1219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4411464"/>
            <a:ext cx="1800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右箭头 10"/>
          <p:cNvSpPr/>
          <p:nvPr/>
        </p:nvSpPr>
        <p:spPr>
          <a:xfrm>
            <a:off x="2500532" y="4481731"/>
            <a:ext cx="2071468" cy="457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658288"/>
            <a:ext cx="1371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47485" y="5001063"/>
            <a:ext cx="1795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satisfy charge conservation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819336" y="4343400"/>
            <a:ext cx="685800" cy="715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36" y="5356494"/>
            <a:ext cx="638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511211" y="5302174"/>
            <a:ext cx="363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Displacement current density</a:t>
            </a:r>
          </a:p>
          <a:p>
            <a:r>
              <a:rPr lang="en-US" altLang="zh-CN" dirty="0"/>
              <a:t>(Introduced by James Clerk Maxwell)</a:t>
            </a:r>
            <a:endParaRPr lang="zh-CN" alt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Maxwell’s Equation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1524000"/>
            <a:ext cx="21050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3733800"/>
            <a:ext cx="7599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</a:t>
            </a:r>
            <a:r>
              <a:rPr lang="en-US" altLang="zh-CN" dirty="0">
                <a:sym typeface="Symbol"/>
              </a:rPr>
              <a:t>: free charge</a:t>
            </a:r>
          </a:p>
          <a:p>
            <a:r>
              <a:rPr lang="en-US" altLang="zh-CN" b="1" dirty="0">
                <a:sym typeface="Symbol"/>
              </a:rPr>
              <a:t>J</a:t>
            </a:r>
            <a:r>
              <a:rPr lang="en-US" altLang="zh-CN" dirty="0">
                <a:sym typeface="Symbol"/>
              </a:rPr>
              <a:t>: free currents (including convection current (</a:t>
            </a:r>
            <a:r>
              <a:rPr lang="en-US" altLang="zh-CN" b="1" dirty="0">
                <a:sym typeface="Symbol"/>
              </a:rPr>
              <a:t>u</a:t>
            </a:r>
            <a:r>
              <a:rPr lang="en-US" altLang="zh-CN" dirty="0">
                <a:sym typeface="Symbol"/>
              </a:rPr>
              <a:t>) and conduction current (</a:t>
            </a:r>
            <a:r>
              <a:rPr lang="en-US" altLang="zh-CN" b="1" dirty="0">
                <a:sym typeface="Symbol"/>
              </a:rPr>
              <a:t>E</a:t>
            </a:r>
            <a:r>
              <a:rPr lang="en-US" altLang="zh-CN" dirty="0">
                <a:sym typeface="Symbol"/>
              </a:rPr>
              <a:t>))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876800"/>
            <a:ext cx="1371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5562600"/>
            <a:ext cx="1800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770" y="6260068"/>
            <a:ext cx="679044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The above 6 equations form the foundation of electromagnetic theory!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8605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Electromagnetic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 unknowns: </a:t>
            </a:r>
            <a:r>
              <a:rPr lang="en-US" altLang="zh-CN" b="1" dirty="0"/>
              <a:t>E</a:t>
            </a:r>
            <a:r>
              <a:rPr lang="en-US" altLang="zh-CN" dirty="0"/>
              <a:t>, </a:t>
            </a:r>
            <a:r>
              <a:rPr lang="en-US" altLang="zh-CN" b="1" dirty="0"/>
              <a:t>D</a:t>
            </a:r>
            <a:r>
              <a:rPr lang="en-US" altLang="zh-CN" dirty="0"/>
              <a:t>, </a:t>
            </a:r>
            <a:r>
              <a:rPr lang="en-US" altLang="zh-CN" b="1" dirty="0"/>
              <a:t>B</a:t>
            </a:r>
            <a:r>
              <a:rPr lang="en-US" altLang="zh-CN" dirty="0"/>
              <a:t>, </a:t>
            </a:r>
            <a:r>
              <a:rPr lang="en-US" altLang="zh-CN" b="1" dirty="0"/>
              <a:t>H</a:t>
            </a:r>
          </a:p>
          <a:p>
            <a:r>
              <a:rPr lang="en-US" altLang="zh-CN" dirty="0"/>
              <a:t>4 independent equations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2819400"/>
            <a:ext cx="21050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5334000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5824024"/>
            <a:ext cx="9715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805650" y="376361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(1) and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11789" y="376361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(2)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05650" y="52238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(3)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19336" y="577473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(4)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316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7-3.1 Integral Form of Maxwell’s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21050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2025821"/>
            <a:ext cx="2590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2983083"/>
            <a:ext cx="31718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2" y="4419600"/>
            <a:ext cx="21526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8" y="5267325"/>
            <a:ext cx="16002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大括号 5"/>
          <p:cNvSpPr/>
          <p:nvPr/>
        </p:nvSpPr>
        <p:spPr>
          <a:xfrm>
            <a:off x="3171825" y="2819400"/>
            <a:ext cx="257175" cy="12096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3171825" y="4159201"/>
            <a:ext cx="257175" cy="8699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21296175">
            <a:off x="3934923" y="3192376"/>
            <a:ext cx="1295400" cy="300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5600700" y="2011753"/>
            <a:ext cx="180975" cy="18526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5655872" y="4341019"/>
            <a:ext cx="216290" cy="17359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780000">
            <a:off x="3934923" y="4792606"/>
            <a:ext cx="1295400" cy="300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33448" y="2497308"/>
            <a:ext cx="1698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Surface integral</a:t>
            </a:r>
          </a:p>
          <a:p>
            <a:r>
              <a:rPr lang="en-US" altLang="zh-CN" dirty="0"/>
              <a:t>Stokes’ theorem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33649" y="5297269"/>
            <a:ext cx="2097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Volume integral</a:t>
            </a:r>
          </a:p>
          <a:p>
            <a:r>
              <a:rPr lang="en-US" altLang="zh-CN" dirty="0"/>
              <a:t>Divergence theorem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714500"/>
            <a:ext cx="74485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51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7-4 Potential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061" y="1471612"/>
            <a:ext cx="8953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48" y="2305050"/>
            <a:ext cx="2162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下箭头 4"/>
          <p:cNvSpPr/>
          <p:nvPr/>
        </p:nvSpPr>
        <p:spPr>
          <a:xfrm>
            <a:off x="4373660" y="1776412"/>
            <a:ext cx="390525" cy="452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861" y="4767262"/>
            <a:ext cx="21526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下箭头 8"/>
          <p:cNvSpPr/>
          <p:nvPr/>
        </p:nvSpPr>
        <p:spPr>
          <a:xfrm>
            <a:off x="4373661" y="3990974"/>
            <a:ext cx="390525" cy="681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97" y="3373535"/>
            <a:ext cx="13144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759" y="4183855"/>
            <a:ext cx="1200150" cy="2952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98" y="5425073"/>
            <a:ext cx="19335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54461" y="558641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8932" y="1794804"/>
            <a:ext cx="155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divergenceless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98" y="1066800"/>
            <a:ext cx="19335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箭头 5"/>
          <p:cNvSpPr/>
          <p:nvPr/>
        </p:nvSpPr>
        <p:spPr>
          <a:xfrm>
            <a:off x="4373660" y="1757362"/>
            <a:ext cx="390525" cy="452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2286000"/>
            <a:ext cx="1657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38931" y="1757362"/>
            <a:ext cx="9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curl free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4371536" y="2971800"/>
            <a:ext cx="390525" cy="452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3581400"/>
            <a:ext cx="29432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76800"/>
            <a:ext cx="571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486400"/>
            <a:ext cx="5715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95600" y="4876800"/>
            <a:ext cx="418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Due to charge distribution                  </a:t>
            </a:r>
            <a:r>
              <a:rPr lang="en-US" altLang="zh-CN" dirty="0">
                <a:sym typeface="Symbol"/>
              </a:rPr>
              <a:t>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V</a:t>
            </a:r>
            <a:endParaRPr lang="zh-CN" altLang="en-US" dirty="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766191"/>
            <a:ext cx="18573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5486400"/>
            <a:ext cx="1695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895600" y="5574268"/>
            <a:ext cx="434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Due to time-varying current                </a:t>
            </a:r>
            <a:r>
              <a:rPr lang="en-US" altLang="zh-CN" b="1" dirty="0"/>
              <a:t>J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b="1" dirty="0">
                <a:sym typeface="Wingdings" panose="05000000000000000000" pitchFamily="2" charset="2"/>
              </a:rPr>
              <a:t>A</a:t>
            </a:r>
            <a:endParaRPr lang="zh-CN" altLang="en-US" b="1" dirty="0"/>
          </a:p>
        </p:txBody>
      </p:sp>
      <p:sp>
        <p:nvSpPr>
          <p:cNvPr id="14" name="Oval 13"/>
          <p:cNvSpPr/>
          <p:nvPr/>
        </p:nvSpPr>
        <p:spPr>
          <a:xfrm>
            <a:off x="4267200" y="3657600"/>
            <a:ext cx="8382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324600" y="6096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V and </a:t>
            </a:r>
            <a:r>
              <a:rPr lang="en-US" altLang="zh-CN" b="1" dirty="0">
                <a:sym typeface="Wingdings" panose="05000000000000000000" pitchFamily="2" charset="2"/>
              </a:rPr>
              <a:t>A</a:t>
            </a:r>
            <a:r>
              <a:rPr lang="en-US" altLang="zh-CN" dirty="0">
                <a:sym typeface="Wingdings" panose="05000000000000000000" pitchFamily="2" charset="2"/>
              </a:rPr>
              <a:t> here are solutions of Poisson’s equations</a:t>
            </a:r>
            <a:endParaRPr lang="zh-CN" alt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9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Quasi-static Fields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The two equations were obtained under static conditions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Symbol"/>
              </a:rPr>
              <a:t>They can be time dependent: (t), </a:t>
            </a:r>
            <a:r>
              <a:rPr lang="en-US" altLang="zh-CN" b="1" dirty="0">
                <a:sym typeface="Symbol"/>
              </a:rPr>
              <a:t>J</a:t>
            </a:r>
            <a:r>
              <a:rPr lang="en-US" altLang="zh-CN" dirty="0">
                <a:sym typeface="Symbol"/>
              </a:rPr>
              <a:t>(t)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 V(t), </a:t>
            </a:r>
            <a:r>
              <a:rPr lang="en-US" altLang="zh-CN" b="1" dirty="0">
                <a:sym typeface="Wingdings" panose="05000000000000000000" pitchFamily="2" charset="2"/>
              </a:rPr>
              <a:t>A</a:t>
            </a:r>
            <a:r>
              <a:rPr lang="en-US" altLang="zh-CN" dirty="0">
                <a:sym typeface="Wingdings" panose="05000000000000000000" pitchFamily="2" charset="2"/>
              </a:rPr>
              <a:t>(t)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If </a:t>
            </a:r>
            <a:r>
              <a:rPr lang="en-US" altLang="zh-CN" dirty="0">
                <a:sym typeface="Symbol"/>
              </a:rPr>
              <a:t> and </a:t>
            </a:r>
            <a:r>
              <a:rPr lang="en-US" altLang="zh-CN" b="1" dirty="0">
                <a:sym typeface="Symbol"/>
              </a:rPr>
              <a:t>J </a:t>
            </a:r>
            <a:r>
              <a:rPr lang="en-US" altLang="zh-CN" dirty="0">
                <a:sym typeface="Symbol"/>
              </a:rPr>
              <a:t>vary slowly with time and the range of interest </a:t>
            </a:r>
            <a:r>
              <a:rPr lang="en-US" altLang="zh-CN" i="1" dirty="0">
                <a:sym typeface="Symbol"/>
              </a:rPr>
              <a:t>R</a:t>
            </a:r>
            <a:r>
              <a:rPr lang="en-US" altLang="zh-CN" dirty="0">
                <a:sym typeface="Symbol"/>
              </a:rPr>
              <a:t> is small in comparison with the wavelength (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low frequency, long wavelength</a:t>
            </a:r>
            <a:r>
              <a:rPr lang="en-US" altLang="zh-CN" dirty="0">
                <a:sym typeface="Symbol"/>
              </a:rPr>
              <a:t>), it is allowable to use the 2 equations to find 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quasi-static fields</a:t>
            </a:r>
            <a:r>
              <a:rPr lang="en-US" altLang="zh-CN" dirty="0">
                <a:sym typeface="Symbol"/>
              </a:rPr>
              <a:t>.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0"/>
            <a:ext cx="18573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006209"/>
            <a:ext cx="1695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614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Time-retardation Effects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Quasi-static fields are approximations.</a:t>
            </a:r>
          </a:p>
          <a:p>
            <a:r>
              <a:rPr lang="en-US" altLang="zh-CN" dirty="0"/>
              <a:t>When the source </a:t>
            </a:r>
            <a:r>
              <a:rPr lang="en-US" altLang="zh-CN" dirty="0">
                <a:solidFill>
                  <a:srgbClr val="FF0000"/>
                </a:solidFill>
              </a:rPr>
              <a:t>frequency is high</a:t>
            </a:r>
            <a:r>
              <a:rPr lang="en-US" altLang="zh-CN" dirty="0"/>
              <a:t>, quasi-static solutions will not suffice. </a:t>
            </a:r>
            <a:r>
              <a:rPr lang="en-US" altLang="zh-CN" dirty="0">
                <a:solidFill>
                  <a:srgbClr val="FF0000"/>
                </a:solidFill>
              </a:rPr>
              <a:t>Time-retardation</a:t>
            </a:r>
            <a:r>
              <a:rPr lang="en-US" altLang="zh-CN" dirty="0"/>
              <a:t> effects must be included. (Discussed in 7-6)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321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814732" y="163302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Symbol"/>
              </a:rPr>
              <a:t></a:t>
            </a:r>
            <a:r>
              <a:rPr lang="en-US" altLang="zh-CN" baseline="-25000" dirty="0">
                <a:solidFill>
                  <a:schemeClr val="tx1"/>
                </a:solidFill>
                <a:sym typeface="Symbol"/>
              </a:rPr>
              <a:t>0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172200" y="161072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9695" y="1196259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Symbol"/>
              </a:rPr>
              <a:t></a:t>
            </a:r>
            <a:r>
              <a:rPr lang="en-US" altLang="zh-CN" dirty="0">
                <a:sym typeface="Symbol"/>
              </a:rPr>
              <a:t>=</a:t>
            </a:r>
            <a:r>
              <a:rPr lang="zh-CN" altLang="en-US" dirty="0">
                <a:sym typeface="Symbol"/>
              </a:rPr>
              <a:t></a:t>
            </a:r>
            <a:r>
              <a:rPr lang="en-US" altLang="zh-CN" baseline="-25000" dirty="0">
                <a:sym typeface="Symbol"/>
              </a:rPr>
              <a:t>0</a:t>
            </a:r>
            <a:r>
              <a:rPr lang="en-US" altLang="zh-CN" dirty="0">
                <a:sym typeface="Symbol"/>
              </a:rPr>
              <a:t>sin(t)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143000" y="2514600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143000" y="3733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9016" y="23622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V(a)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819400" y="193782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19400" y="16330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0" y="354913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7315200" y="1905556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315200" y="16007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019800" y="2518730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019800" y="373793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0" y="233406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V(a)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05800" y="355326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143000" y="3124200"/>
            <a:ext cx="1800000" cy="206633"/>
            <a:chOff x="1143000" y="3124200"/>
            <a:chExt cx="1800000" cy="206633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143000" y="3124200"/>
              <a:ext cx="17484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1143000" y="3330833"/>
              <a:ext cx="180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/>
          <p:cNvSpPr/>
          <p:nvPr/>
        </p:nvSpPr>
        <p:spPr>
          <a:xfrm>
            <a:off x="716223" y="3168134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sym typeface="Symbol"/>
              </a:rPr>
              <a:t></a:t>
            </a:r>
            <a:endParaRPr lang="zh-CN" altLang="en-US" baseline="-25000" dirty="0">
              <a:solidFill>
                <a:srgbClr val="0070C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64909" y="3124200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  <a:sym typeface="Symbol"/>
              </a:rPr>
              <a:t></a:t>
            </a:r>
            <a:endParaRPr lang="zh-CN" altLang="en-US" baseline="-25000" dirty="0">
              <a:solidFill>
                <a:srgbClr val="0070C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20972" y="3168134"/>
            <a:ext cx="1218028" cy="1175265"/>
            <a:chOff x="6020972" y="3168134"/>
            <a:chExt cx="1218028" cy="1175265"/>
          </a:xfrm>
        </p:grpSpPr>
        <p:sp>
          <p:nvSpPr>
            <p:cNvPr id="30" name="任意多边形 29"/>
            <p:cNvSpPr/>
            <p:nvPr/>
          </p:nvSpPr>
          <p:spPr>
            <a:xfrm>
              <a:off x="6020972" y="3352800"/>
              <a:ext cx="1069145" cy="830173"/>
            </a:xfrm>
            <a:custGeom>
              <a:avLst/>
              <a:gdLst>
                <a:gd name="connsiteX0" fmla="*/ 0 w 1069145"/>
                <a:gd name="connsiteY0" fmla="*/ 520519 h 1057924"/>
                <a:gd name="connsiteX1" fmla="*/ 267286 w 1069145"/>
                <a:gd name="connsiteY1" fmla="*/ 15 h 1057924"/>
                <a:gd name="connsiteX2" fmla="*/ 562708 w 1069145"/>
                <a:gd name="connsiteY2" fmla="*/ 534587 h 1057924"/>
                <a:gd name="connsiteX3" fmla="*/ 717453 w 1069145"/>
                <a:gd name="connsiteY3" fmla="*/ 900347 h 1057924"/>
                <a:gd name="connsiteX4" fmla="*/ 928468 w 1069145"/>
                <a:gd name="connsiteY4" fmla="*/ 1041024 h 1057924"/>
                <a:gd name="connsiteX5" fmla="*/ 1069145 w 1069145"/>
                <a:gd name="connsiteY5" fmla="*/ 534587 h 1057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145" h="1057924">
                  <a:moveTo>
                    <a:pt x="0" y="520519"/>
                  </a:moveTo>
                  <a:cubicBezTo>
                    <a:pt x="86750" y="259094"/>
                    <a:pt x="173501" y="-2330"/>
                    <a:pt x="267286" y="15"/>
                  </a:cubicBezTo>
                  <a:cubicBezTo>
                    <a:pt x="361071" y="2360"/>
                    <a:pt x="487680" y="384532"/>
                    <a:pt x="562708" y="534587"/>
                  </a:cubicBezTo>
                  <a:cubicBezTo>
                    <a:pt x="637736" y="684642"/>
                    <a:pt x="656493" y="815941"/>
                    <a:pt x="717453" y="900347"/>
                  </a:cubicBezTo>
                  <a:cubicBezTo>
                    <a:pt x="778413" y="984753"/>
                    <a:pt x="869853" y="1101984"/>
                    <a:pt x="928468" y="1041024"/>
                  </a:cubicBezTo>
                  <a:cubicBezTo>
                    <a:pt x="987083" y="980064"/>
                    <a:pt x="1028114" y="757325"/>
                    <a:pt x="1069145" y="534587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6169855" y="3168134"/>
              <a:ext cx="1069145" cy="1175265"/>
            </a:xfrm>
            <a:custGeom>
              <a:avLst/>
              <a:gdLst>
                <a:gd name="connsiteX0" fmla="*/ 0 w 1069145"/>
                <a:gd name="connsiteY0" fmla="*/ 520519 h 1057924"/>
                <a:gd name="connsiteX1" fmla="*/ 267286 w 1069145"/>
                <a:gd name="connsiteY1" fmla="*/ 15 h 1057924"/>
                <a:gd name="connsiteX2" fmla="*/ 562708 w 1069145"/>
                <a:gd name="connsiteY2" fmla="*/ 534587 h 1057924"/>
                <a:gd name="connsiteX3" fmla="*/ 717453 w 1069145"/>
                <a:gd name="connsiteY3" fmla="*/ 900347 h 1057924"/>
                <a:gd name="connsiteX4" fmla="*/ 928468 w 1069145"/>
                <a:gd name="connsiteY4" fmla="*/ 1041024 h 1057924"/>
                <a:gd name="connsiteX5" fmla="*/ 1069145 w 1069145"/>
                <a:gd name="connsiteY5" fmla="*/ 534587 h 1057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145" h="1057924">
                  <a:moveTo>
                    <a:pt x="0" y="520519"/>
                  </a:moveTo>
                  <a:cubicBezTo>
                    <a:pt x="86750" y="259094"/>
                    <a:pt x="173501" y="-2330"/>
                    <a:pt x="267286" y="15"/>
                  </a:cubicBezTo>
                  <a:cubicBezTo>
                    <a:pt x="361071" y="2360"/>
                    <a:pt x="487680" y="384532"/>
                    <a:pt x="562708" y="534587"/>
                  </a:cubicBezTo>
                  <a:cubicBezTo>
                    <a:pt x="637736" y="684642"/>
                    <a:pt x="656493" y="815941"/>
                    <a:pt x="717453" y="900347"/>
                  </a:cubicBezTo>
                  <a:cubicBezTo>
                    <a:pt x="778413" y="984753"/>
                    <a:pt x="869853" y="1101984"/>
                    <a:pt x="928468" y="1041024"/>
                  </a:cubicBezTo>
                  <a:cubicBezTo>
                    <a:pt x="987083" y="980064"/>
                    <a:pt x="1028114" y="757325"/>
                    <a:pt x="1069145" y="53458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5810644" y="4572000"/>
            <a:ext cx="2799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Time-retardation effects for high-frequency sources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34000" y="5410200"/>
            <a:ext cx="365759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As the source changes in time, </a:t>
            </a:r>
            <a:r>
              <a:rPr lang="en-US" altLang="zh-CN" dirty="0">
                <a:solidFill>
                  <a:srgbClr val="FF0000"/>
                </a:solidFill>
              </a:rPr>
              <a:t>it takes time </a:t>
            </a:r>
            <a:r>
              <a:rPr lang="en-US" altLang="zh-CN" dirty="0"/>
              <a:t>to change the potential at a certain distance from the source!</a:t>
            </a:r>
            <a:endParaRPr lang="zh-CN" alt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6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B491DE-7CCA-4699-870F-0A6FEE2F1213}"/>
              </a:ext>
            </a:extLst>
          </p:cNvPr>
          <p:cNvSpPr/>
          <p:nvPr/>
        </p:nvSpPr>
        <p:spPr>
          <a:xfrm>
            <a:off x="1542552" y="721320"/>
            <a:ext cx="6050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Maxwell’s Equations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1D32BD9-4196-4B0C-A758-6364EE177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4485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317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913" y="533400"/>
            <a:ext cx="1152525" cy="304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975" y="1066800"/>
            <a:ext cx="1676400" cy="5715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下箭头 4"/>
          <p:cNvSpPr/>
          <p:nvPr/>
        </p:nvSpPr>
        <p:spPr>
          <a:xfrm>
            <a:off x="4419600" y="1828800"/>
            <a:ext cx="4572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39243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43" y="2057400"/>
            <a:ext cx="895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2443383"/>
            <a:ext cx="809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096233"/>
            <a:ext cx="1800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46052" y="2808291"/>
            <a:ext cx="331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Assume a homogeneous medium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4419600" y="4191000"/>
            <a:ext cx="457200" cy="923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5191125"/>
            <a:ext cx="43434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33743" y="4266118"/>
            <a:ext cx="162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 identity</a:t>
            </a:r>
            <a:endParaRPr lang="zh-CN" altLang="en-US" dirty="0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95288" y="4600575"/>
            <a:ext cx="2933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6010275"/>
            <a:ext cx="43434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58244" y="613517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90800" y="23622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ym typeface="Symbol"/>
              </a:rPr>
              <a:t></a:t>
            </a:r>
            <a:r>
              <a:rPr lang="en-US" dirty="0">
                <a:sym typeface="Symbol"/>
              </a:rPr>
              <a:t></a:t>
            </a:r>
            <a:r>
              <a:rPr lang="en-US" b="1" dirty="0">
                <a:sym typeface="Symbol"/>
              </a:rPr>
              <a:t>B</a:t>
            </a:r>
            <a:r>
              <a:rPr lang="en-US" dirty="0">
                <a:sym typeface="Symbol"/>
              </a:rPr>
              <a:t>=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437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4525963"/>
          </a:xfrm>
        </p:spPr>
        <p:txBody>
          <a:bodyPr/>
          <a:lstStyle/>
          <a:p>
            <a:r>
              <a:rPr lang="en-US" altLang="zh-CN" dirty="0"/>
              <a:t>A vector requires the specification of both its curl and its divergence. </a:t>
            </a:r>
          </a:p>
          <a:p>
            <a:pPr lvl="1"/>
            <a:r>
              <a:rPr lang="en-US" altLang="zh-CN" dirty="0"/>
              <a:t>Curl has been specified</a:t>
            </a:r>
          </a:p>
          <a:p>
            <a:pPr lvl="1"/>
            <a:r>
              <a:rPr lang="en-US" altLang="zh-CN" dirty="0"/>
              <a:t>How to choose divergence!?</a:t>
            </a:r>
            <a:endParaRPr lang="zh-CN" alt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69093"/>
            <a:ext cx="4343400" cy="6191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1270781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下箭头 6"/>
          <p:cNvSpPr/>
          <p:nvPr/>
        </p:nvSpPr>
        <p:spPr>
          <a:xfrm>
            <a:off x="2895600" y="3031093"/>
            <a:ext cx="457200" cy="1236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390" y="3400425"/>
            <a:ext cx="21812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68842" y="3031093"/>
            <a:ext cx="79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 let</a:t>
            </a:r>
            <a:endParaRPr lang="zh-CN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391025"/>
            <a:ext cx="25622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400" y="5334000"/>
            <a:ext cx="7134774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Nonhomogeneous wave equation for vector potential </a:t>
            </a:r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867400"/>
            <a:ext cx="8513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Reduced to Poisson’s equation for static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Its solutions represent waves traveling with a velocity                 (Discussed more in 7-6)</a:t>
            </a:r>
            <a:endParaRPr lang="zh-CN" alt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172200"/>
            <a:ext cx="6858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38800" y="29718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/>
              <a:t> Lorentz condition (or Lorentz gauge) for potentials    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 Also, the condition is consistent with equation of continuity (P7-12)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51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76200"/>
            <a:ext cx="7309758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Nonhomogeneous wave equation for scalar potential  V</a:t>
            </a:r>
            <a:endParaRPr lang="zh-CN" altLang="en-US" sz="2400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609600"/>
            <a:ext cx="1657350" cy="590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1362075"/>
            <a:ext cx="1047750" cy="3238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2514600"/>
            <a:ext cx="2352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箭头 5"/>
          <p:cNvSpPr/>
          <p:nvPr/>
        </p:nvSpPr>
        <p:spPr>
          <a:xfrm>
            <a:off x="3048000" y="17526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3048000" y="32004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4572000"/>
            <a:ext cx="1895475" cy="5619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5358032"/>
            <a:ext cx="24669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750652" y="3276600"/>
            <a:ext cx="209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Assume a constant </a:t>
            </a:r>
            <a:r>
              <a:rPr lang="en-US" altLang="zh-CN" dirty="0">
                <a:sym typeface="Symbol"/>
              </a:rPr>
              <a:t>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6211669"/>
            <a:ext cx="546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Reduced to Poisson’s equation in static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Its solutions represent waves traveling with a velocity</a:t>
            </a:r>
            <a:endParaRPr lang="zh-CN" altLang="en-US" dirty="0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928404"/>
            <a:ext cx="2352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下箭头 15"/>
          <p:cNvSpPr/>
          <p:nvPr/>
        </p:nvSpPr>
        <p:spPr>
          <a:xfrm>
            <a:off x="3048000" y="45720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847893" y="4518954"/>
            <a:ext cx="3219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Lorentz condition uncouples the wave equations for </a:t>
            </a:r>
            <a:r>
              <a:rPr lang="en-US" altLang="zh-CN" b="1" dirty="0"/>
              <a:t>A</a:t>
            </a:r>
            <a:r>
              <a:rPr lang="en-US" altLang="zh-CN" dirty="0"/>
              <a:t> and V</a:t>
            </a:r>
            <a:endParaRPr lang="zh-CN" alt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22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of Wave Equations for </a:t>
            </a:r>
            <a:r>
              <a:rPr lang="en-US" altLang="zh-CN" b="1" dirty="0"/>
              <a:t>A</a:t>
            </a:r>
            <a:r>
              <a:rPr lang="en-US" altLang="zh-CN" dirty="0"/>
              <a:t> and V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447800"/>
            <a:ext cx="325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Poisson’s equations (static cases)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4126468"/>
            <a:ext cx="361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Wave equations (time-varying cases)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81200"/>
            <a:ext cx="18573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701409"/>
            <a:ext cx="1695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0" y="144780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Solutions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41264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Solutions ?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2828" y="5047565"/>
            <a:ext cx="276224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Different equations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en-US" altLang="zh-CN" dirty="0"/>
              <a:t> solutions must be modified! (Discussed more in 7-6)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609600" y="37338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61" y="4610612"/>
            <a:ext cx="25622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5562600"/>
            <a:ext cx="24669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23" y="2743200"/>
            <a:ext cx="4476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598" y="2788920"/>
            <a:ext cx="819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76463"/>
            <a:ext cx="5143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085975"/>
            <a:ext cx="7048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56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7-5 Electromagnetic 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In general, the application of the integral form of </a:t>
            </a:r>
            <a:r>
              <a:rPr lang="en-US" dirty="0">
                <a:solidFill>
                  <a:srgbClr val="FF0000"/>
                </a:solidFill>
              </a:rPr>
              <a:t>a curl equation </a:t>
            </a:r>
            <a:r>
              <a:rPr lang="en-US" dirty="0"/>
              <a:t>to a flat closed path at a boundary with top and bottom sides in the two touching media yields the boundary condition for </a:t>
            </a:r>
            <a:r>
              <a:rPr lang="en-US" dirty="0">
                <a:solidFill>
                  <a:srgbClr val="FF0000"/>
                </a:solidFill>
              </a:rPr>
              <a:t>the tangential components</a:t>
            </a:r>
          </a:p>
          <a:p>
            <a:r>
              <a:rPr lang="en-US" dirty="0"/>
              <a:t>The application of the integral form of </a:t>
            </a:r>
            <a:r>
              <a:rPr lang="en-US" dirty="0">
                <a:solidFill>
                  <a:srgbClr val="FF0000"/>
                </a:solidFill>
              </a:rPr>
              <a:t>a divergence equation</a:t>
            </a:r>
            <a:r>
              <a:rPr lang="en-US" dirty="0"/>
              <a:t> to a shallow pillbox at an interface with top and bottom faces in the two contiguous media gives the boundary condition for </a:t>
            </a:r>
            <a:r>
              <a:rPr lang="en-US" dirty="0">
                <a:solidFill>
                  <a:srgbClr val="FF0000"/>
                </a:solidFill>
              </a:rPr>
              <a:t>the normal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600"/>
            <a:ext cx="23717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914400"/>
            <a:ext cx="2266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1524000"/>
            <a:ext cx="3419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2057400"/>
            <a:ext cx="33813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5775" y="2657475"/>
            <a:ext cx="20288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3400" y="406914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For curl equations:</a:t>
            </a:r>
          </a:p>
          <a:p>
            <a:r>
              <a:rPr lang="en-US" sz="2400" dirty="0"/>
              <a:t>Let the height of the flat closed path approach zero (area </a:t>
            </a:r>
            <a:r>
              <a:rPr lang="en-US" sz="2400" dirty="0">
                <a:sym typeface="Wingdings" pitchFamily="2" charset="2"/>
              </a:rPr>
              <a:t> 0</a:t>
            </a:r>
            <a:r>
              <a:rPr lang="en-US" sz="2400" dirty="0"/>
              <a:t>)</a:t>
            </a:r>
          </a:p>
          <a:p>
            <a:r>
              <a:rPr lang="en-US" sz="2400" dirty="0">
                <a:sym typeface="Wingdings" pitchFamily="2" charset="2"/>
              </a:rPr>
              <a:t> The surface integral of </a:t>
            </a:r>
            <a:r>
              <a:rPr lang="en-US" sz="2400" dirty="0">
                <a:sym typeface="Symbol"/>
              </a:rPr>
              <a:t></a:t>
            </a:r>
            <a:r>
              <a:rPr lang="en-US" sz="2400" b="1" dirty="0">
                <a:sym typeface="Symbol"/>
              </a:rPr>
              <a:t>B</a:t>
            </a:r>
            <a:r>
              <a:rPr lang="en-US" sz="2400" dirty="0">
                <a:sym typeface="Symbol"/>
              </a:rPr>
              <a:t>/t and </a:t>
            </a:r>
            <a:r>
              <a:rPr lang="en-US" sz="2400" b="1" dirty="0">
                <a:sym typeface="Symbol"/>
              </a:rPr>
              <a:t>D</a:t>
            </a:r>
            <a:r>
              <a:rPr lang="en-US" sz="2400" dirty="0">
                <a:sym typeface="Symbol"/>
              </a:rPr>
              <a:t>/t</a:t>
            </a:r>
            <a:r>
              <a:rPr lang="en-US" sz="2400" dirty="0">
                <a:sym typeface="Wingdings" pitchFamily="2" charset="2"/>
              </a:rPr>
              <a:t> vanishes</a:t>
            </a:r>
            <a:endParaRPr lang="en-US" sz="2400" dirty="0"/>
          </a:p>
          <a:p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Same as equations for static electric and static magnetic fields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315200" y="36576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96200" y="35052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543800" y="3487946"/>
            <a:ext cx="0" cy="3474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1812" y="33772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25" y="914400"/>
            <a:ext cx="2266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25" y="1524000"/>
            <a:ext cx="3419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25" y="2057400"/>
            <a:ext cx="33813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4700" y="2657475"/>
            <a:ext cx="20288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66800" y="38100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tangential component of an E field is continuous across an interface</a:t>
            </a:r>
          </a:p>
          <a:p>
            <a:pPr marL="342900" indent="-342900">
              <a:buAutoNum type="arabicPeriod"/>
            </a:pPr>
            <a:r>
              <a:rPr lang="en-US" dirty="0"/>
              <a:t>The tangential component of an H field is discontinuous across an interface where a surface current exists, the amount of discontinuity being determined by Eq. (2)</a:t>
            </a:r>
          </a:p>
          <a:p>
            <a:pPr marL="342900" indent="-342900">
              <a:buAutoNum type="arabicPeriod"/>
            </a:pPr>
            <a:r>
              <a:rPr lang="en-US" dirty="0"/>
              <a:t>The normal component of a D field is discontinuous across an interface where a surface charge exists, the amount of discontinuity being determined by Eq. (3)</a:t>
            </a:r>
          </a:p>
          <a:p>
            <a:pPr marL="342900" indent="-342900">
              <a:buAutoNum type="arabicPeriod"/>
            </a:pPr>
            <a:r>
              <a:rPr lang="en-US" dirty="0"/>
              <a:t>The normal component of a B field is continuous across an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0" y="16002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0" y="21452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3725" y="1371600"/>
            <a:ext cx="2266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3725" y="1981200"/>
            <a:ext cx="34194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3725" y="2514600"/>
            <a:ext cx="33813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62300" y="3114675"/>
            <a:ext cx="20288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flipH="1">
            <a:off x="1828800" y="1600200"/>
            <a:ext cx="1143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28800" y="2819400"/>
            <a:ext cx="1143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2590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 BC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659380" y="2209800"/>
            <a:ext cx="533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</p:cNvCxnSpPr>
          <p:nvPr/>
        </p:nvCxnSpPr>
        <p:spPr>
          <a:xfrm flipV="1">
            <a:off x="6515100" y="2590800"/>
            <a:ext cx="723900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39000" y="23009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 BC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304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the dependence of Maxwell’s equations, divergence equations can be derived from curl equations and equation of continuity.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7-5.1 Interface between Two Lossless Linear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lossless</a:t>
            </a:r>
            <a:r>
              <a:rPr lang="en-US" dirty="0"/>
              <a:t> linear media: </a:t>
            </a:r>
            <a:r>
              <a:rPr lang="en-US" dirty="0">
                <a:sym typeface="Symbol"/>
              </a:rPr>
              <a:t>, ,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=0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	J=0      </a:t>
            </a:r>
            <a:r>
              <a:rPr lang="en-US" dirty="0">
                <a:sym typeface="Wingdings" pitchFamily="2" charset="2"/>
              </a:rPr>
              <a:t>      power dissipation = 0           lossless</a:t>
            </a:r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Usually no free charges and no surface currents at the interface of two lossless media. (</a:t>
            </a:r>
            <a:r>
              <a:rPr lang="en-US" baseline="-25000" dirty="0">
                <a:sym typeface="Symbol"/>
              </a:rPr>
              <a:t>s</a:t>
            </a:r>
            <a:r>
              <a:rPr lang="en-US" dirty="0">
                <a:sym typeface="Symbol"/>
              </a:rPr>
              <a:t>=0, </a:t>
            </a:r>
            <a:r>
              <a:rPr lang="en-US" b="1" dirty="0">
                <a:sym typeface="Symbol"/>
              </a:rPr>
              <a:t>J</a:t>
            </a:r>
            <a:r>
              <a:rPr lang="en-US" b="1" baseline="-25000" dirty="0">
                <a:sym typeface="Symbol"/>
              </a:rPr>
              <a:t>s</a:t>
            </a:r>
            <a:r>
              <a:rPr lang="en-US" dirty="0">
                <a:sym typeface="Symbol"/>
              </a:rPr>
              <a:t>=0)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362200"/>
            <a:ext cx="23717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6775" y="4114800"/>
            <a:ext cx="28670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7-5.2 Interface between a Dielectric and a Perfect Conductor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Conductors</a:t>
            </a:r>
          </a:p>
          <a:p>
            <a:pPr lvl="1"/>
            <a:r>
              <a:rPr lang="en-US" dirty="0"/>
              <a:t>Good conductors: </a:t>
            </a:r>
            <a:r>
              <a:rPr lang="en-US" dirty="0">
                <a:sym typeface="Symbol"/>
              </a:rPr>
              <a:t></a:t>
            </a:r>
            <a:r>
              <a:rPr lang="en-US" dirty="0"/>
              <a:t> ~ 10</a:t>
            </a:r>
            <a:r>
              <a:rPr lang="en-US" baseline="30000" dirty="0"/>
              <a:t>7</a:t>
            </a:r>
            <a:r>
              <a:rPr lang="en-US" dirty="0"/>
              <a:t> (S/m)</a:t>
            </a:r>
          </a:p>
          <a:p>
            <a:pPr lvl="1"/>
            <a:r>
              <a:rPr lang="en-US" dirty="0"/>
              <a:t>Superconductors: </a:t>
            </a:r>
            <a:r>
              <a:rPr lang="en-US" dirty="0">
                <a:sym typeface="Symbol"/>
              </a:rPr>
              <a:t></a:t>
            </a:r>
            <a:r>
              <a:rPr lang="en-US" dirty="0"/>
              <a:t> ~ 10</a:t>
            </a:r>
            <a:r>
              <a:rPr lang="en-US" baseline="30000" dirty="0"/>
              <a:t>20</a:t>
            </a:r>
            <a:r>
              <a:rPr lang="en-US" dirty="0"/>
              <a:t> (S/m)</a:t>
            </a:r>
          </a:p>
          <a:p>
            <a:r>
              <a:rPr lang="en-US" dirty="0"/>
              <a:t>In order to simplify the analytical solution of field problems, good conductors are often considered perfect conductors in regard to boundary conditions.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990600" y="268695"/>
            <a:ext cx="705006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Time-varying fields scenarios: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CC04DF-2934-4041-8BF5-FB6BD759C12E}"/>
              </a:ext>
            </a:extLst>
          </p:cNvPr>
          <p:cNvSpPr/>
          <p:nvPr/>
        </p:nvSpPr>
        <p:spPr>
          <a:xfrm>
            <a:off x="246641" y="1647595"/>
            <a:ext cx="8534399" cy="4708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BAAF5-6CC2-4450-B655-5536198167D7}"/>
              </a:ext>
            </a:extLst>
          </p:cNvPr>
          <p:cNvSpPr/>
          <p:nvPr/>
        </p:nvSpPr>
        <p:spPr>
          <a:xfrm>
            <a:off x="967842" y="2057400"/>
            <a:ext cx="709559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Static circuit in mo</a:t>
            </a:r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ving B field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BB60B-A0C3-4BC1-93F5-E6CFFC9B561D}"/>
              </a:ext>
            </a:extLst>
          </p:cNvPr>
          <p:cNvSpPr/>
          <p:nvPr/>
        </p:nvSpPr>
        <p:spPr>
          <a:xfrm>
            <a:off x="504474" y="3465485"/>
            <a:ext cx="80187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Moving conductor in static B field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AEF98-98DC-4127-BED0-092EF51E648C}"/>
              </a:ext>
            </a:extLst>
          </p:cNvPr>
          <p:cNvSpPr/>
          <p:nvPr/>
        </p:nvSpPr>
        <p:spPr>
          <a:xfrm>
            <a:off x="543049" y="4948265"/>
            <a:ext cx="794159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Circuit and B field both in motion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65724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Conductors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>
                <a:sym typeface="Symbol"/>
              </a:rPr>
              <a:t>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ym typeface="Symbol"/>
              </a:rPr>
              <a:t></a:t>
            </a:r>
          </a:p>
          <a:p>
            <a:r>
              <a:rPr lang="en-US" b="1" dirty="0" err="1">
                <a:sym typeface="Symbol"/>
              </a:rPr>
              <a:t>E</a:t>
            </a:r>
            <a:r>
              <a:rPr lang="en-US" b="1" baseline="-25000" dirty="0" err="1">
                <a:sym typeface="Symbol"/>
              </a:rPr>
              <a:t>inside</a:t>
            </a:r>
            <a:r>
              <a:rPr lang="en-US" dirty="0">
                <a:sym typeface="Symbol"/>
              </a:rPr>
              <a:t> = 0 (otherwise, infinite </a:t>
            </a:r>
            <a:r>
              <a:rPr lang="en-US" b="1" dirty="0">
                <a:sym typeface="Symbol"/>
              </a:rPr>
              <a:t>J</a:t>
            </a:r>
            <a:r>
              <a:rPr lang="en-US" dirty="0">
                <a:sym typeface="Symbol"/>
              </a:rPr>
              <a:t> inside)</a:t>
            </a:r>
          </a:p>
          <a:p>
            <a:r>
              <a:rPr lang="en-US" dirty="0">
                <a:sym typeface="Symbol"/>
              </a:rPr>
              <a:t>Charges only reside on the surface</a:t>
            </a:r>
          </a:p>
          <a:p>
            <a:r>
              <a:rPr lang="en-US" dirty="0">
                <a:sym typeface="Symbol"/>
              </a:rPr>
              <a:t>In a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time-varying</a:t>
            </a:r>
            <a:r>
              <a:rPr lang="en-US" dirty="0">
                <a:sym typeface="Symbol"/>
              </a:rPr>
              <a:t> situation, (</a:t>
            </a:r>
            <a:r>
              <a:rPr lang="en-US" b="1" dirty="0">
                <a:sym typeface="Symbol"/>
              </a:rPr>
              <a:t>E</a:t>
            </a:r>
            <a:r>
              <a:rPr lang="en-US" dirty="0">
                <a:sym typeface="Symbol"/>
              </a:rPr>
              <a:t>, </a:t>
            </a:r>
            <a:r>
              <a:rPr lang="en-US" b="1" dirty="0">
                <a:sym typeface="Symbol"/>
              </a:rPr>
              <a:t>D</a:t>
            </a:r>
            <a:r>
              <a:rPr lang="en-US" dirty="0">
                <a:sym typeface="Symbol"/>
              </a:rPr>
              <a:t>) and (</a:t>
            </a:r>
            <a:r>
              <a:rPr lang="en-US" b="1" dirty="0">
                <a:sym typeface="Symbol"/>
              </a:rPr>
              <a:t>B</a:t>
            </a:r>
            <a:r>
              <a:rPr lang="en-US" dirty="0">
                <a:sym typeface="Symbol"/>
              </a:rPr>
              <a:t>, </a:t>
            </a:r>
            <a:r>
              <a:rPr lang="en-US" b="1" dirty="0">
                <a:sym typeface="Symbol"/>
              </a:rPr>
              <a:t>H</a:t>
            </a:r>
            <a:r>
              <a:rPr lang="en-US" dirty="0">
                <a:sym typeface="Symbol"/>
              </a:rPr>
              <a:t>) in the interior of a conductor are zero.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	E=0   </a:t>
            </a:r>
            <a:r>
              <a:rPr lang="en-US" dirty="0">
                <a:sym typeface="Wingdings" pitchFamily="2" charset="2"/>
              </a:rPr>
              <a:t>   D=0</a:t>
            </a:r>
            <a:endParaRPr lang="en-US" dirty="0">
              <a:sym typeface="Symbol"/>
            </a:endParaRPr>
          </a:p>
          <a:p>
            <a:pPr lvl="1">
              <a:buNone/>
            </a:pPr>
            <a:endParaRPr lang="en-US" dirty="0">
              <a:sym typeface="Symbol"/>
            </a:endParaRPr>
          </a:p>
          <a:p>
            <a:pPr lvl="1">
              <a:buNone/>
            </a:pPr>
            <a:r>
              <a:rPr lang="en-US" dirty="0">
                <a:sym typeface="Symbol"/>
              </a:rPr>
              <a:t>	E=0    </a:t>
            </a:r>
            <a:r>
              <a:rPr lang="en-US" dirty="0">
                <a:sym typeface="Wingdings" pitchFamily="2" charset="2"/>
              </a:rPr>
              <a:t>  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B(t)</a:t>
            </a:r>
            <a:r>
              <a:rPr lang="en-US" dirty="0">
                <a:sym typeface="Symbol"/>
              </a:rPr>
              <a:t>=0		B=0   </a:t>
            </a:r>
            <a:r>
              <a:rPr lang="en-US" dirty="0">
                <a:sym typeface="Wingdings" pitchFamily="2" charset="2"/>
              </a:rPr>
              <a:t>   H=0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0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5486400"/>
            <a:ext cx="1314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638800"/>
            <a:ext cx="9715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343400" y="6362630"/>
            <a:ext cx="4220835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in the static case, B and H may not be zero!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6800" y="593467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 time-varying situation, B should be time varying (i.e., cannot be a nonzero constant)!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163704" y="5146344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9300" y="1676400"/>
            <a:ext cx="51054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056874" y="2377866"/>
            <a:ext cx="2819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762000"/>
            <a:ext cx="741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medium 2 (a perfect conductor), </a:t>
            </a:r>
            <a:r>
              <a:rPr lang="en-US" sz="2400" b="1" dirty="0"/>
              <a:t>E</a:t>
            </a:r>
            <a:r>
              <a:rPr lang="en-US" sz="2400" b="1" baseline="-25000" dirty="0"/>
              <a:t>2</a:t>
            </a:r>
            <a:r>
              <a:rPr lang="en-US" sz="2400" dirty="0"/>
              <a:t>=0, </a:t>
            </a:r>
            <a:r>
              <a:rPr lang="en-US" sz="2400" b="1" dirty="0"/>
              <a:t>H</a:t>
            </a:r>
            <a:r>
              <a:rPr lang="en-US" sz="2400" b="1" baseline="-25000" dirty="0"/>
              <a:t>2</a:t>
            </a:r>
            <a:r>
              <a:rPr lang="en-US" sz="2400" dirty="0"/>
              <a:t>=0, </a:t>
            </a:r>
            <a:r>
              <a:rPr lang="en-US" sz="2400" b="1" dirty="0"/>
              <a:t>D</a:t>
            </a:r>
            <a:r>
              <a:rPr lang="en-US" sz="2400" b="1" baseline="-25000" dirty="0"/>
              <a:t>2</a:t>
            </a:r>
            <a:r>
              <a:rPr lang="en-US" sz="2400" dirty="0"/>
              <a:t>=0, </a:t>
            </a:r>
            <a:r>
              <a:rPr lang="en-US" sz="2400" b="1" dirty="0"/>
              <a:t>B</a:t>
            </a:r>
            <a:r>
              <a:rPr lang="en-US" sz="2400" b="1" baseline="-25000" dirty="0"/>
              <a:t>2</a:t>
            </a:r>
            <a:r>
              <a:rPr lang="en-US" sz="2400" dirty="0"/>
              <a:t>=0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64135" y="4572000"/>
            <a:ext cx="630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How about if medium 2 is a conductor with </a:t>
            </a:r>
            <a:r>
              <a:rPr lang="en-US" dirty="0">
                <a:solidFill>
                  <a:srgbClr val="FF0000"/>
                </a:solidFill>
              </a:rPr>
              <a:t>finite conductivity</a:t>
            </a:r>
            <a:r>
              <a:rPr lang="en-US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5075872"/>
            <a:ext cx="807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A: As mentioned in Section 6-10, currents in media with finite conductivities are expressed in terms of volume current densities </a:t>
            </a:r>
            <a:r>
              <a:rPr lang="en-US" b="1" dirty="0"/>
              <a:t>J</a:t>
            </a:r>
            <a:r>
              <a:rPr lang="en-US" dirty="0"/>
              <a:t>, and surface current densities </a:t>
            </a:r>
            <a:r>
              <a:rPr lang="en-US" b="1" dirty="0"/>
              <a:t>J</a:t>
            </a:r>
            <a:r>
              <a:rPr lang="en-US" b="1" baseline="-25000" dirty="0"/>
              <a:t>S</a:t>
            </a:r>
            <a:r>
              <a:rPr lang="en-US" dirty="0"/>
              <a:t> for currents flowing through an infinitesimal thickness (t) is zero. </a:t>
            </a:r>
          </a:p>
          <a:p>
            <a:pPr>
              <a:buFont typeface="Wingdings"/>
              <a:buChar char="è"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J</a:t>
            </a:r>
            <a:r>
              <a:rPr lang="en-US" b="1" baseline="-25000" dirty="0">
                <a:solidFill>
                  <a:srgbClr val="FF0000"/>
                </a:solidFill>
                <a:sym typeface="Wingdings" pitchFamily="2" charset="2"/>
              </a:rPr>
              <a:t>s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=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J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*t=0</a:t>
            </a:r>
            <a:r>
              <a:rPr lang="en-US" dirty="0">
                <a:sym typeface="Wingdings" pitchFamily="2" charset="2"/>
              </a:rPr>
              <a:t>  as t0 	 (t: thickness)</a:t>
            </a:r>
          </a:p>
          <a:p>
            <a:pPr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H</a:t>
            </a:r>
            <a:r>
              <a:rPr lang="en-US" baseline="-25000" dirty="0" err="1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 continuous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4538" y="0"/>
            <a:ext cx="51149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850" y="2286000"/>
            <a:ext cx="77343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7162274" y="5386387"/>
            <a:ext cx="8387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5599221"/>
            <a:ext cx="1905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667000" y="1387366"/>
            <a:ext cx="1447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61722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1t</a:t>
            </a:r>
            <a:r>
              <a:rPr lang="en-US" dirty="0"/>
              <a:t>=0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E is normal to the points </a:t>
            </a:r>
            <a:r>
              <a:rPr lang="en-US" dirty="0">
                <a:solidFill>
                  <a:srgbClr val="FF0000"/>
                </a:solidFill>
              </a:rPr>
              <a:t>away</a:t>
            </a:r>
            <a:r>
              <a:rPr lang="en-US" dirty="0"/>
              <a:t> from (into) the conductor surface when the surface charges are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/>
              <a:t> (negative)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5675421"/>
            <a:ext cx="15525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5675421"/>
            <a:ext cx="17907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6158718" y="2695902"/>
            <a:ext cx="0" cy="411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Boundary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Maxwell’s equations are partial differential equations. Their solutions will contain </a:t>
            </a:r>
            <a:r>
              <a:rPr lang="en-US" dirty="0">
                <a:solidFill>
                  <a:srgbClr val="FF0000"/>
                </a:solidFill>
              </a:rPr>
              <a:t>integration constants </a:t>
            </a:r>
            <a:r>
              <a:rPr lang="en-US" dirty="0"/>
              <a:t>that are </a:t>
            </a:r>
            <a:r>
              <a:rPr lang="en-US" dirty="0">
                <a:solidFill>
                  <a:srgbClr val="FF0000"/>
                </a:solidFill>
              </a:rPr>
              <a:t>determined </a:t>
            </a:r>
            <a:r>
              <a:rPr lang="en-US" dirty="0"/>
              <a:t>from the additional information supplied </a:t>
            </a:r>
            <a:r>
              <a:rPr lang="en-US" dirty="0">
                <a:solidFill>
                  <a:srgbClr val="FF0000"/>
                </a:solidFill>
              </a:rPr>
              <a:t>by boundary conditions</a:t>
            </a:r>
            <a:r>
              <a:rPr lang="en-US" dirty="0"/>
              <a:t> so that each solution will be unique for each given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7-6 Wave Equations and Their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Maxwell’s equations</a:t>
            </a:r>
          </a:p>
          <a:p>
            <a:pPr lvl="1"/>
            <a:r>
              <a:rPr lang="en-US" dirty="0"/>
              <a:t>Give a complete description of the relation between electromagnetic </a:t>
            </a:r>
            <a:r>
              <a:rPr lang="en-US" dirty="0">
                <a:solidFill>
                  <a:srgbClr val="FF0000"/>
                </a:solidFill>
              </a:rPr>
              <a:t>fields</a:t>
            </a:r>
            <a:r>
              <a:rPr lang="en-US" dirty="0"/>
              <a:t> and charge and current distributions (</a:t>
            </a:r>
            <a:r>
              <a:rPr lang="en-US" dirty="0">
                <a:solidFill>
                  <a:srgbClr val="FF0000"/>
                </a:solidFill>
              </a:rPr>
              <a:t>sources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Their solutions provide the answers to all electromagnetic problems.</a:t>
            </a:r>
          </a:p>
          <a:p>
            <a:r>
              <a:rPr lang="en-US" dirty="0"/>
              <a:t>For given charge and current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2018" y="5029200"/>
            <a:ext cx="352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</a:t>
            </a:r>
          </a:p>
          <a:p>
            <a:r>
              <a:rPr lang="en-US" sz="2400" b="1" dirty="0">
                <a:sym typeface="Symbol"/>
              </a:rPr>
              <a:t>J</a:t>
            </a:r>
            <a:endParaRPr lang="en-US" sz="2400" b="1" dirty="0"/>
          </a:p>
        </p:txBody>
      </p:sp>
      <p:sp>
        <p:nvSpPr>
          <p:cNvPr id="6" name="Right Arrow 5"/>
          <p:cNvSpPr/>
          <p:nvPr/>
        </p:nvSpPr>
        <p:spPr>
          <a:xfrm>
            <a:off x="2057400" y="5257800"/>
            <a:ext cx="1752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4218" y="5029200"/>
            <a:ext cx="370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V</a:t>
            </a:r>
          </a:p>
          <a:p>
            <a:r>
              <a:rPr lang="en-US" sz="2400" b="1" dirty="0">
                <a:sym typeface="Symbol"/>
              </a:rPr>
              <a:t>A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5718008"/>
            <a:ext cx="18573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286500"/>
            <a:ext cx="1695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419600" y="5257800"/>
            <a:ext cx="1752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34986" y="5177135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E</a:t>
            </a:r>
            <a:r>
              <a:rPr lang="en-US" sz="2400" dirty="0">
                <a:sym typeface="Symbol"/>
              </a:rPr>
              <a:t>,</a:t>
            </a:r>
            <a:r>
              <a:rPr lang="en-US" sz="2400" b="1" dirty="0">
                <a:sym typeface="Symbol"/>
              </a:rPr>
              <a:t> B</a:t>
            </a:r>
            <a:endParaRPr lang="en-US" sz="2400" b="1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6477000"/>
            <a:ext cx="1152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791200"/>
            <a:ext cx="1676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7-6.1 Solution of Wave Equations for Potentials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Nonhomogeneous</a:t>
            </a:r>
            <a:r>
              <a:rPr lang="en-US" dirty="0"/>
              <a:t> wave equation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Finding </a:t>
            </a:r>
            <a:r>
              <a:rPr lang="en-US" i="1" dirty="0"/>
              <a:t>V</a:t>
            </a:r>
            <a:r>
              <a:rPr lang="en-US" dirty="0"/>
              <a:t> for an elemental point charge at time </a:t>
            </a:r>
            <a:r>
              <a:rPr lang="en-US" i="1" dirty="0"/>
              <a:t>t</a:t>
            </a:r>
            <a:r>
              <a:rPr lang="en-US" dirty="0"/>
              <a:t> located at the origin</a:t>
            </a:r>
          </a:p>
          <a:p>
            <a:pPr lvl="1">
              <a:buNone/>
            </a:pPr>
            <a:r>
              <a:rPr lang="en-US" dirty="0"/>
              <a:t>Spherical symmetry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V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i="1" dirty="0" err="1">
                <a:sym typeface="Wingdings" pitchFamily="2" charset="2"/>
              </a:rPr>
              <a:t>R</a:t>
            </a:r>
            <a:r>
              <a:rPr lang="en-US" dirty="0" err="1">
                <a:sym typeface="Wingdings" pitchFamily="2" charset="2"/>
              </a:rPr>
              <a:t>,</a:t>
            </a:r>
            <a:r>
              <a:rPr lang="en-US" i="1" dirty="0" err="1">
                <a:sym typeface="Wingdings" pitchFamily="2" charset="2"/>
              </a:rPr>
              <a:t>t</a:t>
            </a:r>
            <a:r>
              <a:rPr lang="en-US" dirty="0">
                <a:sym typeface="Wingdings" pitchFamily="2" charset="2"/>
              </a:rPr>
              <a:t>) is only function of </a:t>
            </a:r>
            <a:r>
              <a:rPr lang="en-US" i="1" dirty="0">
                <a:sym typeface="Wingdings" pitchFamily="2" charset="2"/>
              </a:rPr>
              <a:t>R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Except at origin</a:t>
            </a:r>
            <a:r>
              <a:rPr lang="en-US" dirty="0">
                <a:sym typeface="Wingdings" pitchFamily="2" charset="2"/>
              </a:rPr>
              <a:t>, the wave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24669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038600"/>
            <a:ext cx="647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5486400"/>
            <a:ext cx="30765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6215742" y="5943600"/>
            <a:ext cx="30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659368"/>
            <a:ext cx="30765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3886200" y="1459468"/>
            <a:ext cx="4572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1456460"/>
            <a:ext cx="271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Introduce a new variable U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837460"/>
            <a:ext cx="18669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2658256"/>
            <a:ext cx="1981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791200" y="2766536"/>
            <a:ext cx="291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1D homogeneous wave eq.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3886200" y="3364468"/>
            <a:ext cx="4572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31958" y="4583668"/>
            <a:ext cx="2247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791200" y="4507468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Solution, which can be verified by direct substitution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986726"/>
            <a:ext cx="2247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/>
          <p:cNvCxnSpPr/>
          <p:nvPr/>
        </p:nvCxnSpPr>
        <p:spPr>
          <a:xfrm>
            <a:off x="4420650" y="5072952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8200" y="5574268"/>
            <a:ext cx="731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ym typeface="Symbol"/>
              </a:rPr>
              <a:t></a:t>
            </a:r>
            <a:r>
              <a:rPr lang="en-US" dirty="0"/>
              <a:t>” solution doesn’t satisfy causality and thus is neglected. (Discussed later.)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7620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(7-71)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96680" y="48006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(7-74)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958" y="457200"/>
            <a:ext cx="2247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1371600"/>
            <a:ext cx="636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Check the function </a:t>
            </a:r>
            <a:r>
              <a:rPr lang="en-US" sz="2400" i="1" dirty="0"/>
              <a:t>U</a:t>
            </a:r>
            <a:r>
              <a:rPr lang="en-US" sz="2400" dirty="0"/>
              <a:t> at </a:t>
            </a:r>
            <a:r>
              <a:rPr lang="en-US" sz="2400" i="1" dirty="0"/>
              <a:t>R</a:t>
            </a:r>
            <a:r>
              <a:rPr lang="en-US" sz="2400" dirty="0"/>
              <a:t>+</a:t>
            </a:r>
            <a:r>
              <a:rPr lang="en-US" sz="2400" dirty="0">
                <a:sym typeface="Symbol"/>
              </a:rPr>
              <a:t></a:t>
            </a:r>
            <a:r>
              <a:rPr lang="en-US" sz="2400" i="1" dirty="0">
                <a:sym typeface="Symbol"/>
              </a:rPr>
              <a:t>R</a:t>
            </a:r>
            <a:r>
              <a:rPr lang="en-US" sz="2400" dirty="0">
                <a:sym typeface="Symbol"/>
              </a:rPr>
              <a:t> at a later time </a:t>
            </a:r>
            <a:r>
              <a:rPr lang="en-US" sz="2400" i="1" dirty="0">
                <a:sym typeface="Symbol"/>
              </a:rPr>
              <a:t>t</a:t>
            </a:r>
            <a:r>
              <a:rPr lang="en-US" sz="2400" dirty="0">
                <a:sym typeface="Symbol"/>
              </a:rPr>
              <a:t>+</a:t>
            </a:r>
            <a:r>
              <a:rPr lang="en-US" sz="2400" i="1" dirty="0">
                <a:sym typeface="Symbol"/>
              </a:rPr>
              <a:t>t</a:t>
            </a:r>
            <a:r>
              <a:rPr lang="en-US" sz="2400" dirty="0">
                <a:sym typeface="Symbol"/>
              </a:rPr>
              <a:t> 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866900"/>
            <a:ext cx="61626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1190" y="1876926"/>
            <a:ext cx="762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54516" y="1921042"/>
            <a:ext cx="228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7162800" y="2193758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74621" y="2759242"/>
            <a:ext cx="318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 retains its form If   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2743200"/>
            <a:ext cx="3867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2057400" y="2683042"/>
            <a:ext cx="6858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191000" y="3429000"/>
            <a:ext cx="762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2000" y="4415135"/>
            <a:ext cx="8001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Thus, the function </a:t>
            </a:r>
            <a:r>
              <a:rPr lang="en-US" sz="2400" i="1" dirty="0"/>
              <a:t>U</a:t>
            </a:r>
            <a:r>
              <a:rPr lang="en-US" sz="2400" dirty="0"/>
              <a:t>(</a:t>
            </a:r>
            <a:r>
              <a:rPr lang="en-US" sz="2400" i="1" dirty="0" err="1"/>
              <a:t>R</a:t>
            </a:r>
            <a:r>
              <a:rPr lang="en-US" sz="2400" dirty="0" err="1"/>
              <a:t>,</a:t>
            </a:r>
            <a:r>
              <a:rPr lang="en-US" sz="2400" i="1" dirty="0" err="1"/>
              <a:t>t</a:t>
            </a:r>
            <a:r>
              <a:rPr lang="en-US" sz="2400" dirty="0"/>
              <a:t>) represents </a:t>
            </a:r>
            <a:r>
              <a:rPr lang="en-US" sz="2400" dirty="0">
                <a:solidFill>
                  <a:srgbClr val="FF0000"/>
                </a:solidFill>
              </a:rPr>
              <a:t>a wave traveling in the positive </a:t>
            </a:r>
            <a:r>
              <a:rPr lang="en-US" sz="2400" i="1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rgbClr val="FF0000"/>
                </a:solidFill>
              </a:rPr>
              <a:t> direction with a velocity </a:t>
            </a:r>
            <a:r>
              <a:rPr lang="en-US" sz="2400" i="1" dirty="0">
                <a:solidFill>
                  <a:srgbClr val="FF0000"/>
                </a:solidFill>
              </a:rPr>
              <a:t>u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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R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/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t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 = </a:t>
            </a:r>
            <a:r>
              <a:rPr lang="en-US" sz="2400" dirty="0">
                <a:solidFill>
                  <a:srgbClr val="FF0000"/>
                </a:solidFill>
              </a:rPr>
              <a:t>         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53200" y="4800600"/>
            <a:ext cx="647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28600"/>
            <a:ext cx="1866900" cy="5524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219200"/>
            <a:ext cx="2247900" cy="3429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4343400" y="990600"/>
            <a:ext cx="533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2057400"/>
            <a:ext cx="22288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5222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Next, to determine the specific function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3842" y="228600"/>
            <a:ext cx="1057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447800"/>
            <a:ext cx="117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2209800" y="1524000"/>
            <a:ext cx="164431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175" y="1447800"/>
            <a:ext cx="17240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057400" y="914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static point charge </a:t>
            </a:r>
            <a:r>
              <a:rPr lang="en-US" dirty="0">
                <a:sym typeface="Symbol"/>
              </a:rPr>
              <a:t>(t)v’</a:t>
            </a:r>
            <a:r>
              <a:rPr lang="en-US" dirty="0"/>
              <a:t> at origin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724400" y="2362200"/>
            <a:ext cx="533400" cy="1143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1150" y="2706379"/>
            <a:ext cx="2228850" cy="6191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81400" y="3714750"/>
            <a:ext cx="2819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97468" y="3844478"/>
            <a:ext cx="8763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334000" y="2337047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with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553200" y="3173104"/>
            <a:ext cx="1066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4724400" y="4495800"/>
            <a:ext cx="533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7000" y="5591175"/>
            <a:ext cx="40671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334000" y="4572000"/>
            <a:ext cx="367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due to a charge distribution</a:t>
            </a:r>
          </a:p>
          <a:p>
            <a:r>
              <a:rPr lang="en-US" dirty="0"/>
              <a:t>(integration)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105400" y="3995058"/>
            <a:ext cx="838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81800" y="3657600"/>
            <a:ext cx="2133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Incorporate the retardation effect !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96052" y="38444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R</a:t>
            </a:r>
            <a:endParaRPr lang="zh-CN" altLang="en-US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296054-C7AB-4FA9-B4AE-33CA183EC5DC}"/>
              </a:ext>
            </a:extLst>
          </p:cNvPr>
          <p:cNvSpPr/>
          <p:nvPr/>
        </p:nvSpPr>
        <p:spPr>
          <a:xfrm>
            <a:off x="990600" y="268695"/>
            <a:ext cx="705006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Time-varying fields scenarios: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CC04DF-2934-4041-8BF5-FB6BD759C12E}"/>
              </a:ext>
            </a:extLst>
          </p:cNvPr>
          <p:cNvSpPr/>
          <p:nvPr/>
        </p:nvSpPr>
        <p:spPr>
          <a:xfrm>
            <a:off x="300443" y="1672654"/>
            <a:ext cx="8534399" cy="4708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AEF98-98DC-4127-BED0-092EF51E648C}"/>
              </a:ext>
            </a:extLst>
          </p:cNvPr>
          <p:cNvSpPr/>
          <p:nvPr/>
        </p:nvSpPr>
        <p:spPr>
          <a:xfrm>
            <a:off x="3733800" y="2171821"/>
            <a:ext cx="13716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EMF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B4B7D5-0884-41DE-A627-A08A052F4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57" y="3505200"/>
            <a:ext cx="3425085" cy="147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9953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04800"/>
            <a:ext cx="40671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23939" y="1447800"/>
            <a:ext cx="76294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value of </a:t>
            </a:r>
            <a:r>
              <a:rPr lang="en-US" sz="2400" dirty="0">
                <a:sym typeface="Symbol"/>
              </a:rPr>
              <a:t> at an earlier time (</a:t>
            </a:r>
            <a:r>
              <a:rPr lang="en-US" sz="2400" i="1" dirty="0" err="1">
                <a:sym typeface="Symbol"/>
              </a:rPr>
              <a:t>t</a:t>
            </a:r>
            <a:r>
              <a:rPr lang="en-US" sz="2400" dirty="0" err="1">
                <a:sym typeface="Symbol"/>
              </a:rPr>
              <a:t></a:t>
            </a:r>
            <a:r>
              <a:rPr lang="en-US" sz="2400" i="1" dirty="0" err="1">
                <a:sym typeface="Symbol"/>
              </a:rPr>
              <a:t>R</a:t>
            </a:r>
            <a:r>
              <a:rPr lang="en-US" sz="2400" dirty="0">
                <a:sym typeface="Symbol"/>
              </a:rPr>
              <a:t>/</a:t>
            </a:r>
            <a:r>
              <a:rPr lang="en-US" sz="2400" i="1" dirty="0">
                <a:sym typeface="Symbol"/>
              </a:rPr>
              <a:t>u</a:t>
            </a:r>
            <a:r>
              <a:rPr lang="en-US" sz="2400" dirty="0">
                <a:sym typeface="Symbol"/>
              </a:rPr>
              <a:t>)</a:t>
            </a:r>
            <a:endParaRPr lang="en-US" sz="2400" dirty="0"/>
          </a:p>
          <a:p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V(</a:t>
            </a:r>
            <a:r>
              <a:rPr lang="en-US" sz="2400" i="1" dirty="0" err="1"/>
              <a:t>R</a:t>
            </a:r>
            <a:r>
              <a:rPr lang="en-US" sz="2400" dirty="0" err="1"/>
              <a:t>,</a:t>
            </a:r>
            <a:r>
              <a:rPr lang="en-US" sz="2400" i="1" dirty="0" err="1"/>
              <a:t>t</a:t>
            </a:r>
            <a:r>
              <a:rPr lang="en-US" sz="2400" dirty="0"/>
              <a:t>) at a distance </a:t>
            </a:r>
            <a:r>
              <a:rPr lang="en-US" sz="2400" i="1" dirty="0"/>
              <a:t>R</a:t>
            </a:r>
            <a:r>
              <a:rPr lang="en-US" sz="2400" dirty="0"/>
              <a:t> from the source at time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It takes time </a:t>
            </a:r>
            <a:r>
              <a:rPr lang="en-US" sz="2400" i="1" dirty="0"/>
              <a:t>R</a:t>
            </a:r>
            <a:r>
              <a:rPr lang="en-US" sz="2400" dirty="0"/>
              <a:t>/</a:t>
            </a:r>
            <a:r>
              <a:rPr lang="en-US" sz="2400" i="1" dirty="0"/>
              <a:t>u</a:t>
            </a:r>
            <a:r>
              <a:rPr lang="en-US" sz="2400" dirty="0"/>
              <a:t> for the effect of </a:t>
            </a:r>
            <a:r>
              <a:rPr lang="en-US" sz="2400" i="1" dirty="0">
                <a:sym typeface="Symbol"/>
              </a:rPr>
              <a:t></a:t>
            </a:r>
            <a:r>
              <a:rPr lang="en-US" sz="2400" dirty="0">
                <a:sym typeface="Symbol"/>
              </a:rPr>
              <a:t> to be felt at distance </a:t>
            </a:r>
            <a:r>
              <a:rPr lang="en-US" sz="2400" i="1" dirty="0">
                <a:sym typeface="Symbol"/>
              </a:rPr>
              <a:t>R</a:t>
            </a:r>
            <a:r>
              <a:rPr lang="en-US" sz="2400" dirty="0">
                <a:sym typeface="Symbol"/>
              </a:rPr>
              <a:t>. </a:t>
            </a:r>
          </a:p>
          <a:p>
            <a:r>
              <a:rPr lang="en-US" sz="2400" dirty="0">
                <a:solidFill>
                  <a:srgbClr val="FF0000"/>
                </a:solidFill>
                <a:sym typeface="Symbol"/>
              </a:rPr>
              <a:t>That is, there is time retardation (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t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  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R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/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u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) from 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</a:t>
            </a:r>
            <a:r>
              <a:rPr lang="en-US" sz="2400" dirty="0">
                <a:solidFill>
                  <a:srgbClr val="FF0000"/>
                </a:solidFill>
                <a:sym typeface="Symbol"/>
              </a:rPr>
              <a:t> to </a:t>
            </a:r>
            <a:r>
              <a:rPr lang="en-US" sz="2400" i="1" dirty="0">
                <a:solidFill>
                  <a:srgbClr val="FF0000"/>
                </a:solidFill>
                <a:sym typeface="Symbol"/>
              </a:rPr>
              <a:t>V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67139" y="4191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sym typeface="Symbol"/>
              </a:rPr>
              <a:t>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95739" y="3930316"/>
            <a:ext cx="1600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43539" y="3581400"/>
            <a:ext cx="71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 err="1"/>
              <a:t>R</a:t>
            </a:r>
            <a:r>
              <a:rPr lang="en-US" dirty="0" err="1"/>
              <a:t>,</a:t>
            </a:r>
            <a:r>
              <a:rPr lang="en-US" i="1" dirty="0" err="1"/>
              <a:t>t</a:t>
            </a:r>
            <a:r>
              <a:rPr lang="en-US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400" y="37338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R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i="1" dirty="0" err="1">
                <a:solidFill>
                  <a:srgbClr val="0070C0"/>
                </a:solidFill>
              </a:rPr>
              <a:t>u</a:t>
            </a:r>
            <a:r>
              <a:rPr lang="en-US" dirty="0" err="1">
                <a:solidFill>
                  <a:srgbClr val="0070C0"/>
                </a:solidFill>
                <a:sym typeface="Symbol"/>
              </a:rPr>
              <a:t></a:t>
            </a:r>
            <a:r>
              <a:rPr lang="en-US" i="1" dirty="0" err="1">
                <a:solidFill>
                  <a:srgbClr val="0070C0"/>
                </a:solidFill>
                <a:sym typeface="Symbol"/>
              </a:rPr>
              <a:t>t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5203658"/>
            <a:ext cx="2247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4420650" y="5289884"/>
            <a:ext cx="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4800600"/>
            <a:ext cx="524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can you explain now why “+” cannot be a solution?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3401" y="5602069"/>
            <a:ext cx="8077199" cy="646331"/>
            <a:chOff x="533401" y="5602069"/>
            <a:chExt cx="8077199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990600" y="56388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401" y="5602069"/>
              <a:ext cx="8077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A: it would lead to the impossible situation that the effect of </a:t>
              </a:r>
              <a:r>
                <a:rPr lang="en-US" i="1" dirty="0">
                  <a:sym typeface="Symbol"/>
                </a:rPr>
                <a:t></a:t>
              </a:r>
              <a:r>
                <a:rPr lang="en-US" dirty="0"/>
                <a:t> would be felt at a distant point before it occurs at the source. (or “</a:t>
              </a:r>
              <a:r>
                <a:rPr lang="en-US" dirty="0">
                  <a:sym typeface="Symbol"/>
                </a:rPr>
                <a:t></a:t>
              </a:r>
              <a:r>
                <a:rPr lang="en-US" dirty="0"/>
                <a:t>” solution doesn’t satisfy causality.)</a:t>
              </a: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40386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38600"/>
            <a:ext cx="40671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4572000" y="2286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5334000" y="2209800"/>
            <a:ext cx="5334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19800" y="25540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exactly the same way as that for V</a:t>
            </a: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24669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own Arrow 11"/>
          <p:cNvSpPr/>
          <p:nvPr/>
        </p:nvSpPr>
        <p:spPr>
          <a:xfrm>
            <a:off x="1905000" y="2209800"/>
            <a:ext cx="533400" cy="1524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25622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85800" y="685800"/>
            <a:ext cx="15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 equation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24400" y="685800"/>
            <a:ext cx="15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 equation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5029200"/>
            <a:ext cx="1569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Retarded V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0600" y="5029200"/>
            <a:ext cx="1580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Retarded </a:t>
            </a:r>
            <a:r>
              <a:rPr lang="en-US" sz="2400" b="1" dirty="0"/>
              <a:t>A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</a:t>
            </a:r>
            <a:r>
              <a:rPr lang="en-US" dirty="0"/>
              <a:t> or </a:t>
            </a:r>
            <a:r>
              <a:rPr lang="en-US" b="1" dirty="0"/>
              <a:t>B</a:t>
            </a:r>
            <a:r>
              <a:rPr lang="en-US" dirty="0"/>
              <a:t> obtained from V and </a:t>
            </a:r>
            <a:r>
              <a:rPr lang="en-US" b="1" dirty="0"/>
              <a:t>A </a:t>
            </a:r>
            <a:r>
              <a:rPr lang="en-US" dirty="0"/>
              <a:t>will also be functions of (</a:t>
            </a:r>
            <a:r>
              <a:rPr lang="en-US" i="1" dirty="0" err="1"/>
              <a:t>t</a:t>
            </a:r>
            <a:r>
              <a:rPr lang="en-US" dirty="0" err="1">
                <a:sym typeface="Symbol"/>
              </a:rPr>
              <a:t></a:t>
            </a:r>
            <a:r>
              <a:rPr lang="en-US" i="1" dirty="0" err="1">
                <a:sym typeface="Symbol"/>
              </a:rPr>
              <a:t>R</a:t>
            </a:r>
            <a:r>
              <a:rPr lang="en-US" dirty="0">
                <a:sym typeface="Symbol"/>
              </a:rPr>
              <a:t>/</a:t>
            </a:r>
            <a:r>
              <a:rPr lang="en-US" i="1" dirty="0">
                <a:sym typeface="Symbol"/>
              </a:rPr>
              <a:t>u</a:t>
            </a:r>
            <a:r>
              <a:rPr lang="en-US" dirty="0"/>
              <a:t>) and therefore retarded in time.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takes time for electromagnetic waves to travel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for the effects of time-varying charges and currents to be felt at distant points</a:t>
            </a:r>
            <a:r>
              <a:rPr lang="en-US" dirty="0"/>
              <a:t>.</a:t>
            </a:r>
          </a:p>
          <a:p>
            <a:r>
              <a:rPr lang="en-US" dirty="0"/>
              <a:t>In the quasi-static approximation we ignore this time-retardation effect and assume instant response.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7-6.2 Source-Free Wave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Source free: </a:t>
            </a:r>
            <a:r>
              <a:rPr lang="en-US" dirty="0">
                <a:sym typeface="Symbol"/>
              </a:rPr>
              <a:t>=0, </a:t>
            </a:r>
            <a:r>
              <a:rPr lang="en-US" b="1" dirty="0">
                <a:sym typeface="Symbol"/>
              </a:rPr>
              <a:t>J</a:t>
            </a:r>
            <a:r>
              <a:rPr lang="en-US" dirty="0">
                <a:sym typeface="Symbol"/>
              </a:rPr>
              <a:t>=0</a:t>
            </a:r>
          </a:p>
          <a:p>
            <a:r>
              <a:rPr lang="en-US" dirty="0">
                <a:sym typeface="Symbol"/>
              </a:rPr>
              <a:t>Often interested not so much in how an electromagnetic wave is originated, but in how it propagates.</a:t>
            </a:r>
          </a:p>
          <a:p>
            <a:r>
              <a:rPr lang="en-US" dirty="0">
                <a:sym typeface="Symbol"/>
              </a:rPr>
              <a:t>Assuming a simple </a:t>
            </a:r>
            <a:r>
              <a:rPr lang="en-US" dirty="0" err="1">
                <a:sym typeface="Symbol"/>
              </a:rPr>
              <a:t>nonconducting</a:t>
            </a:r>
            <a:r>
              <a:rPr lang="en-US" dirty="0">
                <a:sym typeface="Symbol"/>
              </a:rPr>
              <a:t> media characterized by  and  (=0),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9675" y="4860758"/>
            <a:ext cx="18383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3352800" y="5257800"/>
            <a:ext cx="1447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800600"/>
            <a:ext cx="17716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611251" y="5791200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dirty="0"/>
              <a:t>=</a:t>
            </a:r>
            <a:r>
              <a:rPr lang="en-US" dirty="0">
                <a:sym typeface="Symbol"/>
              </a:rPr>
              <a:t></a:t>
            </a:r>
            <a:r>
              <a:rPr lang="en-US" b="1" dirty="0">
                <a:sym typeface="Symbol"/>
              </a:rPr>
              <a:t>E</a:t>
            </a:r>
          </a:p>
          <a:p>
            <a:r>
              <a:rPr lang="en-US" b="1" dirty="0">
                <a:sym typeface="Symbol"/>
              </a:rPr>
              <a:t>B</a:t>
            </a:r>
            <a:r>
              <a:rPr lang="en-US" dirty="0">
                <a:sym typeface="Symbol"/>
              </a:rPr>
              <a:t>=</a:t>
            </a:r>
            <a:r>
              <a:rPr lang="en-US" b="1" dirty="0">
                <a:sym typeface="Symbol"/>
              </a:rPr>
              <a:t>H</a:t>
            </a:r>
            <a:endParaRPr lang="en-US" b="1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33" y="51134"/>
            <a:ext cx="1838325" cy="18859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895475"/>
            <a:ext cx="40290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0425" y="76200"/>
            <a:ext cx="1800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own Arrow 7"/>
          <p:cNvSpPr/>
          <p:nvPr/>
        </p:nvSpPr>
        <p:spPr>
          <a:xfrm>
            <a:off x="3995737" y="752475"/>
            <a:ext cx="4572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29137" y="67627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Curl on both sides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43575" y="1057275"/>
            <a:ext cx="1495425" cy="609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05337" y="2667000"/>
            <a:ext cx="3771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Down Arrow 11"/>
          <p:cNvSpPr/>
          <p:nvPr/>
        </p:nvSpPr>
        <p:spPr>
          <a:xfrm>
            <a:off x="3995737" y="25908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76612" y="3448050"/>
            <a:ext cx="18478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4857750"/>
            <a:ext cx="20955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4171950"/>
            <a:ext cx="1095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/>
          <p:cNvSpPr/>
          <p:nvPr/>
        </p:nvSpPr>
        <p:spPr>
          <a:xfrm>
            <a:off x="3962400" y="41148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58000" y="4876800"/>
            <a:ext cx="2286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Connector 18"/>
          <p:cNvCxnSpPr/>
          <p:nvPr/>
        </p:nvCxnSpPr>
        <p:spPr>
          <a:xfrm>
            <a:off x="6553200" y="3810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83299" y="3810000"/>
            <a:ext cx="256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an entirely similar way,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39624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400" y="48768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Homogeneous vector wave equations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572000" y="1143000"/>
            <a:ext cx="11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substitute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724400" y="1512332"/>
            <a:ext cx="1019176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2514600"/>
            <a:ext cx="8001000" cy="3046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 Cartesian coordinates, the above equations can be decomposed into three 1D wave equations, just like the equation (7-73) solved before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Thus, each component of </a:t>
            </a:r>
            <a:r>
              <a:rPr lang="en-US" sz="2400" b="1" dirty="0"/>
              <a:t>E</a:t>
            </a:r>
            <a:r>
              <a:rPr lang="en-US" sz="2400" dirty="0"/>
              <a:t> and </a:t>
            </a:r>
            <a:r>
              <a:rPr lang="en-US" sz="2400" b="1" dirty="0"/>
              <a:t>H</a:t>
            </a:r>
            <a:r>
              <a:rPr lang="en-US" sz="2400" dirty="0"/>
              <a:t> also represents waves, just like </a:t>
            </a:r>
            <a:r>
              <a:rPr lang="en-US" sz="2400" i="1" dirty="0"/>
              <a:t>U</a:t>
            </a:r>
            <a:r>
              <a:rPr lang="en-US" sz="2400" dirty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733800"/>
            <a:ext cx="199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838200"/>
            <a:ext cx="20955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857250"/>
            <a:ext cx="2286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85725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Homogeneous vector wave equations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7-7 Time-Harmonic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Since Maxwell’s equations are </a:t>
            </a:r>
            <a:r>
              <a:rPr lang="en-US" dirty="0">
                <a:solidFill>
                  <a:srgbClr val="FF0000"/>
                </a:solidFill>
              </a:rPr>
              <a:t>linear</a:t>
            </a:r>
            <a:r>
              <a:rPr lang="en-US" dirty="0"/>
              <a:t> differential equations, sinusoidal time variations of source functions of a given frequency will produce sinusoidal variations of </a:t>
            </a:r>
            <a:r>
              <a:rPr lang="en-US" b="1" dirty="0"/>
              <a:t>E</a:t>
            </a:r>
            <a:r>
              <a:rPr lang="en-US" dirty="0"/>
              <a:t> and </a:t>
            </a:r>
            <a:r>
              <a:rPr lang="en-US" b="1" dirty="0"/>
              <a:t>H</a:t>
            </a:r>
            <a:r>
              <a:rPr lang="en-US" dirty="0"/>
              <a:t> with the </a:t>
            </a:r>
            <a:r>
              <a:rPr lang="en-US" dirty="0">
                <a:solidFill>
                  <a:srgbClr val="FF0000"/>
                </a:solidFill>
              </a:rPr>
              <a:t>same frequency </a:t>
            </a:r>
            <a:r>
              <a:rPr lang="en-US" dirty="0"/>
              <a:t>in the steady state.</a:t>
            </a:r>
          </a:p>
          <a:p>
            <a:r>
              <a:rPr lang="en-US" dirty="0"/>
              <a:t>For source functions with an arbitrary time dependence, electrodynamic fields can be determined in terms of those caused by the various frequency components of the source functions. The applications of </a:t>
            </a:r>
            <a:r>
              <a:rPr lang="en-US" dirty="0">
                <a:solidFill>
                  <a:srgbClr val="FF0000"/>
                </a:solidFill>
              </a:rPr>
              <a:t>superposition</a:t>
            </a:r>
            <a:r>
              <a:rPr lang="en-US" dirty="0"/>
              <a:t> will give us the total 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5867400"/>
            <a:ext cx="77885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analyze various frequency component </a:t>
            </a:r>
            <a:r>
              <a:rPr lang="en-US" altLang="zh-CN" dirty="0">
                <a:sym typeface="Wingdings" pitchFamily="2" charset="2"/>
              </a:rPr>
              <a:t></a:t>
            </a:r>
            <a:r>
              <a:rPr lang="en-US" altLang="zh-CN" dirty="0"/>
              <a:t> use superposition to get the total field</a:t>
            </a:r>
            <a:endParaRPr lang="zh-CN" altLang="en-US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12192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3810000"/>
            <a:ext cx="2362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system</a:t>
            </a:r>
          </a:p>
        </p:txBody>
      </p:sp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2438400" y="1600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15000" y="1600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1143000"/>
            <a:ext cx="108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f</a:t>
            </a:r>
            <a:r>
              <a:rPr lang="en-US" baseline="-250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114300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Field: f</a:t>
            </a:r>
            <a:r>
              <a:rPr lang="en-US" baseline="-25000" dirty="0"/>
              <a:t>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8400" y="4191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5000" y="4191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9200" y="4834213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38978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14600" y="3886200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239000" y="4840225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Field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38400" y="4670145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5000" y="4670145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72200" y="43550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14600" y="435506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38400" y="5181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15000" y="5181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72200" y="48768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14600" y="4876800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8" name="Left Brace 27"/>
          <p:cNvSpPr/>
          <p:nvPr/>
        </p:nvSpPr>
        <p:spPr>
          <a:xfrm>
            <a:off x="2133600" y="3886200"/>
            <a:ext cx="152400" cy="228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flipH="1">
            <a:off x="6781800" y="3886200"/>
            <a:ext cx="152400" cy="228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632847" y="627546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superposition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8400" y="53340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14600" y="53340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3903" y="6275462"/>
            <a:ext cx="158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decomposition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7-7.1 The Use of </a:t>
            </a:r>
            <a:r>
              <a:rPr lang="en-US" dirty="0" err="1"/>
              <a:t>Phasors</a:t>
            </a:r>
            <a:r>
              <a:rPr lang="en-US" dirty="0"/>
              <a:t>—A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either a cosine or sine function as the reference</a:t>
            </a:r>
          </a:p>
          <a:p>
            <a:r>
              <a:rPr lang="en-US" dirty="0"/>
              <a:t>Specify 3 parameters: amplitude, frequency, and phase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3352800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554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loop equation for a series RLC circuit. Determine </a:t>
            </a:r>
            <a:r>
              <a:rPr lang="en-US" altLang="zh-CN" i="1" dirty="0" err="1"/>
              <a:t>i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)?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286000"/>
            <a:ext cx="26289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37" y="1878874"/>
            <a:ext cx="1428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023" y="3142706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827405"/>
            <a:ext cx="16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Applied voltage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67532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下箭头 5"/>
          <p:cNvSpPr/>
          <p:nvPr/>
        </p:nvSpPr>
        <p:spPr>
          <a:xfrm>
            <a:off x="1371600" y="30480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410200"/>
            <a:ext cx="74004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Complicated mathematical manipulations are required to determine </a:t>
            </a:r>
            <a:r>
              <a:rPr lang="en-US" altLang="zh-CN" i="1" dirty="0"/>
              <a:t>I</a:t>
            </a:r>
            <a:r>
              <a:rPr lang="en-US" altLang="zh-CN" dirty="0"/>
              <a:t> and </a:t>
            </a:r>
            <a:r>
              <a:rPr lang="en-US" altLang="zh-CN" i="1" dirty="0">
                <a:sym typeface="Symbol"/>
              </a:rPr>
              <a:t></a:t>
            </a:r>
            <a:endParaRPr lang="zh-CN" alt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990600"/>
            <a:ext cx="14157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Time domain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76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3055-E256-4677-85CB-B2369E27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2" descr="Abstract Photo Of Flowing Water by Bihaibo">
            <a:extLst>
              <a:ext uri="{FF2B5EF4-FFF2-40B4-BE49-F238E27FC236}">
                <a16:creationId xmlns:a16="http://schemas.microsoft.com/office/drawing/2014/main" id="{C1B1DC3C-BB57-4C30-8D13-D3E52AB0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5240"/>
            <a:ext cx="91352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B491DE-7CCA-4699-870F-0A6FEE2F1213}"/>
              </a:ext>
            </a:extLst>
          </p:cNvPr>
          <p:cNvSpPr/>
          <p:nvPr/>
        </p:nvSpPr>
        <p:spPr>
          <a:xfrm>
            <a:off x="1542552" y="721320"/>
            <a:ext cx="6050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Maxwell’s Equations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1D32BD9-4196-4B0C-A758-6364EE177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4485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3940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554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loop equation for a series RLC circuit. Determine </a:t>
            </a:r>
            <a:r>
              <a:rPr lang="en-US" altLang="zh-CN" i="1" dirty="0" err="1"/>
              <a:t>i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)?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286000"/>
            <a:ext cx="26289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137" y="1878874"/>
            <a:ext cx="1428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827405"/>
            <a:ext cx="16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Applied voltage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1371600" y="304800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990600"/>
            <a:ext cx="1593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Phasor domain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47850"/>
            <a:ext cx="31432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023" y="3142706"/>
            <a:ext cx="205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连接符 10"/>
          <p:cNvCxnSpPr/>
          <p:nvPr/>
        </p:nvCxnSpPr>
        <p:spPr>
          <a:xfrm>
            <a:off x="4036423" y="1664732"/>
            <a:ext cx="0" cy="5193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62300"/>
            <a:ext cx="1905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628900"/>
            <a:ext cx="1428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接连接符 12"/>
          <p:cNvCxnSpPr/>
          <p:nvPr/>
        </p:nvCxnSpPr>
        <p:spPr>
          <a:xfrm>
            <a:off x="5143500" y="2466975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31526" y="380292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06789" y="2300305"/>
            <a:ext cx="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Phasors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59803" y="3861358"/>
            <a:ext cx="377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Phasors contain </a:t>
            </a:r>
            <a:r>
              <a:rPr lang="en-US" altLang="zh-CN" dirty="0">
                <a:solidFill>
                  <a:srgbClr val="FF0000"/>
                </a:solidFill>
              </a:rPr>
              <a:t>amplitude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phase</a:t>
            </a:r>
            <a:r>
              <a:rPr lang="en-US" altLang="zh-CN" dirty="0"/>
              <a:t> information but are independent of </a:t>
            </a:r>
            <a:r>
              <a:rPr lang="en-US" altLang="zh-CN" i="1" dirty="0"/>
              <a:t>t</a:t>
            </a:r>
            <a:endParaRPr lang="zh-CN" altLang="en-US" i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2" y="4869452"/>
            <a:ext cx="17811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038600" y="1553323"/>
            <a:ext cx="314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I. Change to phasor expressions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38600" y="4495800"/>
            <a:ext cx="326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II. Differentiation and integration</a:t>
            </a:r>
            <a:endParaRPr lang="zh-CN" alt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4865132"/>
            <a:ext cx="2114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038600" y="5486400"/>
            <a:ext cx="299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III. Equation in phasor domain</a:t>
            </a:r>
            <a:endParaRPr lang="zh-CN" alt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490" y="5855732"/>
            <a:ext cx="27813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822787" y="6444734"/>
            <a:ext cx="22812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i="1" dirty="0"/>
              <a:t>I</a:t>
            </a:r>
            <a:r>
              <a:rPr lang="en-US" altLang="zh-CN" i="1" baseline="-25000" dirty="0"/>
              <a:t>s</a:t>
            </a:r>
            <a:r>
              <a:rPr lang="en-US" altLang="zh-CN" dirty="0"/>
              <a:t> can be solved easily.</a:t>
            </a:r>
            <a:endParaRPr lang="zh-CN" alt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705599" y="762000"/>
            <a:ext cx="14005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s(t)</a:t>
            </a:r>
            <a:r>
              <a:rPr lang="en-US" dirty="0"/>
              <a:t>=Re[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e</a:t>
            </a:r>
            <a:r>
              <a:rPr lang="en-US" baseline="30000" dirty="0" err="1"/>
              <a:t>j</a:t>
            </a:r>
            <a:r>
              <a:rPr lang="en-US" baseline="30000" dirty="0" err="1">
                <a:sym typeface="Symbol"/>
              </a:rPr>
              <a:t>t</a:t>
            </a:r>
            <a:r>
              <a:rPr lang="en-US" dirty="0">
                <a:sym typeface="Symbol"/>
              </a:rPr>
              <a:t>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67400" y="76200"/>
            <a:ext cx="32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 between time-domain and </a:t>
            </a:r>
            <a:r>
              <a:rPr lang="en-US" dirty="0" err="1"/>
              <a:t>phasor</a:t>
            </a:r>
            <a:r>
              <a:rPr lang="en-US" dirty="0"/>
              <a:t> expression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159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7-7.2 Time-Harmonic </a:t>
            </a:r>
            <a:r>
              <a:rPr lang="en-US" dirty="0" err="1"/>
              <a:t>Electromagnetics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Vector</a:t>
            </a:r>
            <a:r>
              <a:rPr lang="en-US" dirty="0"/>
              <a:t> phasors: e.g., a time-harmonic E field</a:t>
            </a:r>
          </a:p>
          <a:p>
            <a:endParaRPr lang="en-US" dirty="0"/>
          </a:p>
          <a:p>
            <a:pPr marL="400050" lvl="2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direction</a:t>
            </a:r>
            <a:r>
              <a:rPr lang="en-US" altLang="zh-CN" dirty="0"/>
              <a:t>, magnitude, and phase</a:t>
            </a:r>
          </a:p>
          <a:p>
            <a:r>
              <a:rPr lang="en-US" altLang="zh-CN" dirty="0"/>
              <a:t>Differentiation and integration</a:t>
            </a:r>
            <a:endParaRPr lang="zh-CN" alt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30099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76675"/>
            <a:ext cx="14573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4714875"/>
            <a:ext cx="1428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95725"/>
            <a:ext cx="11239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40" y="4733924"/>
            <a:ext cx="11715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/>
          <p:cNvSpPr/>
          <p:nvPr/>
        </p:nvSpPr>
        <p:spPr>
          <a:xfrm>
            <a:off x="3733800" y="3895725"/>
            <a:ext cx="45720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733800" y="4724400"/>
            <a:ext cx="45720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0" y="5638800"/>
            <a:ext cx="146226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/t </a:t>
            </a:r>
            <a:r>
              <a:rPr lang="en-US" sz="2400" dirty="0">
                <a:sym typeface="Wingdings" pitchFamily="2" charset="2"/>
              </a:rPr>
              <a:t> j</a:t>
            </a:r>
            <a:r>
              <a:rPr lang="en-US" sz="2400" dirty="0">
                <a:sym typeface="Symbol"/>
              </a:rPr>
              <a:t></a:t>
            </a:r>
            <a:endParaRPr lang="en-US" sz="24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r>
              <a:rPr lang="en-US" altLang="zh-CN" dirty="0"/>
              <a:t>Maxwell’s equations in terms of vector field phasors (</a:t>
            </a:r>
            <a:r>
              <a:rPr lang="en-US" altLang="zh-CN" b="1" dirty="0"/>
              <a:t>E</a:t>
            </a:r>
            <a:r>
              <a:rPr lang="en-US" altLang="zh-CN" dirty="0"/>
              <a:t>, </a:t>
            </a:r>
            <a:r>
              <a:rPr lang="en-US" altLang="zh-CN" b="1" dirty="0"/>
              <a:t>H</a:t>
            </a:r>
            <a:r>
              <a:rPr lang="en-US" altLang="zh-CN" dirty="0"/>
              <a:t>) and source phasors (</a:t>
            </a:r>
            <a:r>
              <a:rPr lang="en-US" altLang="zh-CN" dirty="0">
                <a:sym typeface="Symbol"/>
              </a:rPr>
              <a:t></a:t>
            </a:r>
            <a:r>
              <a:rPr lang="en-US" altLang="zh-CN" dirty="0"/>
              <a:t>, </a:t>
            </a:r>
            <a:r>
              <a:rPr lang="en-US" altLang="zh-CN" b="1" dirty="0"/>
              <a:t>J</a:t>
            </a:r>
            <a:r>
              <a:rPr lang="en-US" altLang="zh-CN" dirty="0"/>
              <a:t>) in a simple (linear, isotropic, and homogeneous) medium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633662"/>
            <a:ext cx="2124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02" y="2362200"/>
            <a:ext cx="21050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右箭头 4"/>
          <p:cNvSpPr/>
          <p:nvPr/>
        </p:nvSpPr>
        <p:spPr>
          <a:xfrm>
            <a:off x="4126502" y="3124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454967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Time-dependent quantities and phasors have the same notations for simplicity.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 the rest of this book, we deal with phasors unless otherwise specified. (Useful note: any quantity containing </a:t>
            </a:r>
            <a:r>
              <a:rPr lang="en-US" altLang="zh-CN" sz="2400" i="1" dirty="0">
                <a:solidFill>
                  <a:srgbClr val="FF0000"/>
                </a:solidFill>
              </a:rPr>
              <a:t>j</a:t>
            </a:r>
            <a:r>
              <a:rPr lang="en-US" altLang="zh-CN" sz="2400" dirty="0"/>
              <a:t> must necessarily be a </a:t>
            </a:r>
            <a:r>
              <a:rPr lang="en-US" altLang="zh-CN" sz="2400" dirty="0" err="1">
                <a:solidFill>
                  <a:srgbClr val="FF0000"/>
                </a:solidFill>
              </a:rPr>
              <a:t>phasor</a:t>
            </a:r>
            <a:r>
              <a:rPr lang="en-US" altLang="zh-CN" sz="2400" dirty="0"/>
              <a:t>. Any quantities with </a:t>
            </a:r>
            <a:r>
              <a:rPr lang="en-US" altLang="zh-CN" sz="2400" i="1" dirty="0"/>
              <a:t>t</a:t>
            </a:r>
            <a:r>
              <a:rPr lang="en-US" altLang="zh-CN" sz="2400" dirty="0"/>
              <a:t> must be time-dependent quantities.)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Phasor quantities are not functions of t. </a:t>
            </a:r>
          </a:p>
        </p:txBody>
      </p:sp>
    </p:spTree>
    <p:extLst>
      <p:ext uri="{BB962C8B-B14F-4D97-AF65-F5344CB8AC3E}">
        <p14:creationId xmlns:p14="http://schemas.microsoft.com/office/powerpoint/2010/main" val="5664849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77000"/>
          </a:xfrm>
        </p:spPr>
        <p:txBody>
          <a:bodyPr>
            <a:normAutofit/>
          </a:bodyPr>
          <a:lstStyle/>
          <a:p>
            <a:r>
              <a:rPr lang="en-US" altLang="zh-CN" dirty="0"/>
              <a:t>Time-harmonic wave equations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Lorentz condition</a:t>
            </a:r>
          </a:p>
          <a:p>
            <a:endParaRPr lang="en-US" altLang="zh-CN" dirty="0"/>
          </a:p>
          <a:p>
            <a:r>
              <a:rPr lang="en-US" altLang="zh-CN" dirty="0"/>
              <a:t>The phasor solutions for wave equations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3733800" y="1295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468" y="990600"/>
            <a:ext cx="185737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1657350"/>
            <a:ext cx="1962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206" y="2057400"/>
            <a:ext cx="15430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91125" y="2094956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36979" y="2513197"/>
            <a:ext cx="192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(the wavenumber)</a:t>
            </a:r>
            <a:endParaRPr lang="zh-CN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520" y="1600200"/>
            <a:ext cx="22479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914400"/>
            <a:ext cx="21812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右箭头 14"/>
          <p:cNvSpPr/>
          <p:nvPr/>
        </p:nvSpPr>
        <p:spPr>
          <a:xfrm>
            <a:off x="3733800" y="33247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75" y="3400426"/>
            <a:ext cx="19526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95" y="3276600"/>
            <a:ext cx="1914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右箭头 17"/>
          <p:cNvSpPr/>
          <p:nvPr/>
        </p:nvSpPr>
        <p:spPr>
          <a:xfrm>
            <a:off x="3733800" y="50493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67" y="5457825"/>
            <a:ext cx="28860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92193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93474"/>
            <a:ext cx="36766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05425"/>
            <a:ext cx="3886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819400" y="6148252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baseline="30000" dirty="0" err="1"/>
              <a:t>j</a:t>
            </a:r>
            <a:r>
              <a:rPr lang="en-US" altLang="zh-CN" baseline="30000" dirty="0">
                <a:sym typeface="Symbol"/>
              </a:rPr>
              <a:t>(t-R/u)</a:t>
            </a:r>
            <a:r>
              <a:rPr lang="en-US" altLang="zh-CN" dirty="0">
                <a:sym typeface="Symbol"/>
              </a:rPr>
              <a:t>=</a:t>
            </a:r>
            <a:r>
              <a:rPr lang="en-US" altLang="zh-CN" dirty="0" err="1"/>
              <a:t>e</a:t>
            </a:r>
            <a:r>
              <a:rPr lang="en-US" altLang="zh-CN" baseline="30000" dirty="0" err="1"/>
              <a:t>j</a:t>
            </a:r>
            <a:r>
              <a:rPr lang="en-US" altLang="zh-CN" baseline="30000" dirty="0" err="1">
                <a:sym typeface="Symbol"/>
              </a:rPr>
              <a:t>t</a:t>
            </a:r>
            <a:r>
              <a:rPr lang="en-US" altLang="zh-CN" dirty="0" err="1">
                <a:sym typeface="Symbol"/>
              </a:rPr>
              <a:t>e</a:t>
            </a:r>
            <a:r>
              <a:rPr lang="en-US" altLang="zh-CN" baseline="30000" dirty="0" err="1">
                <a:sym typeface="Symbol"/>
              </a:rPr>
              <a:t>-jR</a:t>
            </a:r>
            <a:r>
              <a:rPr lang="en-US" altLang="zh-CN" baseline="30000" dirty="0">
                <a:sym typeface="Symbol"/>
              </a:rPr>
              <a:t>/u</a:t>
            </a:r>
            <a:r>
              <a:rPr lang="en-US" altLang="zh-CN" dirty="0">
                <a:sym typeface="Symbol"/>
              </a:rPr>
              <a:t>=</a:t>
            </a:r>
            <a:r>
              <a:rPr lang="en-US" altLang="zh-CN" dirty="0" err="1"/>
              <a:t>e</a:t>
            </a:r>
            <a:r>
              <a:rPr lang="en-US" altLang="zh-CN" baseline="30000" dirty="0" err="1"/>
              <a:t>j</a:t>
            </a:r>
            <a:r>
              <a:rPr lang="en-US" altLang="zh-CN" baseline="30000" dirty="0" err="1">
                <a:sym typeface="Symbol"/>
              </a:rPr>
              <a:t>t</a:t>
            </a:r>
            <a:r>
              <a:rPr lang="en-US" altLang="zh-CN" dirty="0" err="1">
                <a:sym typeface="Symbol"/>
              </a:rPr>
              <a:t>e</a:t>
            </a:r>
            <a:r>
              <a:rPr lang="en-US" altLang="zh-CN" baseline="30000" dirty="0" err="1">
                <a:sym typeface="Symbol"/>
              </a:rPr>
              <a:t>-jkR</a:t>
            </a:r>
            <a:endParaRPr lang="zh-CN" altLang="en-US" baseline="300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244737" y="6478395"/>
            <a:ext cx="3897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6310" y="6482749"/>
            <a:ext cx="659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 delay (time domain) </a:t>
            </a:r>
            <a:r>
              <a:rPr lang="en-US" altLang="zh-CN" dirty="0">
                <a:sym typeface="Wingdings" panose="05000000000000000000" pitchFamily="2" charset="2"/>
              </a:rPr>
              <a:t> additional phase term (</a:t>
            </a:r>
            <a:r>
              <a:rPr lang="en-US" altLang="zh-CN" dirty="0" err="1">
                <a:sym typeface="Wingdings" panose="05000000000000000000" pitchFamily="2" charset="2"/>
              </a:rPr>
              <a:t>phasor</a:t>
            </a:r>
            <a:r>
              <a:rPr lang="en-US" altLang="zh-CN" dirty="0">
                <a:sym typeface="Wingdings" panose="05000000000000000000" pitchFamily="2" charset="2"/>
              </a:rPr>
              <a:t> domain)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14555" y="210094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/</a:t>
            </a:r>
            <a:r>
              <a:rPr lang="en-US" dirty="0">
                <a:sym typeface="Symbol"/>
              </a:rPr>
              <a:t>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441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1143000"/>
            <a:ext cx="3038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79" y="1890712"/>
            <a:ext cx="14001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90812"/>
            <a:ext cx="152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97468"/>
            <a:ext cx="553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Taylor series expansion of the additional phase term </a:t>
            </a:r>
            <a:r>
              <a:rPr lang="en-US" altLang="zh-CN" dirty="0">
                <a:sym typeface="Symbol"/>
              </a:rPr>
              <a:t>e</a:t>
            </a:r>
            <a:r>
              <a:rPr lang="en-US" altLang="zh-CN" baseline="30000" dirty="0">
                <a:sym typeface="Symbol"/>
              </a:rPr>
              <a:t>-</a:t>
            </a:r>
            <a:r>
              <a:rPr lang="en-US" altLang="zh-CN" baseline="30000" dirty="0" err="1">
                <a:sym typeface="Symbol"/>
              </a:rPr>
              <a:t>jkR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6576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 R&lt;&lt;</a:t>
            </a:r>
            <a:r>
              <a:rPr lang="en-US" altLang="zh-CN" dirty="0">
                <a:sym typeface="Symbol"/>
              </a:rPr>
              <a:t> (or 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slow variation</a:t>
            </a:r>
            <a:r>
              <a:rPr lang="en-US" altLang="zh-CN" dirty="0">
                <a:sym typeface="Symbol"/>
              </a:rPr>
              <a:t>)</a:t>
            </a:r>
            <a:r>
              <a:rPr lang="en-US" altLang="zh-CN" dirty="0"/>
              <a:t>, </a:t>
            </a:r>
            <a:r>
              <a:rPr lang="en-US" altLang="zh-CN" dirty="0">
                <a:sym typeface="Symbol"/>
              </a:rPr>
              <a:t>e</a:t>
            </a:r>
            <a:r>
              <a:rPr lang="en-US" altLang="zh-CN" baseline="30000" dirty="0">
                <a:sym typeface="Symbol"/>
              </a:rPr>
              <a:t>-</a:t>
            </a:r>
            <a:r>
              <a:rPr lang="en-US" altLang="zh-CN" baseline="30000" dirty="0" err="1">
                <a:sym typeface="Symbol"/>
              </a:rPr>
              <a:t>jkR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1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The solutions for V and </a:t>
            </a:r>
            <a:r>
              <a:rPr lang="en-US" altLang="zh-CN" b="1" dirty="0">
                <a:sym typeface="Wingdings" panose="05000000000000000000" pitchFamily="2" charset="2"/>
              </a:rPr>
              <a:t>A</a:t>
            </a:r>
            <a:r>
              <a:rPr lang="en-US" altLang="zh-CN" dirty="0">
                <a:sym typeface="Wingdings" panose="05000000000000000000" pitchFamily="2" charset="2"/>
              </a:rPr>
              <a:t> simplify to the static expressions.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93474"/>
            <a:ext cx="36766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305425"/>
            <a:ext cx="3886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4953000" y="4393474"/>
            <a:ext cx="3886200" cy="178825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57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Procedure for Determining </a:t>
            </a:r>
            <a:r>
              <a:rPr lang="en-US" altLang="zh-CN" b="1" dirty="0"/>
              <a:t>E</a:t>
            </a:r>
            <a:r>
              <a:rPr lang="en-US" altLang="zh-CN" dirty="0"/>
              <a:t> and </a:t>
            </a:r>
            <a:r>
              <a:rPr lang="en-US" altLang="zh-CN" b="1" dirty="0"/>
              <a:t>H</a:t>
            </a:r>
            <a:r>
              <a:rPr lang="en-US" altLang="zh-CN" dirty="0"/>
              <a:t> due to Time-harmonic </a:t>
            </a:r>
            <a:r>
              <a:rPr lang="en-US" altLang="zh-CN" dirty="0">
                <a:sym typeface="Symbol"/>
              </a:rPr>
              <a:t></a:t>
            </a:r>
            <a:r>
              <a:rPr lang="en-US" altLang="zh-CN" dirty="0"/>
              <a:t> and </a:t>
            </a:r>
            <a:r>
              <a:rPr lang="en-US" altLang="zh-CN" b="1" dirty="0"/>
              <a:t>J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Find V and </a:t>
            </a:r>
            <a:r>
              <a:rPr lang="en-US" altLang="zh-CN" b="1" dirty="0"/>
              <a:t>A</a:t>
            </a:r>
          </a:p>
          <a:p>
            <a:endParaRPr lang="en-US" altLang="zh-CN" dirty="0"/>
          </a:p>
          <a:p>
            <a:r>
              <a:rPr lang="en-US" altLang="zh-CN" dirty="0"/>
              <a:t>2. Find </a:t>
            </a:r>
            <a:r>
              <a:rPr lang="en-US" altLang="zh-CN" b="1" dirty="0"/>
              <a:t>E</a:t>
            </a:r>
            <a:r>
              <a:rPr lang="en-US" altLang="zh-CN" dirty="0"/>
              <a:t> and </a:t>
            </a:r>
            <a:r>
              <a:rPr lang="en-US" altLang="zh-CN" b="1" dirty="0"/>
              <a:t>B</a:t>
            </a:r>
          </a:p>
          <a:p>
            <a:endParaRPr lang="en-US" altLang="zh-CN" dirty="0"/>
          </a:p>
          <a:p>
            <a:r>
              <a:rPr lang="en-US" altLang="zh-CN" dirty="0"/>
              <a:t>3. Find instantaneous </a:t>
            </a:r>
            <a:r>
              <a:rPr lang="en-US" altLang="zh-CN" b="1" dirty="0"/>
              <a:t>E</a:t>
            </a:r>
            <a:r>
              <a:rPr lang="en-US" altLang="zh-CN" dirty="0"/>
              <a:t>(t) and </a:t>
            </a:r>
            <a:r>
              <a:rPr lang="en-US" altLang="zh-CN" b="1" dirty="0"/>
              <a:t>B</a:t>
            </a:r>
            <a:r>
              <a:rPr lang="en-US" altLang="zh-CN" dirty="0"/>
              <a:t>(t)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24860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00200"/>
            <a:ext cx="24193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46" y="2986088"/>
            <a:ext cx="19907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86088"/>
            <a:ext cx="1409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648200"/>
            <a:ext cx="21907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648200"/>
            <a:ext cx="2171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4444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7-7.3 Source-Free Fields in Simple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simple, </a:t>
            </a:r>
            <a:r>
              <a:rPr lang="en-US" dirty="0" err="1"/>
              <a:t>nonconducting</a:t>
            </a:r>
            <a:r>
              <a:rPr lang="en-US" dirty="0"/>
              <a:t> source-free medium: </a:t>
            </a:r>
            <a:r>
              <a:rPr lang="en-US" dirty="0">
                <a:sym typeface="Symbol"/>
              </a:rPr>
              <a:t>=0, </a:t>
            </a:r>
            <a:r>
              <a:rPr lang="en-US" b="1" dirty="0">
                <a:sym typeface="Symbol"/>
              </a:rPr>
              <a:t>J</a:t>
            </a:r>
            <a:r>
              <a:rPr lang="en-US" dirty="0">
                <a:sym typeface="Symbol"/>
              </a:rPr>
              <a:t>=0, =0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2124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箭头 5"/>
          <p:cNvSpPr/>
          <p:nvPr/>
        </p:nvSpPr>
        <p:spPr>
          <a:xfrm>
            <a:off x="3962400" y="3309938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38462"/>
            <a:ext cx="18669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5071382"/>
            <a:ext cx="17907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下箭头 6"/>
          <p:cNvSpPr/>
          <p:nvPr/>
        </p:nvSpPr>
        <p:spPr>
          <a:xfrm>
            <a:off x="5562600" y="4426063"/>
            <a:ext cx="457200" cy="576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5690507"/>
            <a:ext cx="1905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88526" y="6348413"/>
            <a:ext cx="432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Homogeneous vector Helmholtz’s equations</a:t>
            </a:r>
            <a:endParaRPr lang="zh-CN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7" y="5029200"/>
            <a:ext cx="18669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59" y="5690507"/>
            <a:ext cx="19716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右箭头 5"/>
          <p:cNvSpPr/>
          <p:nvPr/>
        </p:nvSpPr>
        <p:spPr>
          <a:xfrm>
            <a:off x="3962400" y="54102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" y="3352800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" y="5486400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2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r>
              <a:rPr lang="en-US" dirty="0"/>
              <a:t>If the medium is conducting (</a:t>
            </a:r>
            <a:r>
              <a:rPr lang="en-US" altLang="zh-CN" dirty="0">
                <a:sym typeface="Symbol"/>
              </a:rPr>
              <a:t>0</a:t>
            </a:r>
            <a:r>
              <a:rPr lang="en-US" dirty="0"/>
              <a:t>), </a:t>
            </a:r>
            <a:r>
              <a:rPr lang="en-US" b="1" dirty="0"/>
              <a:t>J</a:t>
            </a:r>
            <a:r>
              <a:rPr lang="en-US" dirty="0"/>
              <a:t>=</a:t>
            </a:r>
            <a:r>
              <a:rPr lang="en-US" dirty="0">
                <a:sym typeface="Symbol"/>
              </a:rPr>
              <a:t></a:t>
            </a:r>
            <a:r>
              <a:rPr lang="en-US" b="1" dirty="0">
                <a:sym typeface="Symbol"/>
              </a:rPr>
              <a:t>E</a:t>
            </a:r>
            <a:r>
              <a:rPr lang="en-US" altLang="zh-CN" dirty="0">
                <a:sym typeface="Symbol"/>
              </a:rPr>
              <a:t>0, 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Eq. with </a:t>
            </a:r>
            <a:r>
              <a:rPr lang="en-US" altLang="zh-CN" b="1" dirty="0">
                <a:solidFill>
                  <a:srgbClr val="FF0000"/>
                </a:solidFill>
                <a:sym typeface="Symbol"/>
              </a:rPr>
              <a:t>J</a:t>
            </a:r>
            <a:r>
              <a:rPr lang="en-US" altLang="zh-CN" dirty="0">
                <a:solidFill>
                  <a:srgbClr val="FF0000"/>
                </a:solidFill>
                <a:sym typeface="Symbol"/>
              </a:rPr>
              <a:t> should be changed</a:t>
            </a:r>
            <a:r>
              <a:rPr lang="en-US" altLang="zh-CN" dirty="0">
                <a:sym typeface="Symbol"/>
              </a:rPr>
              <a:t>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43062"/>
            <a:ext cx="18669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/>
          <p:cNvSpPr/>
          <p:nvPr/>
        </p:nvSpPr>
        <p:spPr>
          <a:xfrm>
            <a:off x="3429000" y="1981200"/>
            <a:ext cx="609600" cy="223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42556"/>
            <a:ext cx="2000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1066800" y="2268174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07" y="3667125"/>
            <a:ext cx="22383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91000" y="3687246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07" y="2590800"/>
            <a:ext cx="3562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188980" y="4234934"/>
            <a:ext cx="214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Complex permittivity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1" y="5105400"/>
            <a:ext cx="4267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If complex permittivity </a:t>
            </a:r>
            <a:r>
              <a:rPr lang="en-US" altLang="zh-CN" dirty="0">
                <a:sym typeface="Symbol"/>
              </a:rPr>
              <a:t></a:t>
            </a:r>
            <a:r>
              <a:rPr lang="en-US" altLang="zh-CN" baseline="-25000" dirty="0">
                <a:sym typeface="Symbol"/>
              </a:rPr>
              <a:t>c</a:t>
            </a:r>
            <a:r>
              <a:rPr lang="en-US" altLang="zh-CN" dirty="0">
                <a:sym typeface="Symbol"/>
              </a:rPr>
              <a:t> is used, all the previous equations for </a:t>
            </a:r>
            <a:r>
              <a:rPr lang="en-US" altLang="zh-CN" dirty="0" err="1">
                <a:sym typeface="Symbol"/>
              </a:rPr>
              <a:t>nonconducting</a:t>
            </a:r>
            <a:r>
              <a:rPr lang="en-US" altLang="zh-CN" dirty="0">
                <a:sym typeface="Symbol"/>
              </a:rPr>
              <a:t> media can be applied to conducting media.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5410200"/>
            <a:ext cx="933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5000" y="5426529"/>
            <a:ext cx="628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914400" y="5334000"/>
            <a:ext cx="1676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720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Loss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Damping loss: due to out-of-phase polarization</a:t>
            </a:r>
          </a:p>
          <a:p>
            <a:pPr lvl="1"/>
            <a:r>
              <a:rPr lang="en-US" altLang="zh-CN" b="1" dirty="0"/>
              <a:t>E</a:t>
            </a:r>
            <a:r>
              <a:rPr lang="en-US" altLang="zh-CN" dirty="0"/>
              <a:t> is too quick, </a:t>
            </a:r>
            <a:r>
              <a:rPr lang="en-US" altLang="zh-CN" b="1" dirty="0"/>
              <a:t>P</a:t>
            </a:r>
            <a:r>
              <a:rPr lang="en-US" altLang="zh-CN" dirty="0"/>
              <a:t> is out of phase to </a:t>
            </a:r>
            <a:r>
              <a:rPr lang="en-US" altLang="zh-CN" b="1" dirty="0"/>
              <a:t>E</a:t>
            </a:r>
          </a:p>
          <a:p>
            <a:r>
              <a:rPr lang="en-US" altLang="zh-CN" dirty="0" err="1"/>
              <a:t>Ohmic</a:t>
            </a:r>
            <a:r>
              <a:rPr lang="en-US" altLang="zh-CN" dirty="0"/>
              <a:t> loss: due to free charge carries</a:t>
            </a:r>
          </a:p>
          <a:p>
            <a:r>
              <a:rPr lang="en-US" altLang="zh-CN" dirty="0"/>
              <a:t>The damping and </a:t>
            </a:r>
            <a:r>
              <a:rPr lang="en-US" altLang="zh-CN" dirty="0" err="1"/>
              <a:t>ohmic</a:t>
            </a:r>
            <a:r>
              <a:rPr lang="en-US" altLang="zh-CN" dirty="0"/>
              <a:t> losses can be characterized in the imaginary part of a complex permittivity </a:t>
            </a:r>
            <a:r>
              <a:rPr lang="en-US" altLang="zh-CN" dirty="0">
                <a:sym typeface="Symbol"/>
              </a:rPr>
              <a:t></a:t>
            </a:r>
            <a:r>
              <a:rPr lang="en-US" altLang="zh-CN" baseline="-25000" dirty="0">
                <a:sym typeface="Symbol"/>
              </a:rPr>
              <a:t>c </a:t>
            </a:r>
            <a:r>
              <a:rPr lang="en-US" altLang="zh-CN" dirty="0">
                <a:sym typeface="Symbol"/>
              </a:rPr>
              <a:t>(Chap. 8):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For an appreciable amount of free charge carriers, </a:t>
            </a:r>
            <a:r>
              <a:rPr lang="en-US" altLang="zh-CN" dirty="0" err="1">
                <a:sym typeface="Wingdings" panose="05000000000000000000" pitchFamily="2" charset="2"/>
              </a:rPr>
              <a:t>ohmic</a:t>
            </a:r>
            <a:r>
              <a:rPr lang="en-US" altLang="zh-CN" dirty="0">
                <a:sym typeface="Wingdings" panose="05000000000000000000" pitchFamily="2" charset="2"/>
              </a:rPr>
              <a:t> losses dominate and damping losses are very small and already neglected</a:t>
            </a:r>
            <a:endParaRPr lang="en-US" altLang="zh-CN" dirty="0">
              <a:sym typeface="Symbo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486400"/>
            <a:ext cx="2305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929" y="5844267"/>
            <a:ext cx="2238375" cy="5048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0" y="58674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Comparing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3962400" y="5867400"/>
            <a:ext cx="381000" cy="514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486525"/>
            <a:ext cx="1790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9157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Low-loss or lossless media: </a:t>
            </a:r>
            <a:r>
              <a:rPr lang="en-US" altLang="zh-CN" dirty="0">
                <a:sym typeface="Symbol"/>
              </a:rPr>
              <a:t></a:t>
            </a:r>
            <a:r>
              <a:rPr lang="en-US" altLang="zh-CN" baseline="-25000" dirty="0">
                <a:sym typeface="Symbol"/>
              </a:rPr>
              <a:t>c</a:t>
            </a:r>
            <a:r>
              <a:rPr lang="en-US" altLang="zh-CN" dirty="0">
                <a:sym typeface="Symbol"/>
              </a:rPr>
              <a:t>=’ </a:t>
            </a:r>
          </a:p>
          <a:p>
            <a:r>
              <a:rPr lang="en-US" altLang="zh-CN" dirty="0" err="1">
                <a:sym typeface="Symbol"/>
              </a:rPr>
              <a:t>Lossy</a:t>
            </a:r>
            <a:r>
              <a:rPr lang="en-US" altLang="zh-CN" dirty="0">
                <a:sym typeface="Symbol"/>
              </a:rPr>
              <a:t> media: </a:t>
            </a:r>
            <a:r>
              <a:rPr lang="en-US" altLang="zh-CN" baseline="-25000" dirty="0">
                <a:sym typeface="Symbol"/>
              </a:rPr>
              <a:t>c</a:t>
            </a:r>
            <a:r>
              <a:rPr lang="en-US" altLang="zh-CN" dirty="0">
                <a:sym typeface="Symbol"/>
              </a:rPr>
              <a:t>=’j’’</a:t>
            </a:r>
          </a:p>
          <a:p>
            <a:endParaRPr lang="en-US" altLang="zh-CN" dirty="0">
              <a:sym typeface="Symbol"/>
            </a:endParaRPr>
          </a:p>
          <a:p>
            <a:endParaRPr lang="en-US" altLang="zh-CN" dirty="0">
              <a:sym typeface="Symbol"/>
            </a:endParaRPr>
          </a:p>
          <a:p>
            <a:endParaRPr lang="en-US" altLang="zh-CN" dirty="0">
              <a:sym typeface="Symbol"/>
            </a:endParaRPr>
          </a:p>
          <a:p>
            <a:r>
              <a:rPr lang="en-US" altLang="zh-CN" dirty="0">
                <a:sym typeface="Symbol"/>
              </a:rPr>
              <a:t>Loss tangent: a measure of power loss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5" name="下箭头 4"/>
          <p:cNvSpPr/>
          <p:nvPr/>
        </p:nvSpPr>
        <p:spPr>
          <a:xfrm>
            <a:off x="3810000" y="28194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3505200"/>
            <a:ext cx="1847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57800" y="35052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real wavenumber k should be changed to a complex wavenumber k</a:t>
            </a:r>
            <a:r>
              <a:rPr lang="en-US" altLang="zh-CN" baseline="-25000" dirty="0"/>
              <a:t>c</a:t>
            </a:r>
            <a:r>
              <a:rPr lang="en-US" altLang="zh-CN" dirty="0"/>
              <a:t> in a </a:t>
            </a:r>
            <a:r>
              <a:rPr lang="en-US" altLang="zh-CN" dirty="0" err="1"/>
              <a:t>lossy</a:t>
            </a:r>
            <a:r>
              <a:rPr lang="en-US" altLang="zh-CN" dirty="0"/>
              <a:t> dielectric medium</a:t>
            </a:r>
            <a:endParaRPr lang="zh-CN" altLang="en-US" baseline="-25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5057775"/>
            <a:ext cx="1733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707924"/>
            <a:ext cx="228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16085" y="572666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 loss angle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178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53.506"/>
  <p:tag name="LATEXADDIN" val="\documentclass{article}&#10;\usepackage{amsmath}&#10;\pagestyle{empty}&#10;\begin{document}&#10;&#10;When $\rho(t)$, $J(t)$ are time-dependent &#10;&#10;\end{document}"/>
  <p:tag name="IGUANATEXSIZE" val="20"/>
  <p:tag name="IGUANATEXCURSOR" val="12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18.335"/>
  <p:tag name="LATEXADDIN" val="\documentclass{article}&#10;\usepackage{amsmath}&#10;\pagestyle{empty}&#10;\begin{document}&#10;&#10;When $\rho(t)=0$, $J(t)=0$ &#10;&#10;\end{document}"/>
  <p:tag name="IGUANATEXSIZE" val="20"/>
  <p:tag name="IGUANATEXCURSOR" val="106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4990</TotalTime>
  <Words>4134</Words>
  <Application>Microsoft Office PowerPoint</Application>
  <PresentationFormat>On-screen Show (4:3)</PresentationFormat>
  <Paragraphs>719</Paragraphs>
  <Slides>111</Slides>
  <Notes>84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6" baseType="lpstr">
      <vt:lpstr>微软雅黑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7-1 Introduction</vt:lpstr>
      <vt:lpstr>PowerPoint Presentation</vt:lpstr>
      <vt:lpstr>Static Case</vt:lpstr>
      <vt:lpstr>Time-varying Case</vt:lpstr>
      <vt:lpstr>7-2 Faraday’s Law of Electromagnetic Induction</vt:lpstr>
      <vt:lpstr>PowerPoint Presentation</vt:lpstr>
      <vt:lpstr>Several Cases</vt:lpstr>
      <vt:lpstr>7-2.1 A Stationary Circuit in a Time-Varying Magnetic Field </vt:lpstr>
      <vt:lpstr>PowerPoint Presentation</vt:lpstr>
      <vt:lpstr>Example</vt:lpstr>
      <vt:lpstr>Example</vt:lpstr>
      <vt:lpstr>Example</vt:lpstr>
      <vt:lpstr>7-2.2 Transformers</vt:lpstr>
      <vt:lpstr>PowerPoint Presentation</vt:lpstr>
      <vt:lpstr> Ideal transformer</vt:lpstr>
      <vt:lpstr>PowerPoint Presentation</vt:lpstr>
      <vt:lpstr>7-2.3 A Moving Conductor in a Static Magnetic Field</vt:lpstr>
      <vt:lpstr>PowerPoint Presentation</vt:lpstr>
      <vt:lpstr>7-2.4 A Moving Circuit in a Time-Varying Magnetic Field</vt:lpstr>
      <vt:lpstr>PowerPoint Presentation</vt:lpstr>
      <vt:lpstr>A Moving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Eqs. (43) and (6)</vt:lpstr>
      <vt:lpstr>Example</vt:lpstr>
      <vt:lpstr>Example</vt:lpstr>
      <vt:lpstr>Example</vt:lpstr>
      <vt:lpstr>Example</vt:lpstr>
      <vt:lpstr>Example</vt:lpstr>
      <vt:lpstr>Example</vt:lpstr>
      <vt:lpstr>7-3 Maxwell’s Equations</vt:lpstr>
      <vt:lpstr>Modification of H=J in a Time-varying Case</vt:lpstr>
      <vt:lpstr>PowerPoint Presentation</vt:lpstr>
      <vt:lpstr>PowerPoint Presentation</vt:lpstr>
      <vt:lpstr>Maxwell’s Equation</vt:lpstr>
      <vt:lpstr>Electromagnetic Problem</vt:lpstr>
      <vt:lpstr>7-3.1 Integral Form of Maxwell’s Equations</vt:lpstr>
      <vt:lpstr>PowerPoint Presentation</vt:lpstr>
      <vt:lpstr>7-4 Potential Functions</vt:lpstr>
      <vt:lpstr>PowerPoint Presentation</vt:lpstr>
      <vt:lpstr>Quasi-static Fields</vt:lpstr>
      <vt:lpstr>Time-retardation Effects</vt:lpstr>
      <vt:lpstr>PowerPoint Presentation</vt:lpstr>
      <vt:lpstr>PowerPoint Presentation</vt:lpstr>
      <vt:lpstr>PowerPoint Presentation</vt:lpstr>
      <vt:lpstr>PowerPoint Presentation</vt:lpstr>
      <vt:lpstr>Solution of Wave Equations for A and V</vt:lpstr>
      <vt:lpstr>7-5 Electromagnetic Boundary Conditions</vt:lpstr>
      <vt:lpstr>PowerPoint Presentation</vt:lpstr>
      <vt:lpstr>PowerPoint Presentation</vt:lpstr>
      <vt:lpstr>PowerPoint Presentation</vt:lpstr>
      <vt:lpstr>7-5.1 Interface between Two Lossless Linear Media</vt:lpstr>
      <vt:lpstr>7-5.2 Interface between a Dielectric and a Perfect Conductor</vt:lpstr>
      <vt:lpstr>Perfect Conductors</vt:lpstr>
      <vt:lpstr>PowerPoint Presentation</vt:lpstr>
      <vt:lpstr>PowerPoint Presentation</vt:lpstr>
      <vt:lpstr>Importance of Boundary Conditions</vt:lpstr>
      <vt:lpstr>7-6 Wave Equations and Their Solutions</vt:lpstr>
      <vt:lpstr>7-6.1 Solution of Wave Equations for Potentials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7-6.2 Source-Free Wave Equations</vt:lpstr>
      <vt:lpstr>PowerPoint Presentation</vt:lpstr>
      <vt:lpstr>PowerPoint Presentation</vt:lpstr>
      <vt:lpstr>7-7 Time-Harmonic Fields</vt:lpstr>
      <vt:lpstr>PowerPoint Presentation</vt:lpstr>
      <vt:lpstr>7-7.1 The Use of Phasors—A Review</vt:lpstr>
      <vt:lpstr>Example</vt:lpstr>
      <vt:lpstr>Example</vt:lpstr>
      <vt:lpstr>7-7.2 Time-Harmonic Electromagnetics</vt:lpstr>
      <vt:lpstr>PowerPoint Presentation</vt:lpstr>
      <vt:lpstr>PowerPoint Presentation</vt:lpstr>
      <vt:lpstr>PowerPoint Presentation</vt:lpstr>
      <vt:lpstr>Procedure for Determining E and H due to Time-harmonic  and J</vt:lpstr>
      <vt:lpstr>7-7.3 Source-Free Fields in Simple Media</vt:lpstr>
      <vt:lpstr>PowerPoint Presentation</vt:lpstr>
      <vt:lpstr>Loss</vt:lpstr>
      <vt:lpstr>PowerPoint Presentation</vt:lpstr>
      <vt:lpstr>A good conductor and a good insulator</vt:lpstr>
      <vt:lpstr>7-7.4 The Electromagnetic Spectrum</vt:lpstr>
      <vt:lpstr>PowerPoint Presentation</vt:lpstr>
      <vt:lpstr>PowerPoint Presentation</vt:lpstr>
      <vt:lpstr>Extra slides </vt:lpstr>
      <vt:lpstr>PowerPoint Presentation</vt:lpstr>
      <vt:lpstr>PowerPoint Presentation</vt:lpstr>
      <vt:lpstr>PowerPoint Presentation</vt:lpstr>
      <vt:lpstr>(b) Real transformer</vt:lpstr>
      <vt:lpstr>PowerPoint Presentation</vt:lpstr>
      <vt:lpstr>PowerPoint Presentation</vt:lpstr>
      <vt:lpstr>Eddy Current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Static Electric Fields</dc:title>
  <dc:creator>chensl</dc:creator>
  <cp:lastModifiedBy>Nana Liu</cp:lastModifiedBy>
  <cp:revision>682</cp:revision>
  <dcterms:created xsi:type="dcterms:W3CDTF">2006-08-16T00:00:00Z</dcterms:created>
  <dcterms:modified xsi:type="dcterms:W3CDTF">2020-07-16T08:19:24Z</dcterms:modified>
</cp:coreProperties>
</file>