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09" r:id="rId4"/>
    <p:sldId id="285" r:id="rId5"/>
    <p:sldId id="272" r:id="rId6"/>
    <p:sldId id="270" r:id="rId7"/>
    <p:sldId id="273" r:id="rId8"/>
    <p:sldId id="274" r:id="rId9"/>
    <p:sldId id="297" r:id="rId10"/>
    <p:sldId id="298" r:id="rId11"/>
    <p:sldId id="283" r:id="rId12"/>
    <p:sldId id="286" r:id="rId13"/>
    <p:sldId id="284" r:id="rId14"/>
    <p:sldId id="294" r:id="rId15"/>
    <p:sldId id="295" r:id="rId16"/>
    <p:sldId id="296" r:id="rId17"/>
    <p:sldId id="307" r:id="rId18"/>
    <p:sldId id="308" r:id="rId19"/>
    <p:sldId id="304" r:id="rId20"/>
    <p:sldId id="293" r:id="rId21"/>
    <p:sldId id="260" r:id="rId22"/>
    <p:sldId id="265" r:id="rId23"/>
    <p:sldId id="262" r:id="rId24"/>
    <p:sldId id="263" r:id="rId25"/>
    <p:sldId id="275" r:id="rId26"/>
    <p:sldId id="261" r:id="rId27"/>
    <p:sldId id="276" r:id="rId28"/>
    <p:sldId id="277" r:id="rId29"/>
    <p:sldId id="278" r:id="rId30"/>
    <p:sldId id="258" r:id="rId31"/>
    <p:sldId id="266" r:id="rId32"/>
    <p:sldId id="267" r:id="rId33"/>
    <p:sldId id="268" r:id="rId34"/>
    <p:sldId id="269" r:id="rId35"/>
    <p:sldId id="279" r:id="rId36"/>
    <p:sldId id="280"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96" d="100"/>
          <a:sy n="96"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5/11/20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5/11/20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uefap.net/writing/writing-paragraphs/writing-paragraphs-signall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VE300 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1</a:t>
            </a:r>
          </a:p>
          <a:p>
            <a:r>
              <a:rPr lang="en-US" dirty="0"/>
              <a:t>Technical Project Design, Problem Definition, and</a:t>
            </a:r>
            <a:br>
              <a:rPr lang="en-US" dirty="0"/>
            </a:br>
            <a:r>
              <a:rPr lang="en-US" dirty="0"/>
              <a:t>Problem-Need Solution Analysis</a:t>
            </a:r>
          </a:p>
          <a:p>
            <a:endParaRPr lang="en-US" dirty="0"/>
          </a:p>
          <a:p>
            <a:r>
              <a:rPr lang="en-US" dirty="0"/>
              <a:t>Michele Campbell</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6304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12E4-1A7B-4372-BE57-6FEB2234A87D}"/>
              </a:ext>
            </a:extLst>
          </p:cNvPr>
          <p:cNvSpPr>
            <a:spLocks noGrp="1"/>
          </p:cNvSpPr>
          <p:nvPr>
            <p:ph type="title"/>
          </p:nvPr>
        </p:nvSpPr>
        <p:spPr/>
        <p:txBody>
          <a:bodyPr/>
          <a:lstStyle/>
          <a:p>
            <a:r>
              <a:rPr lang="en-US" dirty="0"/>
              <a:t>Engineering Design Process</a:t>
            </a:r>
          </a:p>
        </p:txBody>
      </p:sp>
      <p:pic>
        <p:nvPicPr>
          <p:cNvPr id="5" name="Content Placeholder 4">
            <a:extLst>
              <a:ext uri="{FF2B5EF4-FFF2-40B4-BE49-F238E27FC236}">
                <a16:creationId xmlns:a16="http://schemas.microsoft.com/office/drawing/2014/main" id="{E293BB86-B97D-4F88-8A92-93EBEA1E4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704" y="1825625"/>
            <a:ext cx="6056592" cy="4351338"/>
          </a:xfrm>
        </p:spPr>
      </p:pic>
      <p:sp>
        <p:nvSpPr>
          <p:cNvPr id="6" name="TextBox 5">
            <a:extLst>
              <a:ext uri="{FF2B5EF4-FFF2-40B4-BE49-F238E27FC236}">
                <a16:creationId xmlns:a16="http://schemas.microsoft.com/office/drawing/2014/main" id="{CFDCA797-8FA8-45BF-A28F-F44EE87218B0}"/>
              </a:ext>
            </a:extLst>
          </p:cNvPr>
          <p:cNvSpPr txBox="1"/>
          <p:nvPr/>
        </p:nvSpPr>
        <p:spPr>
          <a:xfrm>
            <a:off x="8438920" y="6492875"/>
            <a:ext cx="3753080" cy="369332"/>
          </a:xfrm>
          <a:prstGeom prst="rect">
            <a:avLst/>
          </a:prstGeom>
          <a:noFill/>
        </p:spPr>
        <p:txBody>
          <a:bodyPr wrap="square" rtlCol="0">
            <a:spAutoFit/>
          </a:bodyPr>
          <a:lstStyle/>
          <a:p>
            <a:r>
              <a:rPr lang="en-US" dirty="0"/>
              <a:t>Source: Dieter &amp;</a:t>
            </a:r>
            <a:r>
              <a:rPr lang="zh-TW" altLang="en-US" dirty="0"/>
              <a:t> </a:t>
            </a:r>
            <a:r>
              <a:rPr lang="en-US" altLang="zh-TW" dirty="0"/>
              <a:t>Schmidt (2013), p. 15</a:t>
            </a:r>
            <a:endParaRPr lang="en-US" dirty="0"/>
          </a:p>
        </p:txBody>
      </p:sp>
    </p:spTree>
    <p:extLst>
      <p:ext uri="{BB962C8B-B14F-4D97-AF65-F5344CB8AC3E}">
        <p14:creationId xmlns:p14="http://schemas.microsoft.com/office/powerpoint/2010/main" val="39111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7991-DDD6-4670-A49A-62047114CF87}"/>
              </a:ext>
            </a:extLst>
          </p:cNvPr>
          <p:cNvSpPr>
            <a:spLocks noGrp="1"/>
          </p:cNvSpPr>
          <p:nvPr>
            <p:ph type="title"/>
          </p:nvPr>
        </p:nvSpPr>
        <p:spPr/>
        <p:txBody>
          <a:bodyPr/>
          <a:lstStyle/>
          <a:p>
            <a:r>
              <a:rPr lang="en-US" dirty="0"/>
              <a:t>Technical Project Design</a:t>
            </a:r>
          </a:p>
        </p:txBody>
      </p:sp>
      <p:graphicFrame>
        <p:nvGraphicFramePr>
          <p:cNvPr id="4" name="Table 4">
            <a:extLst>
              <a:ext uri="{FF2B5EF4-FFF2-40B4-BE49-F238E27FC236}">
                <a16:creationId xmlns:a16="http://schemas.microsoft.com/office/drawing/2014/main" id="{986BA0E9-22BD-42BE-BF42-26B0DA5AB1D1}"/>
              </a:ext>
            </a:extLst>
          </p:cNvPr>
          <p:cNvGraphicFramePr>
            <a:graphicFrameLocks noGrp="1"/>
          </p:cNvGraphicFramePr>
          <p:nvPr>
            <p:ph idx="1"/>
            <p:extLst>
              <p:ext uri="{D42A27DB-BD31-4B8C-83A1-F6EECF244321}">
                <p14:modId xmlns:p14="http://schemas.microsoft.com/office/powerpoint/2010/main" val="3548985023"/>
              </p:ext>
            </p:extLst>
          </p:nvPr>
        </p:nvGraphicFramePr>
        <p:xfrm>
          <a:off x="838200" y="1825625"/>
          <a:ext cx="10515600" cy="1483360"/>
        </p:xfrm>
        <a:graphic>
          <a:graphicData uri="http://schemas.openxmlformats.org/drawingml/2006/table">
            <a:tbl>
              <a:tblPr firstRow="1" bandRow="1">
                <a:tableStyleId>{2D5ABB26-0587-4C30-8999-92F81FD0307C}</a:tableStyleId>
              </a:tblPr>
              <a:tblGrid>
                <a:gridCol w="1893983">
                  <a:extLst>
                    <a:ext uri="{9D8B030D-6E8A-4147-A177-3AD203B41FA5}">
                      <a16:colId xmlns:a16="http://schemas.microsoft.com/office/drawing/2014/main" val="904231773"/>
                    </a:ext>
                  </a:extLst>
                </a:gridCol>
                <a:gridCol w="8621617">
                  <a:extLst>
                    <a:ext uri="{9D8B030D-6E8A-4147-A177-3AD203B41FA5}">
                      <a16:colId xmlns:a16="http://schemas.microsoft.com/office/drawing/2014/main" val="1675213286"/>
                    </a:ext>
                  </a:extLst>
                </a:gridCol>
              </a:tblGrid>
              <a:tr h="370840">
                <a:tc>
                  <a:txBody>
                    <a:bodyPr/>
                    <a:lstStyle/>
                    <a:p>
                      <a:r>
                        <a:rPr lang="en-US" b="1" dirty="0"/>
                        <a:t>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dirty="0"/>
                        <a:t>The categories by which the problem will be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1093513"/>
                  </a:ext>
                </a:extLst>
              </a:tr>
              <a:tr h="370840">
                <a:tc>
                  <a:txBody>
                    <a:bodyPr/>
                    <a:lstStyle/>
                    <a:p>
                      <a:r>
                        <a:rPr lang="en-US" b="1" dirty="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dirty="0"/>
                        <a:t>The shortcomings (impact on people) of existing devices, as assessed by the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343999736"/>
                  </a:ext>
                </a:extLst>
              </a:tr>
              <a:tr h="370840">
                <a:tc>
                  <a:txBody>
                    <a:bodyPr/>
                    <a:lstStyle/>
                    <a:p>
                      <a:r>
                        <a:rPr lang="en-US"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dirty="0"/>
                        <a:t>The things that are required in order to fix the problem – the general “what”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220383300"/>
                  </a:ext>
                </a:extLst>
              </a:tr>
              <a:tr h="370840">
                <a:tc>
                  <a:txBody>
                    <a:bodyPr/>
                    <a:lstStyle/>
                    <a:p>
                      <a:r>
                        <a:rPr lang="en-US" b="1" dirty="0"/>
                        <a:t>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dirty="0"/>
                        <a:t>The way in which those needs will be met – the specific “how”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82083921"/>
                  </a:ext>
                </a:extLst>
              </a:tr>
            </a:tbl>
          </a:graphicData>
        </a:graphic>
      </p:graphicFrame>
      <p:sp>
        <p:nvSpPr>
          <p:cNvPr id="6" name="TextBox 5">
            <a:extLst>
              <a:ext uri="{FF2B5EF4-FFF2-40B4-BE49-F238E27FC236}">
                <a16:creationId xmlns:a16="http://schemas.microsoft.com/office/drawing/2014/main" id="{13261EAC-39E9-4870-8ED9-9A08F4032D83}"/>
              </a:ext>
            </a:extLst>
          </p:cNvPr>
          <p:cNvSpPr txBox="1"/>
          <p:nvPr/>
        </p:nvSpPr>
        <p:spPr>
          <a:xfrm>
            <a:off x="838200" y="3549016"/>
            <a:ext cx="10515599" cy="369332"/>
          </a:xfrm>
          <a:prstGeom prst="rect">
            <a:avLst/>
          </a:prstGeom>
          <a:noFill/>
        </p:spPr>
        <p:txBody>
          <a:bodyPr wrap="square" rtlCol="0">
            <a:spAutoFit/>
          </a:bodyPr>
          <a:lstStyle/>
          <a:p>
            <a:r>
              <a:rPr lang="en-US" u="sng" dirty="0"/>
              <a:t>Remember:</a:t>
            </a:r>
            <a:r>
              <a:rPr lang="en-US" dirty="0"/>
              <a:t> Every need and solution must be directly tied to one of the established evaluation criteria</a:t>
            </a:r>
          </a:p>
        </p:txBody>
      </p:sp>
    </p:spTree>
    <p:extLst>
      <p:ext uri="{BB962C8B-B14F-4D97-AF65-F5344CB8AC3E}">
        <p14:creationId xmlns:p14="http://schemas.microsoft.com/office/powerpoint/2010/main" val="294202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207B-9DDE-47DC-ABBC-360353F9CD32}"/>
              </a:ext>
            </a:extLst>
          </p:cNvPr>
          <p:cNvSpPr>
            <a:spLocks noGrp="1"/>
          </p:cNvSpPr>
          <p:nvPr>
            <p:ph type="title"/>
          </p:nvPr>
        </p:nvSpPr>
        <p:spPr/>
        <p:txBody>
          <a:bodyPr/>
          <a:lstStyle/>
          <a:p>
            <a:r>
              <a:rPr lang="en-US" dirty="0"/>
              <a:t>Example: Spring-Loaded Mousetrap</a:t>
            </a:r>
          </a:p>
        </p:txBody>
      </p:sp>
      <p:sp>
        <p:nvSpPr>
          <p:cNvPr id="5" name="Rectangle: Rounded Corners 4">
            <a:extLst>
              <a:ext uri="{FF2B5EF4-FFF2-40B4-BE49-F238E27FC236}">
                <a16:creationId xmlns:a16="http://schemas.microsoft.com/office/drawing/2014/main" id="{49F5C1FC-BAAE-421A-8360-C89DC04E42A2}"/>
              </a:ext>
            </a:extLst>
          </p:cNvPr>
          <p:cNvSpPr/>
          <p:nvPr/>
        </p:nvSpPr>
        <p:spPr>
          <a:xfrm>
            <a:off x="1981200" y="2102250"/>
            <a:ext cx="8229600" cy="3205909"/>
          </a:xfrm>
          <a:prstGeom prst="roundRect">
            <a:avLst/>
          </a:prstGeom>
          <a:effectLst>
            <a:innerShdw blurRad="114300">
              <a:prstClr val="black"/>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“We are being infested by mice, but we do not have enough electrical power for an electronic solution.”</a:t>
            </a:r>
          </a:p>
        </p:txBody>
      </p:sp>
    </p:spTree>
    <p:extLst>
      <p:ext uri="{BB962C8B-B14F-4D97-AF65-F5344CB8AC3E}">
        <p14:creationId xmlns:p14="http://schemas.microsoft.com/office/powerpoint/2010/main" val="291682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A24D-4DBB-434C-BFAC-79655C3DE55F}"/>
              </a:ext>
            </a:extLst>
          </p:cNvPr>
          <p:cNvSpPr>
            <a:spLocks noGrp="1"/>
          </p:cNvSpPr>
          <p:nvPr>
            <p:ph type="title"/>
          </p:nvPr>
        </p:nvSpPr>
        <p:spPr/>
        <p:txBody>
          <a:bodyPr/>
          <a:lstStyle/>
          <a:p>
            <a:r>
              <a:rPr lang="en-US" dirty="0"/>
              <a:t>Example: Spring-Loaded Mousetrap</a:t>
            </a:r>
          </a:p>
        </p:txBody>
      </p:sp>
      <p:sp>
        <p:nvSpPr>
          <p:cNvPr id="4" name="Rectangle 3">
            <a:extLst>
              <a:ext uri="{FF2B5EF4-FFF2-40B4-BE49-F238E27FC236}">
                <a16:creationId xmlns:a16="http://schemas.microsoft.com/office/drawing/2014/main" id="{DA3C98BA-1336-4117-8751-C6C8D63C775A}"/>
              </a:ext>
            </a:extLst>
          </p:cNvPr>
          <p:cNvSpPr/>
          <p:nvPr/>
        </p:nvSpPr>
        <p:spPr>
          <a:xfrm>
            <a:off x="838200" y="1482037"/>
            <a:ext cx="5110908" cy="2423711"/>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96BF148-FEC5-4714-A435-47A0D6E557F3}"/>
              </a:ext>
            </a:extLst>
          </p:cNvPr>
          <p:cNvSpPr/>
          <p:nvPr/>
        </p:nvSpPr>
        <p:spPr>
          <a:xfrm>
            <a:off x="838200" y="4069164"/>
            <a:ext cx="5110908" cy="2423711"/>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F046CB-95FE-4158-B3CC-AA4A5AC3AF87}"/>
              </a:ext>
            </a:extLst>
          </p:cNvPr>
          <p:cNvSpPr/>
          <p:nvPr/>
        </p:nvSpPr>
        <p:spPr>
          <a:xfrm>
            <a:off x="6096000" y="1482037"/>
            <a:ext cx="5110908" cy="2423711"/>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CB829D-801F-44AD-BD52-A39046EBE43D}"/>
              </a:ext>
            </a:extLst>
          </p:cNvPr>
          <p:cNvSpPr/>
          <p:nvPr/>
        </p:nvSpPr>
        <p:spPr>
          <a:xfrm>
            <a:off x="6096000" y="4069164"/>
            <a:ext cx="5110908" cy="2423711"/>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7C3DA1-2E02-49D4-BE7B-F4C1AE1042B6}"/>
              </a:ext>
            </a:extLst>
          </p:cNvPr>
          <p:cNvSpPr txBox="1"/>
          <p:nvPr/>
        </p:nvSpPr>
        <p:spPr>
          <a:xfrm>
            <a:off x="838200" y="4530304"/>
            <a:ext cx="511090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Infestation of mice</a:t>
            </a:r>
          </a:p>
          <a:p>
            <a:pPr marL="285750" indent="-285750">
              <a:buFont typeface="Arial" panose="020B0604020202020204" pitchFamily="34" charset="0"/>
              <a:buChar char="•"/>
            </a:pPr>
            <a:r>
              <a:rPr lang="en-US" sz="2400" dirty="0"/>
              <a:t>Mice carry disease</a:t>
            </a:r>
          </a:p>
          <a:p>
            <a:pPr marL="285750" indent="-285750">
              <a:buFont typeface="Arial" panose="020B0604020202020204" pitchFamily="34" charset="0"/>
              <a:buChar char="•"/>
            </a:pPr>
            <a:r>
              <a:rPr lang="en-US" sz="2400" dirty="0"/>
              <a:t>No electrical power available for any solution</a:t>
            </a:r>
          </a:p>
        </p:txBody>
      </p:sp>
      <p:sp>
        <p:nvSpPr>
          <p:cNvPr id="11" name="TextBox 10">
            <a:extLst>
              <a:ext uri="{FF2B5EF4-FFF2-40B4-BE49-F238E27FC236}">
                <a16:creationId xmlns:a16="http://schemas.microsoft.com/office/drawing/2014/main" id="{E605C23F-2CAD-449B-9E47-BAF67540DB11}"/>
              </a:ext>
            </a:extLst>
          </p:cNvPr>
          <p:cNvSpPr txBox="1"/>
          <p:nvPr/>
        </p:nvSpPr>
        <p:spPr>
          <a:xfrm>
            <a:off x="838200" y="1490008"/>
            <a:ext cx="5110908" cy="461665"/>
          </a:xfrm>
          <a:prstGeom prst="rect">
            <a:avLst/>
          </a:prstGeom>
          <a:noFill/>
        </p:spPr>
        <p:txBody>
          <a:bodyPr wrap="square" rtlCol="0">
            <a:spAutoFit/>
          </a:bodyPr>
          <a:lstStyle/>
          <a:p>
            <a:pPr algn="ctr"/>
            <a:r>
              <a:rPr lang="en-US" sz="2400" b="1" dirty="0"/>
              <a:t>Criteria</a:t>
            </a:r>
          </a:p>
        </p:txBody>
      </p:sp>
      <p:sp>
        <p:nvSpPr>
          <p:cNvPr id="12" name="TextBox 11">
            <a:extLst>
              <a:ext uri="{FF2B5EF4-FFF2-40B4-BE49-F238E27FC236}">
                <a16:creationId xmlns:a16="http://schemas.microsoft.com/office/drawing/2014/main" id="{31C1849F-9CEB-4E71-9D6E-0976519C2F28}"/>
              </a:ext>
            </a:extLst>
          </p:cNvPr>
          <p:cNvSpPr txBox="1"/>
          <p:nvPr/>
        </p:nvSpPr>
        <p:spPr>
          <a:xfrm>
            <a:off x="6096000" y="1943702"/>
            <a:ext cx="511090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Eliminate the mice</a:t>
            </a:r>
          </a:p>
          <a:p>
            <a:pPr marL="285750" indent="-285750">
              <a:buFont typeface="Arial" panose="020B0604020202020204" pitchFamily="34" charset="0"/>
              <a:buChar char="•"/>
            </a:pPr>
            <a:r>
              <a:rPr lang="en-US" sz="2400" dirty="0"/>
              <a:t>Must not consume any electrical power</a:t>
            </a:r>
          </a:p>
        </p:txBody>
      </p:sp>
      <p:sp>
        <p:nvSpPr>
          <p:cNvPr id="13" name="TextBox 12">
            <a:extLst>
              <a:ext uri="{FF2B5EF4-FFF2-40B4-BE49-F238E27FC236}">
                <a16:creationId xmlns:a16="http://schemas.microsoft.com/office/drawing/2014/main" id="{972DCA2D-4477-47F3-85D2-9264E704E97D}"/>
              </a:ext>
            </a:extLst>
          </p:cNvPr>
          <p:cNvSpPr txBox="1"/>
          <p:nvPr/>
        </p:nvSpPr>
        <p:spPr>
          <a:xfrm>
            <a:off x="6096000" y="4529955"/>
            <a:ext cx="511090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Bait lure, mouse-triggered, passive spring-loaded trap which captures or kills the mice</a:t>
            </a:r>
          </a:p>
        </p:txBody>
      </p:sp>
      <p:sp>
        <p:nvSpPr>
          <p:cNvPr id="14" name="TextBox 13">
            <a:extLst>
              <a:ext uri="{FF2B5EF4-FFF2-40B4-BE49-F238E27FC236}">
                <a16:creationId xmlns:a16="http://schemas.microsoft.com/office/drawing/2014/main" id="{26E97288-B2FC-4649-99B3-F460A949F76A}"/>
              </a:ext>
            </a:extLst>
          </p:cNvPr>
          <p:cNvSpPr txBox="1"/>
          <p:nvPr/>
        </p:nvSpPr>
        <p:spPr>
          <a:xfrm>
            <a:off x="838200" y="1948322"/>
            <a:ext cx="511090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Number of mice</a:t>
            </a:r>
          </a:p>
          <a:p>
            <a:pPr marL="285750" indent="-285750">
              <a:buFont typeface="Arial" panose="020B0604020202020204" pitchFamily="34" charset="0"/>
              <a:buChar char="•"/>
            </a:pPr>
            <a:r>
              <a:rPr lang="en-US" sz="2400" dirty="0"/>
              <a:t>Power consumption</a:t>
            </a:r>
          </a:p>
        </p:txBody>
      </p:sp>
      <p:sp>
        <p:nvSpPr>
          <p:cNvPr id="15" name="TextBox 14">
            <a:extLst>
              <a:ext uri="{FF2B5EF4-FFF2-40B4-BE49-F238E27FC236}">
                <a16:creationId xmlns:a16="http://schemas.microsoft.com/office/drawing/2014/main" id="{8EEC1FF3-2E80-4599-BB58-495E1A1BC837}"/>
              </a:ext>
            </a:extLst>
          </p:cNvPr>
          <p:cNvSpPr txBox="1"/>
          <p:nvPr/>
        </p:nvSpPr>
        <p:spPr>
          <a:xfrm>
            <a:off x="6096000" y="1482037"/>
            <a:ext cx="5110908" cy="461665"/>
          </a:xfrm>
          <a:prstGeom prst="rect">
            <a:avLst/>
          </a:prstGeom>
          <a:noFill/>
        </p:spPr>
        <p:txBody>
          <a:bodyPr wrap="square" rtlCol="0">
            <a:spAutoFit/>
          </a:bodyPr>
          <a:lstStyle/>
          <a:p>
            <a:pPr algn="ctr"/>
            <a:r>
              <a:rPr lang="en-US" sz="2400" b="1" dirty="0"/>
              <a:t>Needs</a:t>
            </a:r>
          </a:p>
        </p:txBody>
      </p:sp>
      <p:sp>
        <p:nvSpPr>
          <p:cNvPr id="16" name="TextBox 15">
            <a:extLst>
              <a:ext uri="{FF2B5EF4-FFF2-40B4-BE49-F238E27FC236}">
                <a16:creationId xmlns:a16="http://schemas.microsoft.com/office/drawing/2014/main" id="{858954E4-4F74-4624-B90A-409F4E280B56}"/>
              </a:ext>
            </a:extLst>
          </p:cNvPr>
          <p:cNvSpPr txBox="1"/>
          <p:nvPr/>
        </p:nvSpPr>
        <p:spPr>
          <a:xfrm>
            <a:off x="838200" y="4068290"/>
            <a:ext cx="5110908" cy="461665"/>
          </a:xfrm>
          <a:prstGeom prst="rect">
            <a:avLst/>
          </a:prstGeom>
          <a:noFill/>
        </p:spPr>
        <p:txBody>
          <a:bodyPr wrap="square" rtlCol="0">
            <a:spAutoFit/>
          </a:bodyPr>
          <a:lstStyle/>
          <a:p>
            <a:pPr algn="ctr"/>
            <a:r>
              <a:rPr lang="en-US" sz="2400" b="1" dirty="0"/>
              <a:t>Problems</a:t>
            </a:r>
          </a:p>
        </p:txBody>
      </p:sp>
      <p:sp>
        <p:nvSpPr>
          <p:cNvPr id="17" name="TextBox 16">
            <a:extLst>
              <a:ext uri="{FF2B5EF4-FFF2-40B4-BE49-F238E27FC236}">
                <a16:creationId xmlns:a16="http://schemas.microsoft.com/office/drawing/2014/main" id="{5ACCF2FE-20B2-4313-95E6-79E6C1F39A97}"/>
              </a:ext>
            </a:extLst>
          </p:cNvPr>
          <p:cNvSpPr txBox="1"/>
          <p:nvPr/>
        </p:nvSpPr>
        <p:spPr>
          <a:xfrm>
            <a:off x="6096000" y="4070312"/>
            <a:ext cx="5110908" cy="461665"/>
          </a:xfrm>
          <a:prstGeom prst="rect">
            <a:avLst/>
          </a:prstGeom>
          <a:noFill/>
        </p:spPr>
        <p:txBody>
          <a:bodyPr wrap="square" rtlCol="0">
            <a:spAutoFit/>
          </a:bodyPr>
          <a:lstStyle/>
          <a:p>
            <a:pPr algn="ctr"/>
            <a:r>
              <a:rPr lang="en-US" sz="2400" b="1" dirty="0"/>
              <a:t>Solutions</a:t>
            </a:r>
          </a:p>
        </p:txBody>
      </p:sp>
    </p:spTree>
    <p:extLst>
      <p:ext uri="{BB962C8B-B14F-4D97-AF65-F5344CB8AC3E}">
        <p14:creationId xmlns:p14="http://schemas.microsoft.com/office/powerpoint/2010/main" val="336565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2F1A-F4EC-4FA8-81FE-020DE2710FFD}"/>
              </a:ext>
            </a:extLst>
          </p:cNvPr>
          <p:cNvSpPr>
            <a:spLocks noGrp="1"/>
          </p:cNvSpPr>
          <p:nvPr>
            <p:ph type="title"/>
          </p:nvPr>
        </p:nvSpPr>
        <p:spPr/>
        <p:txBody>
          <a:bodyPr/>
          <a:lstStyle/>
          <a:p>
            <a:r>
              <a:rPr lang="en-US" dirty="0"/>
              <a:t>Quad Chart Sample #1</a:t>
            </a:r>
          </a:p>
        </p:txBody>
      </p:sp>
      <p:pic>
        <p:nvPicPr>
          <p:cNvPr id="5" name="Content Placeholder 4">
            <a:extLst>
              <a:ext uri="{FF2B5EF4-FFF2-40B4-BE49-F238E27FC236}">
                <a16:creationId xmlns:a16="http://schemas.microsoft.com/office/drawing/2014/main" id="{0090916C-E71D-42E7-9527-44F707366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3" name="TextBox 2">
            <a:extLst>
              <a:ext uri="{FF2B5EF4-FFF2-40B4-BE49-F238E27FC236}">
                <a16:creationId xmlns:a16="http://schemas.microsoft.com/office/drawing/2014/main" id="{C4EF297C-630D-4503-A92E-789B5187176F}"/>
              </a:ext>
            </a:extLst>
          </p:cNvPr>
          <p:cNvSpPr txBox="1"/>
          <p:nvPr/>
        </p:nvSpPr>
        <p:spPr>
          <a:xfrm>
            <a:off x="7597966" y="6492875"/>
            <a:ext cx="4594034" cy="369332"/>
          </a:xfrm>
          <a:prstGeom prst="rect">
            <a:avLst/>
          </a:prstGeom>
          <a:noFill/>
        </p:spPr>
        <p:txBody>
          <a:bodyPr wrap="square" rtlCol="0">
            <a:spAutoFit/>
          </a:bodyPr>
          <a:lstStyle/>
          <a:p>
            <a:r>
              <a:rPr lang="en-US" dirty="0"/>
              <a:t>Source: https://slideplayer.com/slide/7728020/</a:t>
            </a:r>
          </a:p>
        </p:txBody>
      </p:sp>
    </p:spTree>
    <p:extLst>
      <p:ext uri="{BB962C8B-B14F-4D97-AF65-F5344CB8AC3E}">
        <p14:creationId xmlns:p14="http://schemas.microsoft.com/office/powerpoint/2010/main" val="11121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D989-ED8E-44B0-929A-DCC8E858367E}"/>
              </a:ext>
            </a:extLst>
          </p:cNvPr>
          <p:cNvSpPr>
            <a:spLocks noGrp="1"/>
          </p:cNvSpPr>
          <p:nvPr>
            <p:ph type="title"/>
          </p:nvPr>
        </p:nvSpPr>
        <p:spPr/>
        <p:txBody>
          <a:bodyPr/>
          <a:lstStyle/>
          <a:p>
            <a:r>
              <a:rPr lang="en-US" dirty="0"/>
              <a:t>Quad Chart Sample #2</a:t>
            </a:r>
          </a:p>
        </p:txBody>
      </p:sp>
      <p:pic>
        <p:nvPicPr>
          <p:cNvPr id="5" name="Content Placeholder 4">
            <a:extLst>
              <a:ext uri="{FF2B5EF4-FFF2-40B4-BE49-F238E27FC236}">
                <a16:creationId xmlns:a16="http://schemas.microsoft.com/office/drawing/2014/main" id="{58F89CC1-744F-488F-BB3C-357820EC8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687" y="1825625"/>
            <a:ext cx="5860625" cy="4351338"/>
          </a:xfrm>
        </p:spPr>
      </p:pic>
    </p:spTree>
    <p:extLst>
      <p:ext uri="{BB962C8B-B14F-4D97-AF65-F5344CB8AC3E}">
        <p14:creationId xmlns:p14="http://schemas.microsoft.com/office/powerpoint/2010/main" val="116950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E2D1-5866-4AC4-A210-955B0284766C}"/>
              </a:ext>
            </a:extLst>
          </p:cNvPr>
          <p:cNvSpPr>
            <a:spLocks noGrp="1"/>
          </p:cNvSpPr>
          <p:nvPr>
            <p:ph type="title"/>
          </p:nvPr>
        </p:nvSpPr>
        <p:spPr/>
        <p:txBody>
          <a:bodyPr/>
          <a:lstStyle/>
          <a:p>
            <a:r>
              <a:rPr lang="en-US" dirty="0"/>
              <a:t>Quad Chart Sample #3</a:t>
            </a:r>
          </a:p>
        </p:txBody>
      </p:sp>
      <p:pic>
        <p:nvPicPr>
          <p:cNvPr id="5" name="Content Placeholder 4">
            <a:extLst>
              <a:ext uri="{FF2B5EF4-FFF2-40B4-BE49-F238E27FC236}">
                <a16:creationId xmlns:a16="http://schemas.microsoft.com/office/drawing/2014/main" id="{3E40883B-FD95-48B1-A2D2-64DFBE28B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TextBox 3">
            <a:extLst>
              <a:ext uri="{FF2B5EF4-FFF2-40B4-BE49-F238E27FC236}">
                <a16:creationId xmlns:a16="http://schemas.microsoft.com/office/drawing/2014/main" id="{BB2FA286-8085-4F00-9530-4E1438D99518}"/>
              </a:ext>
            </a:extLst>
          </p:cNvPr>
          <p:cNvSpPr txBox="1"/>
          <p:nvPr/>
        </p:nvSpPr>
        <p:spPr>
          <a:xfrm>
            <a:off x="4329629" y="6492875"/>
            <a:ext cx="7862371" cy="369332"/>
          </a:xfrm>
          <a:prstGeom prst="rect">
            <a:avLst/>
          </a:prstGeom>
          <a:noFill/>
        </p:spPr>
        <p:txBody>
          <a:bodyPr wrap="square" rtlCol="0">
            <a:spAutoFit/>
          </a:bodyPr>
          <a:lstStyle/>
          <a:p>
            <a:r>
              <a:rPr lang="en-US" dirty="0"/>
              <a:t>Source: https://www.slideserve.com/mendel/qip-quad-chart-template-description</a:t>
            </a:r>
          </a:p>
        </p:txBody>
      </p:sp>
    </p:spTree>
    <p:extLst>
      <p:ext uri="{BB962C8B-B14F-4D97-AF65-F5344CB8AC3E}">
        <p14:creationId xmlns:p14="http://schemas.microsoft.com/office/powerpoint/2010/main" val="3120368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A91-0101-4044-97C5-B903D89C8970}"/>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8201D801-C366-4010-9EBF-56675A343909}"/>
              </a:ext>
            </a:extLst>
          </p:cNvPr>
          <p:cNvSpPr>
            <a:spLocks noGrp="1"/>
          </p:cNvSpPr>
          <p:nvPr>
            <p:ph idx="1"/>
          </p:nvPr>
        </p:nvSpPr>
        <p:spPr/>
        <p:txBody>
          <a:bodyPr>
            <a:normAutofit lnSpcReduction="10000"/>
          </a:bodyPr>
          <a:lstStyle/>
          <a:p>
            <a:pPr marL="514350" indent="-514350">
              <a:buFont typeface="+mj-lt"/>
              <a:buAutoNum type="arabicPeriod"/>
            </a:pPr>
            <a:r>
              <a:rPr lang="en-US" dirty="0"/>
              <a:t>Download the COVID-19 Challenge (JPEG) and Quad Chart Worksheet files – located in the Week 1 module of the VE300 Canvas page</a:t>
            </a:r>
          </a:p>
          <a:p>
            <a:pPr marL="514350" indent="-514350">
              <a:buFont typeface="+mj-lt"/>
              <a:buAutoNum type="arabicPeriod"/>
            </a:pPr>
            <a:r>
              <a:rPr lang="en-US" dirty="0"/>
              <a:t>Using the COVID-19 Challenge as a guide, think of a general problem or issue (technical or non-technical) caused by the Coronavirus (could be social, cultural, economic, technological)</a:t>
            </a:r>
          </a:p>
          <a:p>
            <a:pPr marL="514350" indent="-514350">
              <a:buFont typeface="+mj-lt"/>
              <a:buAutoNum type="arabicPeriod"/>
            </a:pPr>
            <a:r>
              <a:rPr lang="en-US" dirty="0"/>
              <a:t>In the quad chart worksheet, establish 2-3 criteria by which the problem will be assessed, and develop 2-3 problem statements based on those criteria</a:t>
            </a:r>
          </a:p>
          <a:p>
            <a:pPr marL="514350" indent="-514350">
              <a:buFont typeface="+mj-lt"/>
              <a:buAutoNum type="arabicPeriod"/>
            </a:pPr>
            <a:r>
              <a:rPr lang="en-US" dirty="0"/>
              <a:t>Submit your quad chart through In-Class Assignment located in Week 1 module when I ask you to</a:t>
            </a:r>
          </a:p>
        </p:txBody>
      </p:sp>
    </p:spTree>
    <p:extLst>
      <p:ext uri="{BB962C8B-B14F-4D97-AF65-F5344CB8AC3E}">
        <p14:creationId xmlns:p14="http://schemas.microsoft.com/office/powerpoint/2010/main" val="204828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599B-6824-4417-A2E3-2634246070A4}"/>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677CD43-854B-4B72-B7C6-50E139269644}"/>
              </a:ext>
            </a:extLst>
          </p:cNvPr>
          <p:cNvSpPr>
            <a:spLocks noGrp="1"/>
          </p:cNvSpPr>
          <p:nvPr>
            <p:ph idx="1"/>
          </p:nvPr>
        </p:nvSpPr>
        <p:spPr/>
        <p:txBody>
          <a:bodyPr>
            <a:normAutofit/>
          </a:bodyPr>
          <a:lstStyle/>
          <a:p>
            <a:r>
              <a:rPr lang="en-US" dirty="0"/>
              <a:t>Complete all four sections of the quad chart, 2-3 items each</a:t>
            </a:r>
          </a:p>
          <a:p>
            <a:r>
              <a:rPr lang="en-US" dirty="0"/>
              <a:t>Write problems, needs, and solutions in complete sentences</a:t>
            </a:r>
          </a:p>
          <a:p>
            <a:r>
              <a:rPr lang="en-US" dirty="0"/>
              <a:t>Evaluation criteria: 15 points</a:t>
            </a:r>
          </a:p>
          <a:p>
            <a:pPr lvl="1"/>
            <a:r>
              <a:rPr lang="en-US" dirty="0"/>
              <a:t>Content [8]: How logically the criteria, problems, needs, and solutions align</a:t>
            </a:r>
          </a:p>
          <a:p>
            <a:pPr lvl="1"/>
            <a:r>
              <a:rPr lang="en-US" dirty="0"/>
              <a:t>Language [7]: Formal and de-personalized tone</a:t>
            </a:r>
          </a:p>
          <a:p>
            <a:r>
              <a:rPr lang="en-US" dirty="0"/>
              <a:t>Due on Canvas by the start of next class (assignment submission portal will be opened within the next few days)</a:t>
            </a:r>
          </a:p>
        </p:txBody>
      </p:sp>
    </p:spTree>
    <p:extLst>
      <p:ext uri="{BB962C8B-B14F-4D97-AF65-F5344CB8AC3E}">
        <p14:creationId xmlns:p14="http://schemas.microsoft.com/office/powerpoint/2010/main" val="220849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28CE-1370-4802-913F-BCE30E6ED397}"/>
              </a:ext>
            </a:extLst>
          </p:cNvPr>
          <p:cNvSpPr>
            <a:spLocks noGrp="1"/>
          </p:cNvSpPr>
          <p:nvPr>
            <p:ph type="title"/>
          </p:nvPr>
        </p:nvSpPr>
        <p:spPr/>
        <p:txBody>
          <a:bodyPr/>
          <a:lstStyle/>
          <a:p>
            <a:r>
              <a:rPr lang="en-US" dirty="0"/>
              <a:t>Further Practice</a:t>
            </a:r>
          </a:p>
        </p:txBody>
      </p:sp>
      <p:sp>
        <p:nvSpPr>
          <p:cNvPr id="3" name="Content Placeholder 2">
            <a:extLst>
              <a:ext uri="{FF2B5EF4-FFF2-40B4-BE49-F238E27FC236}">
                <a16:creationId xmlns:a16="http://schemas.microsoft.com/office/drawing/2014/main" id="{0DF1CA4E-2A91-41E0-AB50-306F6BA16317}"/>
              </a:ext>
            </a:extLst>
          </p:cNvPr>
          <p:cNvSpPr>
            <a:spLocks noGrp="1"/>
          </p:cNvSpPr>
          <p:nvPr>
            <p:ph idx="1"/>
          </p:nvPr>
        </p:nvSpPr>
        <p:spPr/>
        <p:txBody>
          <a:bodyPr/>
          <a:lstStyle/>
          <a:p>
            <a:pPr marL="0" indent="0">
              <a:buNone/>
            </a:pPr>
            <a:r>
              <a:rPr lang="en-US" dirty="0"/>
              <a:t>Choose a simple, common tool or device that you would like to improve upon</a:t>
            </a:r>
          </a:p>
          <a:p>
            <a:r>
              <a:rPr lang="en-US" dirty="0"/>
              <a:t>Identify the categories/criteria by which you will evaluate the device</a:t>
            </a:r>
          </a:p>
          <a:p>
            <a:r>
              <a:rPr lang="en-US" dirty="0"/>
              <a:t>Specify existing problems with the device, according to the criteria</a:t>
            </a:r>
          </a:p>
          <a:p>
            <a:r>
              <a:rPr lang="en-US" dirty="0"/>
              <a:t>Determine the needs required to improve the device, according to the criteria</a:t>
            </a:r>
          </a:p>
          <a:p>
            <a:r>
              <a:rPr lang="en-US" dirty="0"/>
              <a:t>Identify potential solutions by which those needs could be met, guided by the criteria</a:t>
            </a:r>
          </a:p>
        </p:txBody>
      </p:sp>
    </p:spTree>
    <p:extLst>
      <p:ext uri="{BB962C8B-B14F-4D97-AF65-F5344CB8AC3E}">
        <p14:creationId xmlns:p14="http://schemas.microsoft.com/office/powerpoint/2010/main" val="88761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D41C-5741-4444-B08A-AF30FBC12DB6}"/>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1115C5C1-EA42-46FF-8CF5-B46B1E090F03}"/>
              </a:ext>
            </a:extLst>
          </p:cNvPr>
          <p:cNvSpPr>
            <a:spLocks noGrp="1"/>
          </p:cNvSpPr>
          <p:nvPr>
            <p:ph idx="1"/>
          </p:nvPr>
        </p:nvSpPr>
        <p:spPr/>
        <p:txBody>
          <a:bodyPr/>
          <a:lstStyle/>
          <a:p>
            <a:r>
              <a:rPr lang="en-US" dirty="0"/>
              <a:t>Course objectives and policies</a:t>
            </a:r>
          </a:p>
          <a:p>
            <a:r>
              <a:rPr lang="en-US" dirty="0"/>
              <a:t>Organization of a technical project</a:t>
            </a:r>
          </a:p>
          <a:p>
            <a:r>
              <a:rPr lang="en-US" dirty="0"/>
              <a:t>Problem definition and evaluation criteria</a:t>
            </a:r>
          </a:p>
          <a:p>
            <a:r>
              <a:rPr lang="en-US" dirty="0"/>
              <a:t>Problem-need-solution analysis</a:t>
            </a:r>
          </a:p>
        </p:txBody>
      </p:sp>
    </p:spTree>
    <p:extLst>
      <p:ext uri="{BB962C8B-B14F-4D97-AF65-F5344CB8AC3E}">
        <p14:creationId xmlns:p14="http://schemas.microsoft.com/office/powerpoint/2010/main" val="260869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7E57-5400-4459-A2B1-695AC6257861}"/>
              </a:ext>
            </a:extLst>
          </p:cNvPr>
          <p:cNvSpPr>
            <a:spLocks noGrp="1"/>
          </p:cNvSpPr>
          <p:nvPr>
            <p:ph type="title"/>
          </p:nvPr>
        </p:nvSpPr>
        <p:spPr/>
        <p:txBody>
          <a:bodyPr/>
          <a:lstStyle/>
          <a:p>
            <a:r>
              <a:rPr lang="en-US" dirty="0"/>
              <a:t>Further Practice</a:t>
            </a:r>
          </a:p>
        </p:txBody>
      </p:sp>
      <p:pic>
        <p:nvPicPr>
          <p:cNvPr id="5" name="Content Placeholder 4">
            <a:extLst>
              <a:ext uri="{FF2B5EF4-FFF2-40B4-BE49-F238E27FC236}">
                <a16:creationId xmlns:a16="http://schemas.microsoft.com/office/drawing/2014/main" id="{E3C0805E-07F3-4B33-8717-DDC5928868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40"/>
          <a:stretch/>
        </p:blipFill>
        <p:spPr>
          <a:xfrm>
            <a:off x="1009890" y="1690688"/>
            <a:ext cx="4832722" cy="4206007"/>
          </a:xfrm>
        </p:spPr>
      </p:pic>
      <p:pic>
        <p:nvPicPr>
          <p:cNvPr id="9" name="Picture 8">
            <a:extLst>
              <a:ext uri="{FF2B5EF4-FFF2-40B4-BE49-F238E27FC236}">
                <a16:creationId xmlns:a16="http://schemas.microsoft.com/office/drawing/2014/main" id="{127EFCD8-6601-4C46-8D09-B2CA741CDEF1}"/>
              </a:ext>
            </a:extLst>
          </p:cNvPr>
          <p:cNvPicPr>
            <a:picLocks noChangeAspect="1"/>
          </p:cNvPicPr>
          <p:nvPr/>
        </p:nvPicPr>
        <p:blipFill rotWithShape="1">
          <a:blip r:embed="rId3">
            <a:extLst>
              <a:ext uri="{28A0092B-C50C-407E-A947-70E740481C1C}">
                <a14:useLocalDpi xmlns:a14="http://schemas.microsoft.com/office/drawing/2010/main" val="0"/>
              </a:ext>
            </a:extLst>
          </a:blip>
          <a:srcRect b="6766"/>
          <a:stretch/>
        </p:blipFill>
        <p:spPr>
          <a:xfrm>
            <a:off x="6634250" y="1690688"/>
            <a:ext cx="4280451" cy="4267111"/>
          </a:xfrm>
          <a:prstGeom prst="rect">
            <a:avLst/>
          </a:prstGeom>
        </p:spPr>
      </p:pic>
    </p:spTree>
    <p:extLst>
      <p:ext uri="{BB962C8B-B14F-4D97-AF65-F5344CB8AC3E}">
        <p14:creationId xmlns:p14="http://schemas.microsoft.com/office/powerpoint/2010/main" val="30662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BF1A-694A-4753-A248-23123D9468B6}"/>
              </a:ext>
            </a:extLst>
          </p:cNvPr>
          <p:cNvSpPr>
            <a:spLocks noGrp="1"/>
          </p:cNvSpPr>
          <p:nvPr>
            <p:ph type="title"/>
          </p:nvPr>
        </p:nvSpPr>
        <p:spPr/>
        <p:txBody>
          <a:bodyPr/>
          <a:lstStyle/>
          <a:p>
            <a:r>
              <a:rPr lang="en-US" dirty="0"/>
              <a:t>What is academic language?</a:t>
            </a:r>
          </a:p>
        </p:txBody>
      </p:sp>
      <p:sp>
        <p:nvSpPr>
          <p:cNvPr id="3" name="Content Placeholder 2">
            <a:extLst>
              <a:ext uri="{FF2B5EF4-FFF2-40B4-BE49-F238E27FC236}">
                <a16:creationId xmlns:a16="http://schemas.microsoft.com/office/drawing/2014/main" id="{601FB894-04D9-4599-9F4B-B18AF84AB0EB}"/>
              </a:ext>
            </a:extLst>
          </p:cNvPr>
          <p:cNvSpPr>
            <a:spLocks noGrp="1"/>
          </p:cNvSpPr>
          <p:nvPr>
            <p:ph idx="1"/>
          </p:nvPr>
        </p:nvSpPr>
        <p:spPr/>
        <p:txBody>
          <a:bodyPr>
            <a:normAutofit/>
          </a:bodyPr>
          <a:lstStyle/>
          <a:p>
            <a:r>
              <a:rPr lang="en-US" sz="2600" dirty="0"/>
              <a:t>A </a:t>
            </a:r>
            <a:r>
              <a:rPr lang="en-US" sz="2600" b="1" dirty="0"/>
              <a:t>register</a:t>
            </a:r>
            <a:r>
              <a:rPr lang="en-US" sz="2600" dirty="0"/>
              <a:t> of language appropriate for conveying information in specialized content areas in the social and natural sciences</a:t>
            </a:r>
          </a:p>
          <a:p>
            <a:pPr lvl="1"/>
            <a:r>
              <a:rPr lang="en-US" sz="2200" b="1" dirty="0"/>
              <a:t>Register</a:t>
            </a:r>
            <a:r>
              <a:rPr lang="en-US" sz="2200" dirty="0"/>
              <a:t>: a variety of language used for a specific topic or within a particular social environment</a:t>
            </a:r>
          </a:p>
          <a:p>
            <a:pPr lvl="2"/>
            <a:r>
              <a:rPr lang="en-US" dirty="0"/>
              <a:t>Social/informal/everyday		</a:t>
            </a:r>
            <a:r>
              <a:rPr lang="en-US" dirty="0">
                <a:solidFill>
                  <a:schemeClr val="accent1">
                    <a:lumMod val="60000"/>
                    <a:lumOff val="40000"/>
                  </a:schemeClr>
                </a:solidFill>
                <a:latin typeface="Comic Sans MS" panose="030F0702030302020204" pitchFamily="66" charset="0"/>
              </a:rPr>
              <a:t>We guessed right number by…</a:t>
            </a:r>
            <a:endParaRPr lang="en-US" dirty="0">
              <a:solidFill>
                <a:schemeClr val="accent1">
                  <a:lumMod val="60000"/>
                  <a:lumOff val="40000"/>
                </a:schemeClr>
              </a:solidFill>
            </a:endParaRPr>
          </a:p>
          <a:p>
            <a:pPr lvl="2"/>
            <a:r>
              <a:rPr lang="en-US" dirty="0"/>
              <a:t>Academic/formal/technical		</a:t>
            </a:r>
            <a:r>
              <a:rPr lang="en-US" dirty="0">
                <a:solidFill>
                  <a:schemeClr val="accent1">
                    <a:lumMod val="60000"/>
                    <a:lumOff val="40000"/>
                  </a:schemeClr>
                </a:solidFill>
                <a:latin typeface="Comic Sans MS" panose="030F0702030302020204" pitchFamily="66" charset="0"/>
              </a:rPr>
              <a:t>Type-A uncertainty is estimated by…</a:t>
            </a:r>
            <a:endParaRPr lang="en-US" dirty="0">
              <a:solidFill>
                <a:schemeClr val="accent1">
                  <a:lumMod val="60000"/>
                  <a:lumOff val="40000"/>
                </a:schemeClr>
              </a:solidFill>
            </a:endParaRPr>
          </a:p>
          <a:p>
            <a:pPr lvl="1"/>
            <a:r>
              <a:rPr lang="en-US" sz="2200" dirty="0"/>
              <a:t>Field or subject matter</a:t>
            </a:r>
          </a:p>
          <a:p>
            <a:pPr lvl="2"/>
            <a:r>
              <a:rPr lang="en-US" dirty="0"/>
              <a:t>Appropriate vocabulary			</a:t>
            </a:r>
            <a:r>
              <a:rPr lang="en-US" dirty="0" err="1">
                <a:solidFill>
                  <a:schemeClr val="accent1">
                    <a:lumMod val="60000"/>
                    <a:lumOff val="40000"/>
                  </a:schemeClr>
                </a:solidFill>
                <a:latin typeface="Comic Sans MS" panose="030F0702030302020204" pitchFamily="66" charset="0"/>
              </a:rPr>
              <a:t>optoelectric</a:t>
            </a:r>
            <a:r>
              <a:rPr lang="en-US" dirty="0">
                <a:solidFill>
                  <a:schemeClr val="accent1">
                    <a:lumMod val="60000"/>
                    <a:lumOff val="40000"/>
                  </a:schemeClr>
                </a:solidFill>
                <a:latin typeface="Comic Sans MS" panose="030F0702030302020204" pitchFamily="66" charset="0"/>
              </a:rPr>
              <a:t> sensor, uncertainty analysis</a:t>
            </a:r>
          </a:p>
          <a:p>
            <a:pPr lvl="2"/>
            <a:r>
              <a:rPr lang="en-US" dirty="0"/>
              <a:t>Appropriate syntactic structures		</a:t>
            </a:r>
            <a:r>
              <a:rPr lang="en-US" dirty="0">
                <a:solidFill>
                  <a:schemeClr val="accent1">
                    <a:lumMod val="60000"/>
                    <a:lumOff val="40000"/>
                  </a:schemeClr>
                </a:solidFill>
                <a:latin typeface="Comic Sans MS" panose="030F0702030302020204" pitchFamily="66" charset="0"/>
              </a:rPr>
              <a:t>…valid only under the assumption that…</a:t>
            </a:r>
          </a:p>
          <a:p>
            <a:pPr lvl="1"/>
            <a:r>
              <a:rPr lang="en-US" sz="2200" dirty="0"/>
              <a:t>Relationship between reader and writer</a:t>
            </a:r>
          </a:p>
          <a:p>
            <a:pPr lvl="2"/>
            <a:r>
              <a:rPr lang="en-US" dirty="0"/>
              <a:t>Level of rank or authority: student to professor, professor to funding agency</a:t>
            </a:r>
          </a:p>
          <a:p>
            <a:pPr lvl="2"/>
            <a:r>
              <a:rPr lang="en-US" dirty="0"/>
              <a:t>Level of reader expertise: general public, colleague, project manager</a:t>
            </a:r>
          </a:p>
        </p:txBody>
      </p:sp>
    </p:spTree>
    <p:extLst>
      <p:ext uri="{BB962C8B-B14F-4D97-AF65-F5344CB8AC3E}">
        <p14:creationId xmlns:p14="http://schemas.microsoft.com/office/powerpoint/2010/main" val="324789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0B69-CEA2-47D0-81FF-55870DD04842}"/>
              </a:ext>
            </a:extLst>
          </p:cNvPr>
          <p:cNvSpPr>
            <a:spLocks noGrp="1"/>
          </p:cNvSpPr>
          <p:nvPr>
            <p:ph type="title"/>
          </p:nvPr>
        </p:nvSpPr>
        <p:spPr/>
        <p:txBody>
          <a:bodyPr/>
          <a:lstStyle/>
          <a:p>
            <a:r>
              <a:rPr lang="en-US" dirty="0"/>
              <a:t>What about academic tone?</a:t>
            </a:r>
          </a:p>
        </p:txBody>
      </p:sp>
      <p:sp>
        <p:nvSpPr>
          <p:cNvPr id="3" name="Content Placeholder 2">
            <a:extLst>
              <a:ext uri="{FF2B5EF4-FFF2-40B4-BE49-F238E27FC236}">
                <a16:creationId xmlns:a16="http://schemas.microsoft.com/office/drawing/2014/main" id="{598CB250-0569-4677-83C9-33CF4AC64073}"/>
              </a:ext>
            </a:extLst>
          </p:cNvPr>
          <p:cNvSpPr>
            <a:spLocks noGrp="1"/>
          </p:cNvSpPr>
          <p:nvPr>
            <p:ph idx="1"/>
          </p:nvPr>
        </p:nvSpPr>
        <p:spPr/>
        <p:txBody>
          <a:bodyPr/>
          <a:lstStyle/>
          <a:p>
            <a:r>
              <a:rPr lang="en-US" dirty="0"/>
              <a:t>Degree of formality	</a:t>
            </a:r>
            <a:r>
              <a:rPr lang="en-US" dirty="0">
                <a:solidFill>
                  <a:schemeClr val="accent1">
                    <a:lumMod val="60000"/>
                    <a:lumOff val="40000"/>
                  </a:schemeClr>
                </a:solidFill>
                <a:latin typeface="Comic Sans MS" panose="030F0702030302020204" pitchFamily="66" charset="0"/>
              </a:rPr>
              <a:t>Precision can be increased by</a:t>
            </a:r>
            <a:endParaRPr lang="en-US" dirty="0"/>
          </a:p>
          <a:p>
            <a:r>
              <a:rPr lang="en-US" dirty="0"/>
              <a:t>Degree of emotion	</a:t>
            </a:r>
            <a:r>
              <a:rPr lang="en-US" dirty="0">
                <a:solidFill>
                  <a:schemeClr val="accent1">
                    <a:lumMod val="60000"/>
                    <a:lumOff val="40000"/>
                  </a:schemeClr>
                </a:solidFill>
                <a:latin typeface="Comic Sans MS" panose="030F0702030302020204" pitchFamily="66" charset="0"/>
              </a:rPr>
              <a:t>Factors neglected by the model include</a:t>
            </a:r>
          </a:p>
          <a:p>
            <a:r>
              <a:rPr lang="en-US" dirty="0"/>
              <a:t>Degree of objectivity	</a:t>
            </a:r>
            <a:r>
              <a:rPr lang="en-US" dirty="0">
                <a:solidFill>
                  <a:schemeClr val="accent1">
                    <a:lumMod val="60000"/>
                    <a:lumOff val="40000"/>
                  </a:schemeClr>
                </a:solidFill>
                <a:latin typeface="Comic Sans MS" panose="030F0702030302020204" pitchFamily="66" charset="0"/>
              </a:rPr>
              <a:t>Valid only under the assumption that</a:t>
            </a:r>
          </a:p>
        </p:txBody>
      </p:sp>
    </p:spTree>
    <p:extLst>
      <p:ext uri="{BB962C8B-B14F-4D97-AF65-F5344CB8AC3E}">
        <p14:creationId xmlns:p14="http://schemas.microsoft.com/office/powerpoint/2010/main" val="403687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A727-FAD1-4267-A864-2094140953E6}"/>
              </a:ext>
            </a:extLst>
          </p:cNvPr>
          <p:cNvSpPr>
            <a:spLocks noGrp="1"/>
          </p:cNvSpPr>
          <p:nvPr>
            <p:ph type="title"/>
          </p:nvPr>
        </p:nvSpPr>
        <p:spPr/>
        <p:txBody>
          <a:bodyPr/>
          <a:lstStyle/>
          <a:p>
            <a:r>
              <a:rPr lang="en-US" dirty="0"/>
              <a:t>Functions of academic writing</a:t>
            </a:r>
          </a:p>
        </p:txBody>
      </p:sp>
      <p:sp>
        <p:nvSpPr>
          <p:cNvPr id="4" name="Content Placeholder 3">
            <a:extLst>
              <a:ext uri="{FF2B5EF4-FFF2-40B4-BE49-F238E27FC236}">
                <a16:creationId xmlns:a16="http://schemas.microsoft.com/office/drawing/2014/main" id="{9DF63A2C-5D7A-40AC-8AFA-1D105DA32777}"/>
              </a:ext>
            </a:extLst>
          </p:cNvPr>
          <p:cNvSpPr>
            <a:spLocks noGrp="1"/>
          </p:cNvSpPr>
          <p:nvPr>
            <p:ph sz="half" idx="1"/>
          </p:nvPr>
        </p:nvSpPr>
        <p:spPr/>
        <p:txBody>
          <a:bodyPr>
            <a:normAutofit/>
          </a:bodyPr>
          <a:lstStyle/>
          <a:p>
            <a:r>
              <a:rPr lang="en-US" sz="2400" dirty="0"/>
              <a:t>Analyze (</a:t>
            </a:r>
            <a:r>
              <a:rPr lang="zh-CN" altLang="en-US" sz="2400" dirty="0"/>
              <a:t>分析</a:t>
            </a:r>
            <a:r>
              <a:rPr lang="en-US" altLang="zh-CN" sz="2400" dirty="0"/>
              <a:t>)</a:t>
            </a:r>
            <a:r>
              <a:rPr lang="en-US" sz="2400" dirty="0"/>
              <a:t>: show factors involved</a:t>
            </a:r>
          </a:p>
          <a:p>
            <a:r>
              <a:rPr lang="en-US" sz="2400" dirty="0"/>
              <a:t>Cite (</a:t>
            </a:r>
            <a:r>
              <a:rPr lang="zh-CN" altLang="en-US" sz="2400" dirty="0"/>
              <a:t>参考</a:t>
            </a:r>
            <a:r>
              <a:rPr lang="en-US" altLang="zh-CN" sz="2400" dirty="0"/>
              <a:t>)</a:t>
            </a:r>
            <a:r>
              <a:rPr lang="en-US" sz="2400" dirty="0"/>
              <a:t>: show who said something</a:t>
            </a:r>
          </a:p>
          <a:p>
            <a:r>
              <a:rPr lang="en-US" sz="2400" dirty="0"/>
              <a:t>Compare (</a:t>
            </a:r>
            <a:r>
              <a:rPr lang="zh-CN" altLang="en-US" sz="2400" dirty="0"/>
              <a:t>对比</a:t>
            </a:r>
            <a:r>
              <a:rPr lang="en-US" altLang="zh-CN" sz="2400" dirty="0"/>
              <a:t>) </a:t>
            </a:r>
            <a:r>
              <a:rPr lang="en-US" sz="2400" dirty="0"/>
              <a:t>how similar/different</a:t>
            </a:r>
          </a:p>
          <a:p>
            <a:r>
              <a:rPr lang="en-US" sz="2400" dirty="0"/>
              <a:t>Criticize (</a:t>
            </a:r>
            <a:r>
              <a:rPr lang="zh-CN" altLang="en-US" sz="2400" dirty="0"/>
              <a:t>批评</a:t>
            </a:r>
            <a:r>
              <a:rPr lang="en-US" altLang="zh-CN" sz="2400" dirty="0"/>
              <a:t>)</a:t>
            </a:r>
            <a:r>
              <a:rPr lang="en-US" sz="2400" dirty="0"/>
              <a:t>: highlight weaknesses</a:t>
            </a:r>
          </a:p>
          <a:p>
            <a:r>
              <a:rPr lang="en-US" sz="2400" dirty="0"/>
              <a:t>Defend (</a:t>
            </a:r>
            <a:r>
              <a:rPr lang="zh-CN" altLang="en-US" sz="2400" dirty="0"/>
              <a:t>辩护</a:t>
            </a:r>
            <a:r>
              <a:rPr lang="en-US" altLang="zh-CN" sz="2400" dirty="0"/>
              <a:t>)</a:t>
            </a:r>
            <a:r>
              <a:rPr lang="en-US" sz="2400" dirty="0"/>
              <a:t>: counter criticisms</a:t>
            </a:r>
          </a:p>
          <a:p>
            <a:r>
              <a:rPr lang="en-US" sz="2400" dirty="0"/>
              <a:t>Define (</a:t>
            </a:r>
            <a:r>
              <a:rPr lang="zh-CN" altLang="en-US" sz="2400" dirty="0"/>
              <a:t>定义</a:t>
            </a:r>
            <a:r>
              <a:rPr lang="en-US" sz="2400" dirty="0"/>
              <a:t>):</a:t>
            </a:r>
            <a:r>
              <a:rPr lang="zh-CN" altLang="en-US" sz="2400" dirty="0"/>
              <a:t> </a:t>
            </a:r>
            <a:r>
              <a:rPr lang="en-US" altLang="zh-CN" sz="2400" dirty="0"/>
              <a:t>give meaning of a term</a:t>
            </a:r>
            <a:endParaRPr lang="en-US" sz="2400" dirty="0"/>
          </a:p>
          <a:p>
            <a:r>
              <a:rPr lang="en-US" sz="2400" dirty="0"/>
              <a:t>Describe (</a:t>
            </a:r>
            <a:r>
              <a:rPr lang="zh-CN" altLang="en-US" sz="2400" dirty="0"/>
              <a:t>描述</a:t>
            </a:r>
            <a:r>
              <a:rPr lang="en-US" sz="2400" dirty="0"/>
              <a:t>): features or process</a:t>
            </a:r>
          </a:p>
          <a:p>
            <a:r>
              <a:rPr lang="en-US" sz="2400" dirty="0"/>
              <a:t>Discuss (</a:t>
            </a:r>
            <a:r>
              <a:rPr lang="zh-CN" altLang="en-US" sz="2400" dirty="0"/>
              <a:t>讨论</a:t>
            </a:r>
            <a:r>
              <a:rPr lang="en-US" altLang="zh-CN" sz="2400" dirty="0"/>
              <a:t>)</a:t>
            </a:r>
            <a:r>
              <a:rPr lang="en-US" sz="2400" dirty="0"/>
              <a:t>: show all viewpoints</a:t>
            </a:r>
          </a:p>
        </p:txBody>
      </p:sp>
      <p:sp>
        <p:nvSpPr>
          <p:cNvPr id="5" name="Content Placeholder 4">
            <a:extLst>
              <a:ext uri="{FF2B5EF4-FFF2-40B4-BE49-F238E27FC236}">
                <a16:creationId xmlns:a16="http://schemas.microsoft.com/office/drawing/2014/main" id="{B413C2FB-B59A-418B-9DB7-854D3E6724A5}"/>
              </a:ext>
            </a:extLst>
          </p:cNvPr>
          <p:cNvSpPr>
            <a:spLocks noGrp="1"/>
          </p:cNvSpPr>
          <p:nvPr>
            <p:ph sz="half" idx="2"/>
          </p:nvPr>
        </p:nvSpPr>
        <p:spPr/>
        <p:txBody>
          <a:bodyPr>
            <a:normAutofit/>
          </a:bodyPr>
          <a:lstStyle/>
          <a:p>
            <a:r>
              <a:rPr lang="en-US" sz="2400" dirty="0"/>
              <a:t>Explain (</a:t>
            </a:r>
            <a:r>
              <a:rPr lang="zh-CN" altLang="en-US" sz="2400" dirty="0"/>
              <a:t>解释</a:t>
            </a:r>
            <a:r>
              <a:rPr lang="en-US" altLang="zh-CN" sz="2400" dirty="0"/>
              <a:t>)</a:t>
            </a:r>
            <a:r>
              <a:rPr lang="en-US" sz="2400" dirty="0"/>
              <a:t>: give reasons why</a:t>
            </a:r>
          </a:p>
          <a:p>
            <a:r>
              <a:rPr lang="en-US" sz="2400" dirty="0"/>
              <a:t>Highlight (</a:t>
            </a:r>
            <a:r>
              <a:rPr lang="zh-CN" altLang="en-US" sz="2400" dirty="0"/>
              <a:t>强调</a:t>
            </a:r>
            <a:r>
              <a:rPr lang="en-US" altLang="zh-CN" sz="2400" dirty="0"/>
              <a:t>)</a:t>
            </a:r>
            <a:r>
              <a:rPr lang="en-US" sz="2400" dirty="0"/>
              <a:t>: draw attention to</a:t>
            </a:r>
          </a:p>
          <a:p>
            <a:r>
              <a:rPr lang="en-US" sz="2400" dirty="0"/>
              <a:t>Infer (</a:t>
            </a:r>
            <a:r>
              <a:rPr lang="zh-CN" altLang="en-US" sz="2400" dirty="0"/>
              <a:t>推断</a:t>
            </a:r>
            <a:r>
              <a:rPr lang="en-US" sz="2400" dirty="0"/>
              <a:t>): conclude from info</a:t>
            </a:r>
          </a:p>
          <a:p>
            <a:r>
              <a:rPr lang="en-US" sz="2400" dirty="0"/>
              <a:t>Inform (</a:t>
            </a:r>
            <a:r>
              <a:rPr lang="zh-CN" altLang="en-US" sz="2400" dirty="0"/>
              <a:t>告知</a:t>
            </a:r>
            <a:r>
              <a:rPr lang="en-US" altLang="zh-CN" sz="2400" dirty="0"/>
              <a:t>)</a:t>
            </a:r>
            <a:r>
              <a:rPr lang="en-US" sz="2400" dirty="0"/>
              <a:t>: transmit information</a:t>
            </a:r>
          </a:p>
          <a:p>
            <a:r>
              <a:rPr lang="en-US" sz="2400" dirty="0"/>
              <a:t>Interpret (</a:t>
            </a:r>
            <a:r>
              <a:rPr lang="zh-CN" altLang="en-US" sz="2400" dirty="0"/>
              <a:t>诠释</a:t>
            </a:r>
            <a:r>
              <a:rPr lang="en-US" altLang="zh-CN" sz="2400" dirty="0"/>
              <a:t>): analyze the meaning</a:t>
            </a:r>
            <a:endParaRPr lang="en-US" sz="2400" dirty="0"/>
          </a:p>
          <a:p>
            <a:r>
              <a:rPr lang="en-US" sz="2400" dirty="0"/>
              <a:t>Narrate (</a:t>
            </a:r>
            <a:r>
              <a:rPr lang="zh-CN" altLang="en-US" sz="2400" dirty="0"/>
              <a:t>叙述</a:t>
            </a:r>
            <a:r>
              <a:rPr lang="en-US" sz="2400" dirty="0"/>
              <a:t>): tell a series of events</a:t>
            </a:r>
          </a:p>
          <a:p>
            <a:r>
              <a:rPr lang="en-US" sz="2400" dirty="0"/>
              <a:t>Persuade (</a:t>
            </a:r>
            <a:r>
              <a:rPr lang="zh-CN" altLang="en-US" sz="2400" dirty="0"/>
              <a:t>说服</a:t>
            </a:r>
            <a:r>
              <a:rPr lang="en-US" altLang="zh-CN" sz="2400" dirty="0"/>
              <a:t>)</a:t>
            </a:r>
            <a:r>
              <a:rPr lang="en-US" sz="2400" dirty="0"/>
              <a:t>: convince reader</a:t>
            </a:r>
          </a:p>
          <a:p>
            <a:r>
              <a:rPr lang="en-US" sz="2400" dirty="0"/>
              <a:t>Summarize (</a:t>
            </a:r>
            <a:r>
              <a:rPr lang="zh-CN" altLang="en-US" sz="2400" dirty="0"/>
              <a:t>总结</a:t>
            </a:r>
            <a:r>
              <a:rPr lang="en-US" altLang="zh-CN" sz="2400" dirty="0"/>
              <a:t>)</a:t>
            </a:r>
            <a:r>
              <a:rPr lang="en-US" sz="2400" dirty="0"/>
              <a:t>: give main points</a:t>
            </a:r>
          </a:p>
        </p:txBody>
      </p:sp>
    </p:spTree>
    <p:extLst>
      <p:ext uri="{BB962C8B-B14F-4D97-AF65-F5344CB8AC3E}">
        <p14:creationId xmlns:p14="http://schemas.microsoft.com/office/powerpoint/2010/main" val="247040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036DCC-AACB-4FB5-9505-1E2FDF40753E}"/>
              </a:ext>
            </a:extLst>
          </p:cNvPr>
          <p:cNvSpPr>
            <a:spLocks noGrp="1"/>
          </p:cNvSpPr>
          <p:nvPr>
            <p:ph type="title"/>
          </p:nvPr>
        </p:nvSpPr>
        <p:spPr/>
        <p:txBody>
          <a:bodyPr/>
          <a:lstStyle/>
          <a:p>
            <a:r>
              <a:rPr lang="en-US" dirty="0"/>
              <a:t>Features of academic writing</a:t>
            </a:r>
          </a:p>
        </p:txBody>
      </p:sp>
      <p:sp>
        <p:nvSpPr>
          <p:cNvPr id="6" name="Content Placeholder 5">
            <a:extLst>
              <a:ext uri="{FF2B5EF4-FFF2-40B4-BE49-F238E27FC236}">
                <a16:creationId xmlns:a16="http://schemas.microsoft.com/office/drawing/2014/main" id="{578B68F4-3CFF-4F3E-B038-CCC9D17FDBBA}"/>
              </a:ext>
            </a:extLst>
          </p:cNvPr>
          <p:cNvSpPr>
            <a:spLocks noGrp="1"/>
          </p:cNvSpPr>
          <p:nvPr>
            <p:ph idx="1"/>
          </p:nvPr>
        </p:nvSpPr>
        <p:spPr/>
        <p:txBody>
          <a:bodyPr>
            <a:noAutofit/>
          </a:bodyPr>
          <a:lstStyle/>
          <a:p>
            <a:r>
              <a:rPr lang="en-US" sz="2400" dirty="0"/>
              <a:t>Passive constructions</a:t>
            </a:r>
          </a:p>
          <a:p>
            <a:r>
              <a:rPr lang="en-US" sz="2400" dirty="0"/>
              <a:t>Nominalizations</a:t>
            </a:r>
          </a:p>
          <a:p>
            <a:r>
              <a:rPr lang="en-US" sz="2400" dirty="0"/>
              <a:t>Personalization</a:t>
            </a:r>
          </a:p>
          <a:p>
            <a:r>
              <a:rPr lang="en-US" sz="2400" dirty="0"/>
              <a:t>Lexical density</a:t>
            </a:r>
          </a:p>
          <a:p>
            <a:r>
              <a:rPr lang="en-US" sz="2400" dirty="0"/>
              <a:t>Abstraction</a:t>
            </a:r>
          </a:p>
          <a:p>
            <a:r>
              <a:rPr lang="en-US" sz="2400" dirty="0"/>
              <a:t>Specificity</a:t>
            </a:r>
          </a:p>
          <a:p>
            <a:r>
              <a:rPr lang="en-US" sz="2400" dirty="0"/>
              <a:t>Degree</a:t>
            </a:r>
          </a:p>
        </p:txBody>
      </p:sp>
    </p:spTree>
    <p:extLst>
      <p:ext uri="{BB962C8B-B14F-4D97-AF65-F5344CB8AC3E}">
        <p14:creationId xmlns:p14="http://schemas.microsoft.com/office/powerpoint/2010/main" val="298609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D442-6FC9-4E8A-ABBC-2CE48DD3369A}"/>
              </a:ext>
            </a:extLst>
          </p:cNvPr>
          <p:cNvSpPr>
            <a:spLocks noGrp="1"/>
          </p:cNvSpPr>
          <p:nvPr>
            <p:ph type="title"/>
          </p:nvPr>
        </p:nvSpPr>
        <p:spPr/>
        <p:txBody>
          <a:bodyPr/>
          <a:lstStyle/>
          <a:p>
            <a:r>
              <a:rPr lang="en-US" dirty="0"/>
              <a:t>Coherence and Cohesion</a:t>
            </a:r>
          </a:p>
        </p:txBody>
      </p:sp>
      <p:sp>
        <p:nvSpPr>
          <p:cNvPr id="3" name="Content Placeholder 2">
            <a:extLst>
              <a:ext uri="{FF2B5EF4-FFF2-40B4-BE49-F238E27FC236}">
                <a16:creationId xmlns:a16="http://schemas.microsoft.com/office/drawing/2014/main" id="{118E99CB-D9C2-4225-98B8-4D472B73C971}"/>
              </a:ext>
            </a:extLst>
          </p:cNvPr>
          <p:cNvSpPr>
            <a:spLocks noGrp="1"/>
          </p:cNvSpPr>
          <p:nvPr>
            <p:ph idx="1"/>
          </p:nvPr>
        </p:nvSpPr>
        <p:spPr/>
        <p:txBody>
          <a:bodyPr/>
          <a:lstStyle/>
          <a:p>
            <a:r>
              <a:rPr lang="en-US" dirty="0"/>
              <a:t>Coherence: content focus, links and transitions between ideas</a:t>
            </a:r>
          </a:p>
          <a:p>
            <a:r>
              <a:rPr lang="en-US" dirty="0"/>
              <a:t>Cohesion: language focus, links and transitions between words, sentences, paragraphs</a:t>
            </a:r>
          </a:p>
        </p:txBody>
      </p:sp>
      <p:graphicFrame>
        <p:nvGraphicFramePr>
          <p:cNvPr id="4" name="Table 3">
            <a:extLst>
              <a:ext uri="{FF2B5EF4-FFF2-40B4-BE49-F238E27FC236}">
                <a16:creationId xmlns:a16="http://schemas.microsoft.com/office/drawing/2014/main" id="{5A0A99DA-4264-4490-85A0-410701B630CF}"/>
              </a:ext>
            </a:extLst>
          </p:cNvPr>
          <p:cNvGraphicFramePr>
            <a:graphicFrameLocks noGrp="1"/>
          </p:cNvGraphicFramePr>
          <p:nvPr/>
        </p:nvGraphicFramePr>
        <p:xfrm>
          <a:off x="175443" y="3320335"/>
          <a:ext cx="8128000" cy="2856628"/>
        </p:xfrm>
        <a:graphic>
          <a:graphicData uri="http://schemas.openxmlformats.org/drawingml/2006/table">
            <a:tbl>
              <a:tblPr firstRow="1" bandRow="1">
                <a:tableStyleId>{2D5ABB26-0587-4C30-8999-92F81FD0307C}</a:tableStyleId>
              </a:tblPr>
              <a:tblGrid>
                <a:gridCol w="2757763">
                  <a:extLst>
                    <a:ext uri="{9D8B030D-6E8A-4147-A177-3AD203B41FA5}">
                      <a16:colId xmlns:a16="http://schemas.microsoft.com/office/drawing/2014/main" val="1575036050"/>
                    </a:ext>
                  </a:extLst>
                </a:gridCol>
                <a:gridCol w="783770">
                  <a:extLst>
                    <a:ext uri="{9D8B030D-6E8A-4147-A177-3AD203B41FA5}">
                      <a16:colId xmlns:a16="http://schemas.microsoft.com/office/drawing/2014/main" val="2060473206"/>
                    </a:ext>
                  </a:extLst>
                </a:gridCol>
                <a:gridCol w="2232562">
                  <a:extLst>
                    <a:ext uri="{9D8B030D-6E8A-4147-A177-3AD203B41FA5}">
                      <a16:colId xmlns:a16="http://schemas.microsoft.com/office/drawing/2014/main" val="416478906"/>
                    </a:ext>
                  </a:extLst>
                </a:gridCol>
                <a:gridCol w="2353905">
                  <a:extLst>
                    <a:ext uri="{9D8B030D-6E8A-4147-A177-3AD203B41FA5}">
                      <a16:colId xmlns:a16="http://schemas.microsoft.com/office/drawing/2014/main" val="2370493560"/>
                    </a:ext>
                  </a:extLst>
                </a:gridCol>
              </a:tblGrid>
              <a:tr h="513914">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b="1" dirty="0"/>
                        <a:t>Coherence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3655974783"/>
                  </a:ext>
                </a:extLst>
              </a:tr>
              <a:tr h="513914">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3980619"/>
                  </a:ext>
                </a:extLst>
              </a:tr>
              <a:tr h="513914">
                <a:tc rowSpan="2">
                  <a:txBody>
                    <a:bodyPr/>
                    <a:lstStyle/>
                    <a:p>
                      <a:r>
                        <a:rPr lang="en-US" b="1" dirty="0"/>
                        <a:t>Cohesion</a:t>
                      </a:r>
                    </a:p>
                  </a:txBody>
                  <a:tcPr vert="vert27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p>
                      <a:endParaRPr lang="en-US" dirty="0"/>
                    </a:p>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56713886"/>
                  </a:ext>
                </a:extLst>
              </a:tr>
              <a:tr h="513914">
                <a:tc vMerge="1">
                  <a:txBody>
                    <a:bodyPr/>
                    <a:lstStyle/>
                    <a:p>
                      <a:endParaRPr lang="en-US" dirty="0"/>
                    </a:p>
                  </a:txBody>
                  <a:tcPr/>
                </a:tc>
                <a:tc>
                  <a:txBody>
                    <a:bodyPr/>
                    <a:lstStyle/>
                    <a:p>
                      <a:pPr algn="ctr"/>
                      <a:r>
                        <a:rPr lang="en-US" dirty="0"/>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p>
                      <a:endParaRPr lang="en-US" dirty="0"/>
                    </a:p>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268365752"/>
                  </a:ext>
                </a:extLst>
              </a:tr>
            </a:tbl>
          </a:graphicData>
        </a:graphic>
      </p:graphicFrame>
    </p:spTree>
    <p:extLst>
      <p:ext uri="{BB962C8B-B14F-4D97-AF65-F5344CB8AC3E}">
        <p14:creationId xmlns:p14="http://schemas.microsoft.com/office/powerpoint/2010/main" val="192328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70C8-2A73-4E2A-B279-6EFE4FEDBF82}"/>
              </a:ext>
            </a:extLst>
          </p:cNvPr>
          <p:cNvSpPr>
            <a:spLocks noGrp="1"/>
          </p:cNvSpPr>
          <p:nvPr>
            <p:ph type="title"/>
          </p:nvPr>
        </p:nvSpPr>
        <p:spPr/>
        <p:txBody>
          <a:bodyPr/>
          <a:lstStyle/>
          <a:p>
            <a:r>
              <a:rPr lang="en-US" dirty="0"/>
              <a:t>Coherence and Cohesion</a:t>
            </a:r>
          </a:p>
        </p:txBody>
      </p:sp>
      <p:sp>
        <p:nvSpPr>
          <p:cNvPr id="3" name="Content Placeholder 2">
            <a:extLst>
              <a:ext uri="{FF2B5EF4-FFF2-40B4-BE49-F238E27FC236}">
                <a16:creationId xmlns:a16="http://schemas.microsoft.com/office/drawing/2014/main" id="{F6DDF9C2-2401-4431-8BEC-1612387D2EAF}"/>
              </a:ext>
            </a:extLst>
          </p:cNvPr>
          <p:cNvSpPr>
            <a:spLocks noGrp="1"/>
          </p:cNvSpPr>
          <p:nvPr>
            <p:ph idx="1"/>
          </p:nvPr>
        </p:nvSpPr>
        <p:spPr/>
        <p:txBody>
          <a:bodyPr/>
          <a:lstStyle/>
          <a:p>
            <a:r>
              <a:rPr lang="en-US" dirty="0"/>
              <a:t>Narrative: chronologically</a:t>
            </a:r>
          </a:p>
          <a:p>
            <a:pPr lvl="1"/>
            <a:r>
              <a:rPr lang="en-US" dirty="0"/>
              <a:t>Chronological jumps (e.g. flashbacks, backstories) must serve a purpose that fits into the narrative</a:t>
            </a:r>
          </a:p>
          <a:p>
            <a:r>
              <a:rPr lang="en-US" dirty="0"/>
              <a:t>Descriptive: spatially, categorically</a:t>
            </a:r>
          </a:p>
          <a:p>
            <a:pPr lvl="1"/>
            <a:r>
              <a:rPr lang="en-US" dirty="0"/>
              <a:t>Spatially should have logical progression, i.e. left to right, up to down</a:t>
            </a:r>
          </a:p>
          <a:p>
            <a:r>
              <a:rPr lang="en-US" dirty="0"/>
              <a:t>Argumentative: categorically</a:t>
            </a:r>
          </a:p>
          <a:p>
            <a:pPr lvl="1"/>
            <a:r>
              <a:rPr lang="en-US" dirty="0"/>
              <a:t>Counter-argument adds credibility to your argument</a:t>
            </a:r>
          </a:p>
          <a:p>
            <a:r>
              <a:rPr lang="en-US" dirty="0"/>
              <a:t>Expository: categorically</a:t>
            </a:r>
          </a:p>
          <a:p>
            <a:r>
              <a:rPr lang="en-US" dirty="0"/>
              <a:t>Persuasive: reasons why</a:t>
            </a:r>
          </a:p>
        </p:txBody>
      </p:sp>
    </p:spTree>
    <p:extLst>
      <p:ext uri="{BB962C8B-B14F-4D97-AF65-F5344CB8AC3E}">
        <p14:creationId xmlns:p14="http://schemas.microsoft.com/office/powerpoint/2010/main" val="249102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95B5-AD8C-4C15-B4A6-8836B6A23609}"/>
              </a:ext>
            </a:extLst>
          </p:cNvPr>
          <p:cNvSpPr>
            <a:spLocks noGrp="1"/>
          </p:cNvSpPr>
          <p:nvPr>
            <p:ph type="title"/>
          </p:nvPr>
        </p:nvSpPr>
        <p:spPr/>
        <p:txBody>
          <a:bodyPr/>
          <a:lstStyle/>
          <a:p>
            <a:r>
              <a:rPr lang="en-US" dirty="0"/>
              <a:t>Points and Subpoints</a:t>
            </a:r>
          </a:p>
        </p:txBody>
      </p:sp>
      <p:sp>
        <p:nvSpPr>
          <p:cNvPr id="3" name="Content Placeholder 2">
            <a:extLst>
              <a:ext uri="{FF2B5EF4-FFF2-40B4-BE49-F238E27FC236}">
                <a16:creationId xmlns:a16="http://schemas.microsoft.com/office/drawing/2014/main" id="{C24BB355-0521-48CB-BC5F-49EBC948B463}"/>
              </a:ext>
            </a:extLst>
          </p:cNvPr>
          <p:cNvSpPr>
            <a:spLocks noGrp="1"/>
          </p:cNvSpPr>
          <p:nvPr>
            <p:ph idx="1"/>
          </p:nvPr>
        </p:nvSpPr>
        <p:spPr/>
        <p:txBody>
          <a:bodyPr/>
          <a:lstStyle/>
          <a:p>
            <a:r>
              <a:rPr lang="en-US" dirty="0"/>
              <a:t>Multiple sentences does not necessarily mean separate points</a:t>
            </a:r>
          </a:p>
          <a:p>
            <a:r>
              <a:rPr lang="en-US" dirty="0"/>
              <a:t>Consolidating multiple sentences that make similar points</a:t>
            </a:r>
          </a:p>
          <a:p>
            <a:r>
              <a:rPr lang="en-US" dirty="0"/>
              <a:t>Grouping similar points into categories</a:t>
            </a:r>
          </a:p>
        </p:txBody>
      </p:sp>
    </p:spTree>
    <p:extLst>
      <p:ext uri="{BB962C8B-B14F-4D97-AF65-F5344CB8AC3E}">
        <p14:creationId xmlns:p14="http://schemas.microsoft.com/office/powerpoint/2010/main" val="4255051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B8E5-3BF7-4537-B6D1-B1B6E6D15E14}"/>
              </a:ext>
            </a:extLst>
          </p:cNvPr>
          <p:cNvSpPr>
            <a:spLocks noGrp="1"/>
          </p:cNvSpPr>
          <p:nvPr>
            <p:ph type="title"/>
          </p:nvPr>
        </p:nvSpPr>
        <p:spPr/>
        <p:txBody>
          <a:bodyPr/>
          <a:lstStyle/>
          <a:p>
            <a:r>
              <a:rPr lang="en-US" dirty="0"/>
              <a:t>One Paragraph, One Idea</a:t>
            </a:r>
          </a:p>
        </p:txBody>
      </p:sp>
      <p:sp>
        <p:nvSpPr>
          <p:cNvPr id="3" name="Content Placeholder 2">
            <a:extLst>
              <a:ext uri="{FF2B5EF4-FFF2-40B4-BE49-F238E27FC236}">
                <a16:creationId xmlns:a16="http://schemas.microsoft.com/office/drawing/2014/main" id="{6EE552B5-91F8-4506-9819-797DFE7C2369}"/>
              </a:ext>
            </a:extLst>
          </p:cNvPr>
          <p:cNvSpPr>
            <a:spLocks noGrp="1"/>
          </p:cNvSpPr>
          <p:nvPr>
            <p:ph idx="1"/>
          </p:nvPr>
        </p:nvSpPr>
        <p:spPr/>
        <p:txBody>
          <a:bodyPr/>
          <a:lstStyle/>
          <a:p>
            <a:r>
              <a:rPr lang="en-US" dirty="0"/>
              <a:t>Every paragraph has one main idea</a:t>
            </a:r>
          </a:p>
          <a:p>
            <a:r>
              <a:rPr lang="en-US" dirty="0"/>
              <a:t>Content focusing different ideas should be separated out into distinctive paragraphs</a:t>
            </a:r>
          </a:p>
        </p:txBody>
      </p:sp>
    </p:spTree>
    <p:extLst>
      <p:ext uri="{BB962C8B-B14F-4D97-AF65-F5344CB8AC3E}">
        <p14:creationId xmlns:p14="http://schemas.microsoft.com/office/powerpoint/2010/main" val="842189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9714-B838-49D3-818C-2F497A89BBD5}"/>
              </a:ext>
            </a:extLst>
          </p:cNvPr>
          <p:cNvSpPr>
            <a:spLocks noGrp="1"/>
          </p:cNvSpPr>
          <p:nvPr>
            <p:ph type="title"/>
          </p:nvPr>
        </p:nvSpPr>
        <p:spPr/>
        <p:txBody>
          <a:bodyPr/>
          <a:lstStyle/>
          <a:p>
            <a:r>
              <a:rPr lang="en-US" dirty="0"/>
              <a:t>Signaling Words and Rhetorical Structure</a:t>
            </a:r>
          </a:p>
        </p:txBody>
      </p:sp>
      <p:sp>
        <p:nvSpPr>
          <p:cNvPr id="3" name="Content Placeholder 2">
            <a:extLst>
              <a:ext uri="{FF2B5EF4-FFF2-40B4-BE49-F238E27FC236}">
                <a16:creationId xmlns:a16="http://schemas.microsoft.com/office/drawing/2014/main" id="{84C23115-2155-4987-AB58-5C0BD9C1F0BC}"/>
              </a:ext>
            </a:extLst>
          </p:cNvPr>
          <p:cNvSpPr>
            <a:spLocks noGrp="1"/>
          </p:cNvSpPr>
          <p:nvPr>
            <p:ph idx="1"/>
          </p:nvPr>
        </p:nvSpPr>
        <p:spPr/>
        <p:txBody>
          <a:bodyPr/>
          <a:lstStyle/>
          <a:p>
            <a:r>
              <a:rPr lang="en-US" dirty="0"/>
              <a:t>Time order: at first, eventually, finally</a:t>
            </a:r>
          </a:p>
          <a:p>
            <a:r>
              <a:rPr lang="en-US" dirty="0"/>
              <a:t>Comparison/contrast: similarly, in the same way, despite, even so</a:t>
            </a:r>
          </a:p>
          <a:p>
            <a:r>
              <a:rPr lang="en-US" dirty="0"/>
              <a:t>Cause and effect: as a result, because of this, in order to</a:t>
            </a:r>
          </a:p>
          <a:p>
            <a:r>
              <a:rPr lang="en-US" dirty="0"/>
              <a:t>Generalization: for the most part, on the whole</a:t>
            </a:r>
          </a:p>
          <a:p>
            <a:r>
              <a:rPr lang="en-US" dirty="0"/>
              <a:t>Attitude: fortunately, unfortunately oddly enough</a:t>
            </a:r>
          </a:p>
          <a:p>
            <a:r>
              <a:rPr lang="en-US" dirty="0"/>
              <a:t>Summary/conclusion: finally, in brief, in conclusion</a:t>
            </a:r>
          </a:p>
          <a:p>
            <a:r>
              <a:rPr lang="en-US" dirty="0"/>
              <a:t>Cyclical structure: sharp rise, steep decline, peak, stabilize</a:t>
            </a:r>
          </a:p>
        </p:txBody>
      </p:sp>
      <p:sp>
        <p:nvSpPr>
          <p:cNvPr id="4" name="TextBox 3">
            <a:extLst>
              <a:ext uri="{FF2B5EF4-FFF2-40B4-BE49-F238E27FC236}">
                <a16:creationId xmlns:a16="http://schemas.microsoft.com/office/drawing/2014/main" id="{C1DF83AB-9661-458D-9948-350DDFD3B64D}"/>
              </a:ext>
            </a:extLst>
          </p:cNvPr>
          <p:cNvSpPr txBox="1"/>
          <p:nvPr/>
        </p:nvSpPr>
        <p:spPr>
          <a:xfrm>
            <a:off x="3775115" y="6488668"/>
            <a:ext cx="8416885" cy="369332"/>
          </a:xfrm>
          <a:prstGeom prst="rect">
            <a:avLst/>
          </a:prstGeom>
          <a:noFill/>
        </p:spPr>
        <p:txBody>
          <a:bodyPr wrap="square" rtlCol="0">
            <a:spAutoFit/>
          </a:bodyPr>
          <a:lstStyle/>
          <a:p>
            <a:r>
              <a:rPr lang="en-US" dirty="0"/>
              <a:t>Source: </a:t>
            </a:r>
            <a:r>
              <a:rPr lang="en-US" dirty="0">
                <a:hlinkClick r:id="rId2"/>
              </a:rPr>
              <a:t>http://www.uefap.net/writing/writing-paragraphs/writing-paragraphs-signalling</a:t>
            </a:r>
            <a:endParaRPr lang="en-US" dirty="0"/>
          </a:p>
        </p:txBody>
      </p:sp>
    </p:spTree>
    <p:extLst>
      <p:ext uri="{BB962C8B-B14F-4D97-AF65-F5344CB8AC3E}">
        <p14:creationId xmlns:p14="http://schemas.microsoft.com/office/powerpoint/2010/main" val="105343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6FB5-891F-491F-91F4-8003459CC3E6}"/>
              </a:ext>
            </a:extLst>
          </p:cNvPr>
          <p:cNvSpPr>
            <a:spLocks noGrp="1"/>
          </p:cNvSpPr>
          <p:nvPr>
            <p:ph type="title"/>
          </p:nvPr>
        </p:nvSpPr>
        <p:spPr/>
        <p:txBody>
          <a:bodyPr/>
          <a:lstStyle/>
          <a:p>
            <a:r>
              <a:rPr lang="en-US" dirty="0"/>
              <a:t>Opening Question</a:t>
            </a:r>
          </a:p>
        </p:txBody>
      </p:sp>
      <p:sp>
        <p:nvSpPr>
          <p:cNvPr id="4" name="Rectangle: Rounded Corners 3">
            <a:extLst>
              <a:ext uri="{FF2B5EF4-FFF2-40B4-BE49-F238E27FC236}">
                <a16:creationId xmlns:a16="http://schemas.microsoft.com/office/drawing/2014/main" id="{99CAEB9D-CC46-4F54-AA31-E53EEFF229C8}"/>
              </a:ext>
            </a:extLst>
          </p:cNvPr>
          <p:cNvSpPr/>
          <p:nvPr/>
        </p:nvSpPr>
        <p:spPr>
          <a:xfrm>
            <a:off x="2201537" y="2170323"/>
            <a:ext cx="7788926" cy="32609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What problems or issues (social, cultural, economic, technological) has COVID-19 created?</a:t>
            </a:r>
          </a:p>
        </p:txBody>
      </p:sp>
    </p:spTree>
    <p:extLst>
      <p:ext uri="{BB962C8B-B14F-4D97-AF65-F5344CB8AC3E}">
        <p14:creationId xmlns:p14="http://schemas.microsoft.com/office/powerpoint/2010/main" val="661810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93A6-FFBA-40AE-A330-63DEFF0283FF}"/>
              </a:ext>
            </a:extLst>
          </p:cNvPr>
          <p:cNvSpPr>
            <a:spLocks noGrp="1"/>
          </p:cNvSpPr>
          <p:nvPr>
            <p:ph type="title"/>
          </p:nvPr>
        </p:nvSpPr>
        <p:spPr/>
        <p:txBody>
          <a:bodyPr/>
          <a:lstStyle/>
          <a:p>
            <a:r>
              <a:rPr lang="en-US" dirty="0"/>
              <a:t>Peer Review and Process Writing</a:t>
            </a:r>
          </a:p>
        </p:txBody>
      </p:sp>
      <p:sp>
        <p:nvSpPr>
          <p:cNvPr id="3" name="Content Placeholder 2">
            <a:extLst>
              <a:ext uri="{FF2B5EF4-FFF2-40B4-BE49-F238E27FC236}">
                <a16:creationId xmlns:a16="http://schemas.microsoft.com/office/drawing/2014/main" id="{3728189F-DF46-48E2-A08E-3CDD608671E5}"/>
              </a:ext>
            </a:extLst>
          </p:cNvPr>
          <p:cNvSpPr>
            <a:spLocks noGrp="1"/>
          </p:cNvSpPr>
          <p:nvPr>
            <p:ph idx="1"/>
          </p:nvPr>
        </p:nvSpPr>
        <p:spPr/>
        <p:txBody>
          <a:bodyPr/>
          <a:lstStyle/>
          <a:p>
            <a:r>
              <a:rPr lang="en-US" dirty="0"/>
              <a:t>Students write multiple drafts</a:t>
            </a:r>
          </a:p>
          <a:p>
            <a:pPr lvl="1"/>
            <a:r>
              <a:rPr lang="en-US" dirty="0"/>
              <a:t>Structure focus</a:t>
            </a:r>
          </a:p>
          <a:p>
            <a:pPr lvl="1"/>
            <a:r>
              <a:rPr lang="en-US" dirty="0"/>
              <a:t>Content focus</a:t>
            </a:r>
          </a:p>
          <a:p>
            <a:pPr lvl="1"/>
            <a:r>
              <a:rPr lang="en-US" dirty="0"/>
              <a:t>Grammar and mechanics focus</a:t>
            </a:r>
          </a:p>
          <a:p>
            <a:r>
              <a:rPr lang="en-US" dirty="0"/>
              <a:t>Students write a paragraph explicitly stating the changes they made to each draft</a:t>
            </a:r>
          </a:p>
          <a:p>
            <a:r>
              <a:rPr lang="en-US" dirty="0"/>
              <a:t>Students review each other’s writing and make specific recommendations on structure, content, and mechanics</a:t>
            </a:r>
          </a:p>
          <a:p>
            <a:r>
              <a:rPr lang="en-US" dirty="0"/>
              <a:t>Teacher evaluates drafts, revision paragraphs, and peer reviews</a:t>
            </a:r>
          </a:p>
        </p:txBody>
      </p:sp>
    </p:spTree>
    <p:extLst>
      <p:ext uri="{BB962C8B-B14F-4D97-AF65-F5344CB8AC3E}">
        <p14:creationId xmlns:p14="http://schemas.microsoft.com/office/powerpoint/2010/main" val="898368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87FF-B714-47B1-96ED-F6DBF452C5EC}"/>
              </a:ext>
            </a:extLst>
          </p:cNvPr>
          <p:cNvSpPr>
            <a:spLocks noGrp="1"/>
          </p:cNvSpPr>
          <p:nvPr>
            <p:ph type="title"/>
          </p:nvPr>
        </p:nvSpPr>
        <p:spPr/>
        <p:txBody>
          <a:bodyPr/>
          <a:lstStyle/>
          <a:p>
            <a:r>
              <a:rPr lang="en-US" dirty="0"/>
              <a:t>Narrative Paragraph</a:t>
            </a:r>
          </a:p>
        </p:txBody>
      </p:sp>
      <p:sp>
        <p:nvSpPr>
          <p:cNvPr id="3" name="Content Placeholder 2">
            <a:extLst>
              <a:ext uri="{FF2B5EF4-FFF2-40B4-BE49-F238E27FC236}">
                <a16:creationId xmlns:a16="http://schemas.microsoft.com/office/drawing/2014/main" id="{34E09A90-73E7-4FBB-A81F-B4A10F8AEBA8}"/>
              </a:ext>
            </a:extLst>
          </p:cNvPr>
          <p:cNvSpPr>
            <a:spLocks noGrp="1"/>
          </p:cNvSpPr>
          <p:nvPr>
            <p:ph idx="1"/>
          </p:nvPr>
        </p:nvSpPr>
        <p:spPr/>
        <p:txBody>
          <a:bodyPr>
            <a:normAutofit fontScale="77500" lnSpcReduction="20000"/>
          </a:bodyPr>
          <a:lstStyle/>
          <a:p>
            <a:pPr marL="0" indent="0">
              <a:buNone/>
            </a:pPr>
            <a:r>
              <a:rPr lang="en-US" dirty="0"/>
              <a:t>My trip to China started in Beijing, where I visited the Forbidden City and the Temple of Heaven. Since I didn’t know anyone in Beijing, I found it hard to get immersed in local life beyond the touristy areas, although I enjoyed a lot of shopping at </a:t>
            </a:r>
            <a:r>
              <a:rPr lang="en-US" dirty="0" err="1"/>
              <a:t>Wangfujing</a:t>
            </a:r>
            <a:r>
              <a:rPr lang="en-US" dirty="0"/>
              <a:t>. Then I took the high-speed train to Shanghai. How cool that it only took six hours, where it once would have taken at least a day. The high-speed rail has really made travel more convenient around China now, even though it’s easier to meet people and talk to locals when you’re riding the standard trains. In Shanghai, I visited the Bund and the Oriental Pearl Tower. And it was a cultural experience to see the Marriage Market in People’s Square. Then I took the high-speed rail down to Shenzhen, where some friends took me to </a:t>
            </a:r>
            <a:r>
              <a:rPr lang="en-US" dirty="0" err="1"/>
              <a:t>Shekou</a:t>
            </a:r>
            <a:r>
              <a:rPr lang="en-US" dirty="0"/>
              <a:t>. It really helps to have local friends. You can see a lot more places that you might have otherwise missed. My trip ended across the border in Hong Kong. There, another local friend took me to a traditional dim sum restaurant. We spent two hours there, but the people next to us had been there the whole time and showed no signs of leaving. It seems they go to dim sum not just for the food but for the socializing. Now I understand the social importance of dim sum in southern China. I never would have seen that if I hadn’t had some local friends to show me around. Having local friends makes all the difference when you travel to a foreign country.</a:t>
            </a:r>
          </a:p>
        </p:txBody>
      </p:sp>
    </p:spTree>
    <p:extLst>
      <p:ext uri="{BB962C8B-B14F-4D97-AF65-F5344CB8AC3E}">
        <p14:creationId xmlns:p14="http://schemas.microsoft.com/office/powerpoint/2010/main" val="303860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2659-62F1-451A-B12F-2F65A3D6B709}"/>
              </a:ext>
            </a:extLst>
          </p:cNvPr>
          <p:cNvSpPr>
            <a:spLocks noGrp="1"/>
          </p:cNvSpPr>
          <p:nvPr>
            <p:ph type="title"/>
          </p:nvPr>
        </p:nvSpPr>
        <p:spPr/>
        <p:txBody>
          <a:bodyPr/>
          <a:lstStyle/>
          <a:p>
            <a:r>
              <a:rPr lang="en-US" dirty="0"/>
              <a:t>Descriptive Paragraph</a:t>
            </a:r>
          </a:p>
        </p:txBody>
      </p:sp>
      <p:sp>
        <p:nvSpPr>
          <p:cNvPr id="3" name="Content Placeholder 2">
            <a:extLst>
              <a:ext uri="{FF2B5EF4-FFF2-40B4-BE49-F238E27FC236}">
                <a16:creationId xmlns:a16="http://schemas.microsoft.com/office/drawing/2014/main" id="{86D97145-B71E-4E5A-B37C-B0FFA13515EC}"/>
              </a:ext>
            </a:extLst>
          </p:cNvPr>
          <p:cNvSpPr>
            <a:spLocks noGrp="1"/>
          </p:cNvSpPr>
          <p:nvPr>
            <p:ph idx="1"/>
          </p:nvPr>
        </p:nvSpPr>
        <p:spPr/>
        <p:txBody>
          <a:bodyPr>
            <a:normAutofit fontScale="92500" lnSpcReduction="20000"/>
          </a:bodyPr>
          <a:lstStyle/>
          <a:p>
            <a:pPr marL="0" indent="0">
              <a:buNone/>
            </a:pPr>
            <a:r>
              <a:rPr lang="en-US" dirty="0"/>
              <a:t>My friend’s new apartment is divided into a living room, a bedroom, a kitchen, and an outside terrace. The living room has a several plants, a sofa, a bookcase, and several tables including a desk and coffee table. The plants are placed at different corners of the room, while the sofa is centered on the back wall. The bookcase and coffee table did not originally come with the apartment; he had to buy them separately. But he’s still pretty happy with the monthly rent he negotiated. The bedroom has a full-sized bed in the left corner, a nightstand in the right corner, and bookshelves along the right wall. And some ambient, blue lighting which comes out of the ceiling. The kitchen is quite simple but includes a stove and many drawers. It did not come with a dishwasher, but you always have to make some compromises when renting an apartment. He looked at some other apartments that were cheap but really bad, and some that were really nice but too expensive. Finally, the terrace has a washer and closets, which he uses to store his tools and winter clothing. In all, a pretty comfortable apartment.</a:t>
            </a:r>
          </a:p>
        </p:txBody>
      </p:sp>
    </p:spTree>
    <p:extLst>
      <p:ext uri="{BB962C8B-B14F-4D97-AF65-F5344CB8AC3E}">
        <p14:creationId xmlns:p14="http://schemas.microsoft.com/office/powerpoint/2010/main" val="4269212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588-F606-421C-9BC7-A0F00E5FAC4F}"/>
              </a:ext>
            </a:extLst>
          </p:cNvPr>
          <p:cNvSpPr>
            <a:spLocks noGrp="1"/>
          </p:cNvSpPr>
          <p:nvPr>
            <p:ph type="title"/>
          </p:nvPr>
        </p:nvSpPr>
        <p:spPr/>
        <p:txBody>
          <a:bodyPr/>
          <a:lstStyle/>
          <a:p>
            <a:r>
              <a:rPr lang="en-US" dirty="0"/>
              <a:t>Expository Paragraph</a:t>
            </a:r>
          </a:p>
        </p:txBody>
      </p:sp>
      <p:sp>
        <p:nvSpPr>
          <p:cNvPr id="3" name="Content Placeholder 2">
            <a:extLst>
              <a:ext uri="{FF2B5EF4-FFF2-40B4-BE49-F238E27FC236}">
                <a16:creationId xmlns:a16="http://schemas.microsoft.com/office/drawing/2014/main" id="{53588FA5-D1EA-4355-9CDF-7B602D9C714D}"/>
              </a:ext>
            </a:extLst>
          </p:cNvPr>
          <p:cNvSpPr>
            <a:spLocks noGrp="1"/>
          </p:cNvSpPr>
          <p:nvPr>
            <p:ph idx="1"/>
          </p:nvPr>
        </p:nvSpPr>
        <p:spPr/>
        <p:txBody>
          <a:bodyPr>
            <a:normAutofit lnSpcReduction="10000"/>
          </a:bodyPr>
          <a:lstStyle/>
          <a:p>
            <a:pPr marL="0" indent="0">
              <a:buNone/>
            </a:pPr>
            <a:r>
              <a:rPr lang="en-US" dirty="0"/>
              <a:t>My family loves to travel. Every summer, my mother and her sister travel around Spain, including Asturias in the north, where their father was born. My parents have also made it a tradition to go to Shanghai every fall, when my father teaches a short course at Shanghai Normal University. Speaking of traditions, our family also gathers in Kiawah Island, South Carolina every year for Christmas. We chose that place because we used to own some properties there. But ever since we sold those properties and the children started getting older, it has become increasingly difficult for us to keep traveling there for Christmas. We don’t want to lose that tradition, because family traditions are important. But maybe we can still find another place to gather for Christmas, to keep our annual gathering tradition alive.</a:t>
            </a:r>
          </a:p>
        </p:txBody>
      </p:sp>
    </p:spTree>
    <p:extLst>
      <p:ext uri="{BB962C8B-B14F-4D97-AF65-F5344CB8AC3E}">
        <p14:creationId xmlns:p14="http://schemas.microsoft.com/office/powerpoint/2010/main" val="101906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2707-1AD6-4656-A28D-EAD9CDF58B85}"/>
              </a:ext>
            </a:extLst>
          </p:cNvPr>
          <p:cNvSpPr>
            <a:spLocks noGrp="1"/>
          </p:cNvSpPr>
          <p:nvPr>
            <p:ph type="title"/>
          </p:nvPr>
        </p:nvSpPr>
        <p:spPr/>
        <p:txBody>
          <a:bodyPr/>
          <a:lstStyle/>
          <a:p>
            <a:r>
              <a:rPr lang="en-US" dirty="0"/>
              <a:t>Argumentative Paragraph</a:t>
            </a:r>
          </a:p>
        </p:txBody>
      </p:sp>
      <p:sp>
        <p:nvSpPr>
          <p:cNvPr id="3" name="Content Placeholder 2">
            <a:extLst>
              <a:ext uri="{FF2B5EF4-FFF2-40B4-BE49-F238E27FC236}">
                <a16:creationId xmlns:a16="http://schemas.microsoft.com/office/drawing/2014/main" id="{068EC186-CDFE-44C4-B866-2A28752AF618}"/>
              </a:ext>
            </a:extLst>
          </p:cNvPr>
          <p:cNvSpPr>
            <a:spLocks noGrp="1"/>
          </p:cNvSpPr>
          <p:nvPr>
            <p:ph idx="1"/>
          </p:nvPr>
        </p:nvSpPr>
        <p:spPr/>
        <p:txBody>
          <a:bodyPr>
            <a:normAutofit lnSpcReduction="10000"/>
          </a:bodyPr>
          <a:lstStyle/>
          <a:p>
            <a:pPr marL="0" indent="0">
              <a:buNone/>
            </a:pPr>
            <a:r>
              <a:rPr lang="en-US" dirty="0"/>
              <a:t>Benjamin Franklin reportedly said, “Early to bed and early to rise makes a man healthy, wealthy, and wise.” I think he’s right. Getting up early gives you more time to complete all your tasks. Some people might argue that everyone’s biological clock has a its own set of “peak” hours. But according to traditional Chinese medicine, the liver is one of the most important organs in the body, and its optimal sleeping time is between 11pm and 1am. So, it is important to be in bed by 11pm. Moreover, people who wake up early are often more productive. Going to bed late usually makes you feel tired in the morning. In truth, I often feel the most energetic in the early morning. In essence, it is best to go to bed early and wake up early. You can get more done, and you will feel great!</a:t>
            </a:r>
          </a:p>
        </p:txBody>
      </p:sp>
    </p:spTree>
    <p:extLst>
      <p:ext uri="{BB962C8B-B14F-4D97-AF65-F5344CB8AC3E}">
        <p14:creationId xmlns:p14="http://schemas.microsoft.com/office/powerpoint/2010/main" val="411648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08F6-83AF-4B6E-89B0-6EE9AC1524FB}"/>
              </a:ext>
            </a:extLst>
          </p:cNvPr>
          <p:cNvSpPr>
            <a:spLocks noGrp="1"/>
          </p:cNvSpPr>
          <p:nvPr>
            <p:ph type="title"/>
          </p:nvPr>
        </p:nvSpPr>
        <p:spPr/>
        <p:txBody>
          <a:bodyPr/>
          <a:lstStyle/>
          <a:p>
            <a:r>
              <a:rPr lang="en-US" dirty="0"/>
              <a:t>Persuasive Paragraph</a:t>
            </a:r>
          </a:p>
        </p:txBody>
      </p:sp>
      <p:sp>
        <p:nvSpPr>
          <p:cNvPr id="3" name="Content Placeholder 2">
            <a:extLst>
              <a:ext uri="{FF2B5EF4-FFF2-40B4-BE49-F238E27FC236}">
                <a16:creationId xmlns:a16="http://schemas.microsoft.com/office/drawing/2014/main" id="{210A78A9-2D20-411D-8A59-9AF49B93C686}"/>
              </a:ext>
            </a:extLst>
          </p:cNvPr>
          <p:cNvSpPr>
            <a:spLocks noGrp="1"/>
          </p:cNvSpPr>
          <p:nvPr>
            <p:ph idx="1"/>
          </p:nvPr>
        </p:nvSpPr>
        <p:spPr/>
        <p:txBody>
          <a:bodyPr>
            <a:normAutofit fontScale="92500" lnSpcReduction="10000"/>
          </a:bodyPr>
          <a:lstStyle/>
          <a:p>
            <a:pPr marL="0" indent="0">
              <a:buNone/>
            </a:pPr>
            <a:r>
              <a:rPr lang="en-US" dirty="0"/>
              <a:t>Starting next month, the department will institute a policy where all employees are required to take English classes on Monday and Thursday nights. I understand that this is may not be a popular decision. But there are several reasons why this policy is ultimately beneficial to the company and its employees. First, as we are rapidly expanding our international trading operations, we will be increasingly dealing with foreign clients. Second, company headquarters is considering some budget cuts. If they see that our training budget is not being used, then they will cut it in order to save costs. Third, taking this English class together can build a team spirit, which is important for a good working environment in the department. I hope you will consider these points, and agree that these mandatory English classes after work are actually best for all of us.</a:t>
            </a:r>
          </a:p>
        </p:txBody>
      </p:sp>
    </p:spTree>
    <p:extLst>
      <p:ext uri="{BB962C8B-B14F-4D97-AF65-F5344CB8AC3E}">
        <p14:creationId xmlns:p14="http://schemas.microsoft.com/office/powerpoint/2010/main" val="1766780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25B0-CEAC-43D2-BA55-A65DEBF35501}"/>
              </a:ext>
            </a:extLst>
          </p:cNvPr>
          <p:cNvSpPr>
            <a:spLocks noGrp="1"/>
          </p:cNvSpPr>
          <p:nvPr>
            <p:ph type="title"/>
          </p:nvPr>
        </p:nvSpPr>
        <p:spPr/>
        <p:txBody>
          <a:bodyPr/>
          <a:lstStyle/>
          <a:p>
            <a:r>
              <a:rPr lang="en-US" dirty="0"/>
              <a:t>Types of Reports</a:t>
            </a:r>
          </a:p>
        </p:txBody>
      </p:sp>
      <p:graphicFrame>
        <p:nvGraphicFramePr>
          <p:cNvPr id="4" name="Content Placeholder 3">
            <a:extLst>
              <a:ext uri="{FF2B5EF4-FFF2-40B4-BE49-F238E27FC236}">
                <a16:creationId xmlns:a16="http://schemas.microsoft.com/office/drawing/2014/main" id="{01023A52-3104-40C0-8438-2D5298843519}"/>
              </a:ext>
            </a:extLst>
          </p:cNvPr>
          <p:cNvGraphicFramePr>
            <a:graphicFrameLocks noGrp="1"/>
          </p:cNvGraphicFramePr>
          <p:nvPr>
            <p:ph idx="1"/>
          </p:nvPr>
        </p:nvGraphicFramePr>
        <p:xfrm>
          <a:off x="838200" y="1825625"/>
          <a:ext cx="10515600" cy="2595880"/>
        </p:xfrm>
        <a:graphic>
          <a:graphicData uri="http://schemas.openxmlformats.org/drawingml/2006/table">
            <a:tbl>
              <a:tblPr firstRow="1" bandRow="1">
                <a:tableStyleId>{2D5ABB26-0587-4C30-8999-92F81FD0307C}</a:tableStyleId>
              </a:tblPr>
              <a:tblGrid>
                <a:gridCol w="2312624">
                  <a:extLst>
                    <a:ext uri="{9D8B030D-6E8A-4147-A177-3AD203B41FA5}">
                      <a16:colId xmlns:a16="http://schemas.microsoft.com/office/drawing/2014/main" val="28640522"/>
                    </a:ext>
                  </a:extLst>
                </a:gridCol>
                <a:gridCol w="8202976">
                  <a:extLst>
                    <a:ext uri="{9D8B030D-6E8A-4147-A177-3AD203B41FA5}">
                      <a16:colId xmlns:a16="http://schemas.microsoft.com/office/drawing/2014/main" val="2187961897"/>
                    </a:ext>
                  </a:extLst>
                </a:gridCol>
              </a:tblGrid>
              <a:tr h="370840">
                <a:tc>
                  <a:txBody>
                    <a:bodyPr/>
                    <a:lstStyle/>
                    <a:p>
                      <a:r>
                        <a:rPr lang="en-US" dirty="0"/>
                        <a:t>Lab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Methods, results, and conclusions of laboratory or experimental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3002429"/>
                  </a:ext>
                </a:extLst>
              </a:tr>
              <a:tr h="370840">
                <a:tc>
                  <a:txBody>
                    <a:bodyPr/>
                    <a:lstStyle/>
                    <a:p>
                      <a:r>
                        <a:rPr lang="en-US" dirty="0"/>
                        <a:t>Routine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Routine data to department or shareholders on expenses, personnel,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52488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Progress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Tasks already completed, tasks to be completed (with projected timeline)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19473458"/>
                  </a:ext>
                </a:extLst>
              </a:tr>
              <a:tr h="370840">
                <a:tc>
                  <a:txBody>
                    <a:bodyPr/>
                    <a:lstStyle/>
                    <a:p>
                      <a:r>
                        <a:rPr lang="en-US" dirty="0"/>
                        <a:t>Completion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Outcomes of a project already completed, new initiatives and recommended 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75799150"/>
                  </a:ext>
                </a:extLst>
              </a:tr>
              <a:tr h="370840">
                <a:tc>
                  <a:txBody>
                    <a:bodyPr/>
                    <a:lstStyle/>
                    <a:p>
                      <a:r>
                        <a:rPr lang="en-US" dirty="0"/>
                        <a:t>Regulatory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Compliance, how well a department or organization adheres to laws or policies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0770112"/>
                  </a:ext>
                </a:extLst>
              </a:tr>
              <a:tr h="370840">
                <a:tc>
                  <a:txBody>
                    <a:bodyPr/>
                    <a:lstStyle/>
                    <a:p>
                      <a:r>
                        <a:rPr lang="en-US" dirty="0"/>
                        <a:t>Incident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Details an unforeseen problem or accident, sticks to facts without giving excuses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602812223"/>
                  </a:ext>
                </a:extLst>
              </a:tr>
              <a:tr h="370840">
                <a:tc>
                  <a:txBody>
                    <a:bodyPr/>
                    <a:lstStyle/>
                    <a:p>
                      <a:r>
                        <a:rPr lang="en-US" dirty="0"/>
                        <a:t>Brief/Whitepaper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Summary of developments in an industry or sub-field, summarizes lines of research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02710979"/>
                  </a:ext>
                </a:extLst>
              </a:tr>
            </a:tbl>
          </a:graphicData>
        </a:graphic>
      </p:graphicFrame>
    </p:spTree>
    <p:extLst>
      <p:ext uri="{BB962C8B-B14F-4D97-AF65-F5344CB8AC3E}">
        <p14:creationId xmlns:p14="http://schemas.microsoft.com/office/powerpoint/2010/main" val="3231169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9731-F0AA-46B3-8A00-7A568BF17DC5}"/>
              </a:ext>
            </a:extLst>
          </p:cNvPr>
          <p:cNvSpPr>
            <a:spLocks noGrp="1"/>
          </p:cNvSpPr>
          <p:nvPr>
            <p:ph type="title"/>
          </p:nvPr>
        </p:nvSpPr>
        <p:spPr/>
        <p:txBody>
          <a:bodyPr/>
          <a:lstStyle/>
          <a:p>
            <a:r>
              <a:rPr lang="en-US" dirty="0"/>
              <a:t>Parts of a Report</a:t>
            </a:r>
          </a:p>
        </p:txBody>
      </p:sp>
      <p:graphicFrame>
        <p:nvGraphicFramePr>
          <p:cNvPr id="4" name="Content Placeholder 3">
            <a:extLst>
              <a:ext uri="{FF2B5EF4-FFF2-40B4-BE49-F238E27FC236}">
                <a16:creationId xmlns:a16="http://schemas.microsoft.com/office/drawing/2014/main" id="{6A509A71-00B7-4DE9-BA4F-6F40BFEFB45D}"/>
              </a:ext>
            </a:extLst>
          </p:cNvPr>
          <p:cNvGraphicFramePr>
            <a:graphicFrameLocks noGrp="1"/>
          </p:cNvGraphicFramePr>
          <p:nvPr>
            <p:ph idx="1"/>
          </p:nvPr>
        </p:nvGraphicFramePr>
        <p:xfrm>
          <a:off x="838200" y="1825625"/>
          <a:ext cx="10515600" cy="4079240"/>
        </p:xfrm>
        <a:graphic>
          <a:graphicData uri="http://schemas.openxmlformats.org/drawingml/2006/table">
            <a:tbl>
              <a:tblPr firstRow="1" bandRow="1">
                <a:tableStyleId>{2D5ABB26-0587-4C30-8999-92F81FD0307C}</a:tableStyleId>
              </a:tblPr>
              <a:tblGrid>
                <a:gridCol w="2929569">
                  <a:extLst>
                    <a:ext uri="{9D8B030D-6E8A-4147-A177-3AD203B41FA5}">
                      <a16:colId xmlns:a16="http://schemas.microsoft.com/office/drawing/2014/main" val="1857236432"/>
                    </a:ext>
                  </a:extLst>
                </a:gridCol>
                <a:gridCol w="7586031">
                  <a:extLst>
                    <a:ext uri="{9D8B030D-6E8A-4147-A177-3AD203B41FA5}">
                      <a16:colId xmlns:a16="http://schemas.microsoft.com/office/drawing/2014/main" val="3417083860"/>
                    </a:ext>
                  </a:extLst>
                </a:gridCol>
              </a:tblGrid>
              <a:tr h="370840">
                <a:tc>
                  <a:txBody>
                    <a:bodyPr/>
                    <a:lstStyle/>
                    <a:p>
                      <a:r>
                        <a:rPr lang="en-US" dirty="0"/>
                        <a:t>Memo/Transmittal Letter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Current date, greeting to reader, outline of project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98936433"/>
                  </a:ext>
                </a:extLst>
              </a:tr>
              <a:tr h="370840">
                <a:tc>
                  <a:txBody>
                    <a:bodyPr/>
                    <a:lstStyle/>
                    <a:p>
                      <a:r>
                        <a:rPr lang="en-US"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Appropriate keywords for searchability, sufficient detail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58776376"/>
                  </a:ext>
                </a:extLst>
              </a:tr>
              <a:tr h="370840">
                <a:tc>
                  <a:txBody>
                    <a:bodyPr/>
                    <a:lstStyle/>
                    <a:p>
                      <a:r>
                        <a:rPr lang="en-US" dirty="0"/>
                        <a:t>Abstract/Executive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Mirrors structure of report, summarizes each section in 1-2 sentences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38238310"/>
                  </a:ext>
                </a:extLst>
              </a:tr>
              <a:tr h="370840">
                <a:tc>
                  <a:txBody>
                    <a:bodyPr/>
                    <a:lstStyle/>
                    <a:p>
                      <a:r>
                        <a:rPr lang="en-US"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Topic or research territory, problem statement, purpose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7305207"/>
                  </a:ext>
                </a:extLst>
              </a:tr>
              <a:tr h="370840">
                <a:tc>
                  <a:txBody>
                    <a:bodyPr/>
                    <a:lstStyle/>
                    <a:p>
                      <a:r>
                        <a:rPr lang="en-US" dirty="0"/>
                        <a:t>Methods and 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Sampling, collection, analysis, measurements; focus on replicability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767415"/>
                  </a:ext>
                </a:extLst>
              </a:tr>
              <a:tr h="370840">
                <a:tc>
                  <a:txBody>
                    <a:bodyPr/>
                    <a:lstStyle/>
                    <a:p>
                      <a:r>
                        <a:rPr lang="en-US" dirty="0"/>
                        <a:t>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Trends, magnitudes, associations, patterns of statistical significance, exceptions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08237483"/>
                  </a:ext>
                </a:extLst>
              </a:tr>
              <a:tr h="370840">
                <a:tc>
                  <a:txBody>
                    <a:bodyPr/>
                    <a:lstStyle/>
                    <a:p>
                      <a:r>
                        <a:rPr lang="en-US" dirty="0"/>
                        <a:t>Discussion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Analysis of why results were that way, comparison to prior related projects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63905192"/>
                  </a:ext>
                </a:extLst>
              </a:tr>
              <a:tr h="370840">
                <a:tc>
                  <a:txBody>
                    <a:bodyPr/>
                    <a:lstStyle/>
                    <a:p>
                      <a:r>
                        <a:rPr lang="en-US" dirty="0"/>
                        <a:t>Conclusions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Summary of main points and implications in report, next steps, future projects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0957226"/>
                  </a:ext>
                </a:extLst>
              </a:tr>
              <a:tr h="370840">
                <a:tc>
                  <a:txBody>
                    <a:bodyPr/>
                    <a:lstStyle/>
                    <a:p>
                      <a:r>
                        <a:rPr lang="en-US" dirty="0"/>
                        <a:t>Acknowledgements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Sources of funding, key people who assisted and/or supervised you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48870172"/>
                  </a:ext>
                </a:extLst>
              </a:tr>
              <a:tr h="370840">
                <a:tc>
                  <a:txBody>
                    <a:bodyPr/>
                    <a:lstStyle/>
                    <a:p>
                      <a:r>
                        <a:rPr lang="en-US" dirty="0"/>
                        <a:t>References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Source material you cited in your report, nothing you did not cite in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1938633"/>
                  </a:ext>
                </a:extLst>
              </a:tr>
              <a:tr h="370840">
                <a:tc>
                  <a:txBody>
                    <a:bodyPr/>
                    <a:lstStyle/>
                    <a:p>
                      <a:r>
                        <a:rPr lang="en-US" dirty="0"/>
                        <a:t>Appendices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Long tables of source data, supplementary data not essential to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88715641"/>
                  </a:ext>
                </a:extLst>
              </a:tr>
            </a:tbl>
          </a:graphicData>
        </a:graphic>
      </p:graphicFrame>
    </p:spTree>
    <p:extLst>
      <p:ext uri="{BB962C8B-B14F-4D97-AF65-F5344CB8AC3E}">
        <p14:creationId xmlns:p14="http://schemas.microsoft.com/office/powerpoint/2010/main" val="369941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EB23-6235-40AA-9F76-10666488C36B}"/>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B68A2721-F7BE-4917-95C9-80B5A050621F}"/>
              </a:ext>
            </a:extLst>
          </p:cNvPr>
          <p:cNvSpPr>
            <a:spLocks noGrp="1"/>
          </p:cNvSpPr>
          <p:nvPr>
            <p:ph idx="1"/>
          </p:nvPr>
        </p:nvSpPr>
        <p:spPr/>
        <p:txBody>
          <a:bodyPr>
            <a:normAutofit lnSpcReduction="10000"/>
          </a:bodyPr>
          <a:lstStyle/>
          <a:p>
            <a:r>
              <a:rPr lang="en-US" dirty="0"/>
              <a:t>Strengthen students’ ability to define a technical problem through benchmarking and needs analysis</a:t>
            </a:r>
          </a:p>
          <a:p>
            <a:r>
              <a:rPr lang="en-US" dirty="0"/>
              <a:t>Develop students’ ability to report technical data in writing and a variety of visuals such as charts, graphs, tables, and diagrams</a:t>
            </a:r>
          </a:p>
          <a:p>
            <a:r>
              <a:rPr lang="en-US" dirty="0"/>
              <a:t>Improve students’ ability to properly cite and format graphics, equations, paragraphs, and references</a:t>
            </a:r>
          </a:p>
          <a:p>
            <a:r>
              <a:rPr lang="en-US" dirty="0"/>
              <a:t>Cultivate students’ presentation skills, particularly intonation, body language, and group interaction</a:t>
            </a:r>
          </a:p>
          <a:p>
            <a:r>
              <a:rPr lang="en-US" dirty="0"/>
              <a:t>Strengthen students’ command of the features and linguistic structures of technical language</a:t>
            </a:r>
          </a:p>
        </p:txBody>
      </p:sp>
    </p:spTree>
    <p:extLst>
      <p:ext uri="{BB962C8B-B14F-4D97-AF65-F5344CB8AC3E}">
        <p14:creationId xmlns:p14="http://schemas.microsoft.com/office/powerpoint/2010/main" val="29650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75D0-F75A-48B4-A4A9-A186F685AD2A}"/>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F726954E-D12E-4F5B-8481-551D70F74C1C}"/>
              </a:ext>
            </a:extLst>
          </p:cNvPr>
          <p:cNvSpPr>
            <a:spLocks noGrp="1"/>
          </p:cNvSpPr>
          <p:nvPr>
            <p:ph idx="1"/>
          </p:nvPr>
        </p:nvSpPr>
        <p:spPr/>
        <p:txBody>
          <a:bodyPr>
            <a:normAutofit lnSpcReduction="10000"/>
          </a:bodyPr>
          <a:lstStyle/>
          <a:p>
            <a:r>
              <a:rPr lang="en-US" dirty="0"/>
              <a:t>Workshop style</a:t>
            </a:r>
          </a:p>
          <a:p>
            <a:pPr lvl="1"/>
            <a:r>
              <a:rPr lang="en-US" dirty="0"/>
              <a:t>One-third of time: I lecture on new material</a:t>
            </a:r>
          </a:p>
          <a:p>
            <a:pPr lvl="1"/>
            <a:r>
              <a:rPr lang="en-US" dirty="0"/>
              <a:t>One-third of time: You work on writing exercises</a:t>
            </a:r>
          </a:p>
          <a:p>
            <a:pPr lvl="1"/>
            <a:r>
              <a:rPr lang="en-US" dirty="0"/>
              <a:t>One-third of time: I provide usable feedback and the chance to implement it</a:t>
            </a:r>
          </a:p>
          <a:p>
            <a:r>
              <a:rPr lang="en-US" dirty="0"/>
              <a:t>Flipped classroom</a:t>
            </a:r>
          </a:p>
          <a:p>
            <a:pPr lvl="1"/>
            <a:r>
              <a:rPr lang="en-US" dirty="0"/>
              <a:t>Out-of-class time is used for reading or watching lecture material</a:t>
            </a:r>
          </a:p>
          <a:p>
            <a:pPr lvl="1"/>
            <a:r>
              <a:rPr lang="en-US" dirty="0"/>
              <a:t>In-class time is spent on practice exercises</a:t>
            </a:r>
          </a:p>
          <a:p>
            <a:r>
              <a:rPr lang="en-US" dirty="0"/>
              <a:t>Peer review</a:t>
            </a:r>
          </a:p>
          <a:p>
            <a:r>
              <a:rPr lang="en-US" dirty="0"/>
              <a:t>Intensive case studies (due to lack of capstone project, and also lack of face-to-face interactions because of coronavirus)</a:t>
            </a:r>
          </a:p>
        </p:txBody>
      </p:sp>
    </p:spTree>
    <p:extLst>
      <p:ext uri="{BB962C8B-B14F-4D97-AF65-F5344CB8AC3E}">
        <p14:creationId xmlns:p14="http://schemas.microsoft.com/office/powerpoint/2010/main" val="192322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6E96-EAFD-493E-A12B-F580C359D9F2}"/>
              </a:ext>
            </a:extLst>
          </p:cNvPr>
          <p:cNvSpPr>
            <a:spLocks noGrp="1"/>
          </p:cNvSpPr>
          <p:nvPr>
            <p:ph type="title"/>
          </p:nvPr>
        </p:nvSpPr>
        <p:spPr/>
        <p:txBody>
          <a:bodyPr/>
          <a:lstStyle/>
          <a:p>
            <a:r>
              <a:rPr lang="en-US" dirty="0"/>
              <a:t>Course Policies</a:t>
            </a:r>
          </a:p>
        </p:txBody>
      </p:sp>
      <p:sp>
        <p:nvSpPr>
          <p:cNvPr id="3" name="Content Placeholder 2">
            <a:extLst>
              <a:ext uri="{FF2B5EF4-FFF2-40B4-BE49-F238E27FC236}">
                <a16:creationId xmlns:a16="http://schemas.microsoft.com/office/drawing/2014/main" id="{D12E3D0F-CA9E-4618-9E1F-30F3A5C1E6D9}"/>
              </a:ext>
            </a:extLst>
          </p:cNvPr>
          <p:cNvSpPr>
            <a:spLocks noGrp="1"/>
          </p:cNvSpPr>
          <p:nvPr>
            <p:ph idx="1"/>
          </p:nvPr>
        </p:nvSpPr>
        <p:spPr/>
        <p:txBody>
          <a:bodyPr/>
          <a:lstStyle/>
          <a:p>
            <a:r>
              <a:rPr lang="en-US" dirty="0"/>
              <a:t>Attendance</a:t>
            </a:r>
          </a:p>
          <a:p>
            <a:r>
              <a:rPr lang="en-US" dirty="0"/>
              <a:t>Participation</a:t>
            </a:r>
          </a:p>
          <a:p>
            <a:r>
              <a:rPr lang="en-US" dirty="0"/>
              <a:t>Food and drink</a:t>
            </a:r>
          </a:p>
          <a:p>
            <a:r>
              <a:rPr lang="en-US" dirty="0"/>
              <a:t>Assignments</a:t>
            </a:r>
          </a:p>
          <a:p>
            <a:r>
              <a:rPr lang="en-US" dirty="0"/>
              <a:t>Electronic devices</a:t>
            </a:r>
          </a:p>
          <a:p>
            <a:r>
              <a:rPr lang="en-US" dirty="0"/>
              <a:t>Honor code</a:t>
            </a:r>
          </a:p>
          <a:p>
            <a:r>
              <a:rPr lang="en-US" dirty="0"/>
              <a:t>Security</a:t>
            </a:r>
          </a:p>
        </p:txBody>
      </p:sp>
    </p:spTree>
    <p:extLst>
      <p:ext uri="{BB962C8B-B14F-4D97-AF65-F5344CB8AC3E}">
        <p14:creationId xmlns:p14="http://schemas.microsoft.com/office/powerpoint/2010/main" val="112123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FC4E-3640-44BD-8034-A4D8699BC93C}"/>
              </a:ext>
            </a:extLst>
          </p:cNvPr>
          <p:cNvSpPr>
            <a:spLocks noGrp="1"/>
          </p:cNvSpPr>
          <p:nvPr>
            <p:ph type="title"/>
          </p:nvPr>
        </p:nvSpPr>
        <p:spPr/>
        <p:txBody>
          <a:bodyPr/>
          <a:lstStyle/>
          <a:p>
            <a:r>
              <a:rPr lang="en-US" dirty="0"/>
              <a:t>Your Responsibilities</a:t>
            </a:r>
          </a:p>
        </p:txBody>
      </p:sp>
      <p:sp>
        <p:nvSpPr>
          <p:cNvPr id="3" name="Content Placeholder 2">
            <a:extLst>
              <a:ext uri="{FF2B5EF4-FFF2-40B4-BE49-F238E27FC236}">
                <a16:creationId xmlns:a16="http://schemas.microsoft.com/office/drawing/2014/main" id="{1B709E35-C689-4BA6-82FD-475847240291}"/>
              </a:ext>
            </a:extLst>
          </p:cNvPr>
          <p:cNvSpPr>
            <a:spLocks noGrp="1"/>
          </p:cNvSpPr>
          <p:nvPr>
            <p:ph idx="1"/>
          </p:nvPr>
        </p:nvSpPr>
        <p:spPr/>
        <p:txBody>
          <a:bodyPr/>
          <a:lstStyle/>
          <a:p>
            <a:r>
              <a:rPr lang="en-US" dirty="0"/>
              <a:t>Attend every class, log in on time</a:t>
            </a:r>
          </a:p>
          <a:p>
            <a:r>
              <a:rPr lang="en-US" dirty="0"/>
              <a:t>Participate actively during class and on all assignments</a:t>
            </a:r>
          </a:p>
          <a:p>
            <a:r>
              <a:rPr lang="en-US" dirty="0"/>
              <a:t>Communicate with me about your writing needs (otherwise I won’t know how to help you)</a:t>
            </a:r>
          </a:p>
        </p:txBody>
      </p:sp>
    </p:spTree>
    <p:extLst>
      <p:ext uri="{BB962C8B-B14F-4D97-AF65-F5344CB8AC3E}">
        <p14:creationId xmlns:p14="http://schemas.microsoft.com/office/powerpoint/2010/main" val="186868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268C-3CDC-4506-8196-4030D737512B}"/>
              </a:ext>
            </a:extLst>
          </p:cNvPr>
          <p:cNvSpPr>
            <a:spLocks noGrp="1"/>
          </p:cNvSpPr>
          <p:nvPr>
            <p:ph type="title"/>
          </p:nvPr>
        </p:nvSpPr>
        <p:spPr/>
        <p:txBody>
          <a:bodyPr/>
          <a:lstStyle/>
          <a:p>
            <a:r>
              <a:rPr lang="en-US" dirty="0"/>
              <a:t>My Responsibilities</a:t>
            </a:r>
          </a:p>
        </p:txBody>
      </p:sp>
      <p:sp>
        <p:nvSpPr>
          <p:cNvPr id="3" name="Content Placeholder 2">
            <a:extLst>
              <a:ext uri="{FF2B5EF4-FFF2-40B4-BE49-F238E27FC236}">
                <a16:creationId xmlns:a16="http://schemas.microsoft.com/office/drawing/2014/main" id="{89E60973-5C78-4BEF-AE28-4DD0722E8BE5}"/>
              </a:ext>
            </a:extLst>
          </p:cNvPr>
          <p:cNvSpPr>
            <a:spLocks noGrp="1"/>
          </p:cNvSpPr>
          <p:nvPr>
            <p:ph idx="1"/>
          </p:nvPr>
        </p:nvSpPr>
        <p:spPr/>
        <p:txBody>
          <a:bodyPr/>
          <a:lstStyle/>
          <a:p>
            <a:r>
              <a:rPr lang="en-US" dirty="0"/>
              <a:t>Provide you with ample opportunities for writing practice</a:t>
            </a:r>
          </a:p>
          <a:p>
            <a:r>
              <a:rPr lang="en-US" dirty="0"/>
              <a:t>Give you clear guidelines on how each assignment will be graded</a:t>
            </a:r>
          </a:p>
          <a:p>
            <a:r>
              <a:rPr lang="en-US" dirty="0"/>
              <a:t>Provide feedback and material that are directly applicable to your needs (but I can only do that if I know what those needs are)</a:t>
            </a:r>
          </a:p>
        </p:txBody>
      </p:sp>
    </p:spTree>
    <p:extLst>
      <p:ext uri="{BB962C8B-B14F-4D97-AF65-F5344CB8AC3E}">
        <p14:creationId xmlns:p14="http://schemas.microsoft.com/office/powerpoint/2010/main" val="162420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7D65-C557-4066-A257-4C4C45C63F40}"/>
              </a:ext>
            </a:extLst>
          </p:cNvPr>
          <p:cNvSpPr>
            <a:spLocks noGrp="1"/>
          </p:cNvSpPr>
          <p:nvPr>
            <p:ph type="title"/>
          </p:nvPr>
        </p:nvSpPr>
        <p:spPr/>
        <p:txBody>
          <a:bodyPr/>
          <a:lstStyle/>
          <a:p>
            <a:r>
              <a:rPr lang="en-US" dirty="0"/>
              <a:t>JI Students: Common Areas of Struggle</a:t>
            </a:r>
          </a:p>
        </p:txBody>
      </p:sp>
      <p:sp>
        <p:nvSpPr>
          <p:cNvPr id="3" name="Content Placeholder 2">
            <a:extLst>
              <a:ext uri="{FF2B5EF4-FFF2-40B4-BE49-F238E27FC236}">
                <a16:creationId xmlns:a16="http://schemas.microsoft.com/office/drawing/2014/main" id="{E0954701-F0A9-4EC9-B139-CE683FA44C3B}"/>
              </a:ext>
            </a:extLst>
          </p:cNvPr>
          <p:cNvSpPr>
            <a:spLocks noGrp="1"/>
          </p:cNvSpPr>
          <p:nvPr>
            <p:ph idx="1"/>
          </p:nvPr>
        </p:nvSpPr>
        <p:spPr/>
        <p:txBody>
          <a:bodyPr/>
          <a:lstStyle/>
          <a:p>
            <a:r>
              <a:rPr lang="en-US" dirty="0"/>
              <a:t>Differentiating between problems, needs, and solutions</a:t>
            </a:r>
          </a:p>
          <a:p>
            <a:r>
              <a:rPr lang="en-US" dirty="0"/>
              <a:t>Defining the problem, and making sure the purpose logically follows from it</a:t>
            </a:r>
          </a:p>
          <a:p>
            <a:r>
              <a:rPr lang="en-US" dirty="0"/>
              <a:t>Converting qualitative customer requirements into quantitative technical specifications</a:t>
            </a:r>
          </a:p>
          <a:p>
            <a:r>
              <a:rPr lang="en-US" dirty="0"/>
              <a:t>Purpose and structure of a literature review</a:t>
            </a:r>
          </a:p>
          <a:p>
            <a:r>
              <a:rPr lang="en-US" dirty="0"/>
              <a:t>Writing with appropriate tone: abstracted and de-personalized</a:t>
            </a:r>
          </a:p>
          <a:p>
            <a:r>
              <a:rPr lang="en-US" dirty="0"/>
              <a:t>Weak evidence and one-sentence paragraphs</a:t>
            </a:r>
          </a:p>
          <a:p>
            <a:r>
              <a:rPr lang="en-US" dirty="0"/>
              <a:t>PPT slide formatting: content, layout, sponsor logo</a:t>
            </a:r>
          </a:p>
        </p:txBody>
      </p:sp>
    </p:spTree>
    <p:extLst>
      <p:ext uri="{BB962C8B-B14F-4D97-AF65-F5344CB8AC3E}">
        <p14:creationId xmlns:p14="http://schemas.microsoft.com/office/powerpoint/2010/main" val="2687219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7941</TotalTime>
  <Words>2708</Words>
  <Application>Microsoft Macintosh PowerPoint</Application>
  <PresentationFormat>Widescreen</PresentationFormat>
  <Paragraphs>236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Comic Sans MS</vt:lpstr>
      <vt:lpstr>Office Theme</vt:lpstr>
      <vt:lpstr>VE300 Technical Communication</vt:lpstr>
      <vt:lpstr>Plan for today</vt:lpstr>
      <vt:lpstr>Opening Question</vt:lpstr>
      <vt:lpstr>Course Objectives</vt:lpstr>
      <vt:lpstr>Course Format</vt:lpstr>
      <vt:lpstr>Course Policies</vt:lpstr>
      <vt:lpstr>Your Responsibilities</vt:lpstr>
      <vt:lpstr>My Responsibilities</vt:lpstr>
      <vt:lpstr>JI Students: Common Areas of Struggle</vt:lpstr>
      <vt:lpstr>Engineering Design Process</vt:lpstr>
      <vt:lpstr>Technical Project Design</vt:lpstr>
      <vt:lpstr>Example: Spring-Loaded Mousetrap</vt:lpstr>
      <vt:lpstr>Example: Spring-Loaded Mousetrap</vt:lpstr>
      <vt:lpstr>Quad Chart Sample #1</vt:lpstr>
      <vt:lpstr>Quad Chart Sample #2</vt:lpstr>
      <vt:lpstr>Quad Chart Sample #3</vt:lpstr>
      <vt:lpstr>Your Turn</vt:lpstr>
      <vt:lpstr>Homework</vt:lpstr>
      <vt:lpstr>Further Practice</vt:lpstr>
      <vt:lpstr>Further Practice</vt:lpstr>
      <vt:lpstr>What is academic language?</vt:lpstr>
      <vt:lpstr>What about academic tone?</vt:lpstr>
      <vt:lpstr>Functions of academic writing</vt:lpstr>
      <vt:lpstr>Features of academic writing</vt:lpstr>
      <vt:lpstr>Coherence and Cohesion</vt:lpstr>
      <vt:lpstr>Coherence and Cohesion</vt:lpstr>
      <vt:lpstr>Points and Subpoints</vt:lpstr>
      <vt:lpstr>One Paragraph, One Idea</vt:lpstr>
      <vt:lpstr>Signaling Words and Rhetorical Structure</vt:lpstr>
      <vt:lpstr>Peer Review and Process Writing</vt:lpstr>
      <vt:lpstr>Narrative Paragraph</vt:lpstr>
      <vt:lpstr>Descriptive Paragraph</vt:lpstr>
      <vt:lpstr>Expository Paragraph</vt:lpstr>
      <vt:lpstr>Argumentative Paragraph</vt:lpstr>
      <vt:lpstr>Persuasive Paragraph</vt:lpstr>
      <vt:lpstr>Types of Reports</vt:lpstr>
      <vt:lpstr>Parts of a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Michele Campbell</cp:lastModifiedBy>
  <cp:revision>143</cp:revision>
  <dcterms:created xsi:type="dcterms:W3CDTF">2019-04-30T19:54:39Z</dcterms:created>
  <dcterms:modified xsi:type="dcterms:W3CDTF">2020-05-10T23:25:29Z</dcterms:modified>
</cp:coreProperties>
</file>