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8" r:id="rId3"/>
    <p:sldId id="264" r:id="rId4"/>
    <p:sldId id="265" r:id="rId5"/>
    <p:sldId id="266" r:id="rId6"/>
    <p:sldId id="261" r:id="rId7"/>
    <p:sldId id="262"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70" d="100"/>
          <a:sy n="70" d="100"/>
        </p:scale>
        <p:origin x="200" y="1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2EE6E-A2E4-4081-8D97-B56FA64556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BF2D33-E937-41BB-8B36-19423E06CD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FF01C9-8255-43AC-B50D-34C14B779E5B}"/>
              </a:ext>
            </a:extLst>
          </p:cNvPr>
          <p:cNvSpPr>
            <a:spLocks noGrp="1"/>
          </p:cNvSpPr>
          <p:nvPr>
            <p:ph type="dt" sz="half" idx="10"/>
          </p:nvPr>
        </p:nvSpPr>
        <p:spPr/>
        <p:txBody>
          <a:bodyPr/>
          <a:lstStyle/>
          <a:p>
            <a:fld id="{587DD03D-5810-4009-A397-3CD0281CA560}" type="datetimeFigureOut">
              <a:rPr lang="en-US" smtClean="0"/>
              <a:t>8/1/20</a:t>
            </a:fld>
            <a:endParaRPr lang="en-US"/>
          </a:p>
        </p:txBody>
      </p:sp>
      <p:sp>
        <p:nvSpPr>
          <p:cNvPr id="5" name="Footer Placeholder 4">
            <a:extLst>
              <a:ext uri="{FF2B5EF4-FFF2-40B4-BE49-F238E27FC236}">
                <a16:creationId xmlns:a16="http://schemas.microsoft.com/office/drawing/2014/main" id="{6AB5CA0B-D06E-47A1-98A9-1785C2991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2B83B-EC2A-4FBD-910E-AD5F34A4939E}"/>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2601677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168B-755C-431C-AFFE-9D9B03FDA8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23AADC-4F27-4C8F-9AF1-F93155F1B8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F327BA-F79C-46D6-A494-819E73868B0F}"/>
              </a:ext>
            </a:extLst>
          </p:cNvPr>
          <p:cNvSpPr>
            <a:spLocks noGrp="1"/>
          </p:cNvSpPr>
          <p:nvPr>
            <p:ph type="dt" sz="half" idx="10"/>
          </p:nvPr>
        </p:nvSpPr>
        <p:spPr/>
        <p:txBody>
          <a:bodyPr/>
          <a:lstStyle/>
          <a:p>
            <a:fld id="{587DD03D-5810-4009-A397-3CD0281CA560}" type="datetimeFigureOut">
              <a:rPr lang="en-US" smtClean="0"/>
              <a:t>8/1/20</a:t>
            </a:fld>
            <a:endParaRPr lang="en-US"/>
          </a:p>
        </p:txBody>
      </p:sp>
      <p:sp>
        <p:nvSpPr>
          <p:cNvPr id="5" name="Footer Placeholder 4">
            <a:extLst>
              <a:ext uri="{FF2B5EF4-FFF2-40B4-BE49-F238E27FC236}">
                <a16:creationId xmlns:a16="http://schemas.microsoft.com/office/drawing/2014/main" id="{9079D3E3-16CC-4295-8EE5-C1ADFBCB8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51761-3B73-403C-A817-C9163DF249B4}"/>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3391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A2A68-F272-4EBE-BC8E-2CDF98338D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C1259D-3A61-4152-A349-25B16D7EE8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8C138C-8C08-45D2-B24C-C0355E74ACC2}"/>
              </a:ext>
            </a:extLst>
          </p:cNvPr>
          <p:cNvSpPr>
            <a:spLocks noGrp="1"/>
          </p:cNvSpPr>
          <p:nvPr>
            <p:ph type="dt" sz="half" idx="10"/>
          </p:nvPr>
        </p:nvSpPr>
        <p:spPr/>
        <p:txBody>
          <a:bodyPr/>
          <a:lstStyle/>
          <a:p>
            <a:fld id="{587DD03D-5810-4009-A397-3CD0281CA560}" type="datetimeFigureOut">
              <a:rPr lang="en-US" smtClean="0"/>
              <a:t>8/1/20</a:t>
            </a:fld>
            <a:endParaRPr lang="en-US"/>
          </a:p>
        </p:txBody>
      </p:sp>
      <p:sp>
        <p:nvSpPr>
          <p:cNvPr id="5" name="Footer Placeholder 4">
            <a:extLst>
              <a:ext uri="{FF2B5EF4-FFF2-40B4-BE49-F238E27FC236}">
                <a16:creationId xmlns:a16="http://schemas.microsoft.com/office/drawing/2014/main" id="{81464B0D-9818-4123-8B63-40EDBF589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4C29F-6963-498A-9BB6-73451778994C}"/>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32439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A9E3-09DA-4255-ABEE-71E63A5FDA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C170B-DD33-4A79-B3A2-36D66A2F59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BB5F39-AD06-47A4-8061-9F49477BB3A4}"/>
              </a:ext>
            </a:extLst>
          </p:cNvPr>
          <p:cNvSpPr>
            <a:spLocks noGrp="1"/>
          </p:cNvSpPr>
          <p:nvPr>
            <p:ph type="dt" sz="half" idx="10"/>
          </p:nvPr>
        </p:nvSpPr>
        <p:spPr/>
        <p:txBody>
          <a:bodyPr/>
          <a:lstStyle/>
          <a:p>
            <a:fld id="{587DD03D-5810-4009-A397-3CD0281CA560}" type="datetimeFigureOut">
              <a:rPr lang="en-US" smtClean="0"/>
              <a:t>8/1/20</a:t>
            </a:fld>
            <a:endParaRPr lang="en-US"/>
          </a:p>
        </p:txBody>
      </p:sp>
      <p:sp>
        <p:nvSpPr>
          <p:cNvPr id="5" name="Footer Placeholder 4">
            <a:extLst>
              <a:ext uri="{FF2B5EF4-FFF2-40B4-BE49-F238E27FC236}">
                <a16:creationId xmlns:a16="http://schemas.microsoft.com/office/drawing/2014/main" id="{903D8664-BCE4-4FF9-B6CF-FCD947E68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6158A-D05B-4120-9997-FFAD9688A717}"/>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3894123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5A30-679E-4E9D-AB71-85451BCB5A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3ED4AE-2B81-4413-B6F8-D2BB46DB13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EB36C3-1A1C-4EC9-A31D-49BE83EEEB0A}"/>
              </a:ext>
            </a:extLst>
          </p:cNvPr>
          <p:cNvSpPr>
            <a:spLocks noGrp="1"/>
          </p:cNvSpPr>
          <p:nvPr>
            <p:ph type="dt" sz="half" idx="10"/>
          </p:nvPr>
        </p:nvSpPr>
        <p:spPr/>
        <p:txBody>
          <a:bodyPr/>
          <a:lstStyle/>
          <a:p>
            <a:fld id="{587DD03D-5810-4009-A397-3CD0281CA560}" type="datetimeFigureOut">
              <a:rPr lang="en-US" smtClean="0"/>
              <a:t>8/1/20</a:t>
            </a:fld>
            <a:endParaRPr lang="en-US"/>
          </a:p>
        </p:txBody>
      </p:sp>
      <p:sp>
        <p:nvSpPr>
          <p:cNvPr id="5" name="Footer Placeholder 4">
            <a:extLst>
              <a:ext uri="{FF2B5EF4-FFF2-40B4-BE49-F238E27FC236}">
                <a16:creationId xmlns:a16="http://schemas.microsoft.com/office/drawing/2014/main" id="{58983173-2A51-4E36-89B8-E89C3D0C8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664F3-6808-4722-B9C0-E074E62E184A}"/>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203689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3BEE-372D-442A-9772-62757E91E2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9C787D-9A55-4C6C-9A6C-18DFD90ACA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93A083-AE8E-46A3-B129-DA5168E40B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13CA28-25C2-4C2F-9113-E396FD4EC824}"/>
              </a:ext>
            </a:extLst>
          </p:cNvPr>
          <p:cNvSpPr>
            <a:spLocks noGrp="1"/>
          </p:cNvSpPr>
          <p:nvPr>
            <p:ph type="dt" sz="half" idx="10"/>
          </p:nvPr>
        </p:nvSpPr>
        <p:spPr/>
        <p:txBody>
          <a:bodyPr/>
          <a:lstStyle/>
          <a:p>
            <a:fld id="{587DD03D-5810-4009-A397-3CD0281CA560}" type="datetimeFigureOut">
              <a:rPr lang="en-US" smtClean="0"/>
              <a:t>8/1/20</a:t>
            </a:fld>
            <a:endParaRPr lang="en-US"/>
          </a:p>
        </p:txBody>
      </p:sp>
      <p:sp>
        <p:nvSpPr>
          <p:cNvPr id="6" name="Footer Placeholder 5">
            <a:extLst>
              <a:ext uri="{FF2B5EF4-FFF2-40B4-BE49-F238E27FC236}">
                <a16:creationId xmlns:a16="http://schemas.microsoft.com/office/drawing/2014/main" id="{70219823-49F2-400E-902A-B18F2B0573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C1F6A-EC7E-4829-8EB2-2B418D4F4182}"/>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225794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6834-2A67-4BEC-BB6A-A93C4FE871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F8E4F7-42CD-4620-BC1A-F340AFA8D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E6BF95-9ED5-450D-9749-C756298E87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6032E3-9E16-48F0-A503-750AB66EA7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15DF49-6B65-45A7-A85D-986DC3DD3D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5A5D09-2C6D-40D9-B95D-EC4A2CB29B0D}"/>
              </a:ext>
            </a:extLst>
          </p:cNvPr>
          <p:cNvSpPr>
            <a:spLocks noGrp="1"/>
          </p:cNvSpPr>
          <p:nvPr>
            <p:ph type="dt" sz="half" idx="10"/>
          </p:nvPr>
        </p:nvSpPr>
        <p:spPr/>
        <p:txBody>
          <a:bodyPr/>
          <a:lstStyle/>
          <a:p>
            <a:fld id="{587DD03D-5810-4009-A397-3CD0281CA560}" type="datetimeFigureOut">
              <a:rPr lang="en-US" smtClean="0"/>
              <a:t>8/1/20</a:t>
            </a:fld>
            <a:endParaRPr lang="en-US"/>
          </a:p>
        </p:txBody>
      </p:sp>
      <p:sp>
        <p:nvSpPr>
          <p:cNvPr id="8" name="Footer Placeholder 7">
            <a:extLst>
              <a:ext uri="{FF2B5EF4-FFF2-40B4-BE49-F238E27FC236}">
                <a16:creationId xmlns:a16="http://schemas.microsoft.com/office/drawing/2014/main" id="{7117E783-67DB-4CB4-9C3B-87CDE3D624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50D7AE-B328-4741-8714-E17F81AF1EAD}"/>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406881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4A76-EFDB-4949-B606-F0E6178B2B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739D48-79ED-4ADE-9DA3-6FA596BECE02}"/>
              </a:ext>
            </a:extLst>
          </p:cNvPr>
          <p:cNvSpPr>
            <a:spLocks noGrp="1"/>
          </p:cNvSpPr>
          <p:nvPr>
            <p:ph type="dt" sz="half" idx="10"/>
          </p:nvPr>
        </p:nvSpPr>
        <p:spPr/>
        <p:txBody>
          <a:bodyPr/>
          <a:lstStyle/>
          <a:p>
            <a:fld id="{587DD03D-5810-4009-A397-3CD0281CA560}" type="datetimeFigureOut">
              <a:rPr lang="en-US" smtClean="0"/>
              <a:t>8/1/20</a:t>
            </a:fld>
            <a:endParaRPr lang="en-US"/>
          </a:p>
        </p:txBody>
      </p:sp>
      <p:sp>
        <p:nvSpPr>
          <p:cNvPr id="4" name="Footer Placeholder 3">
            <a:extLst>
              <a:ext uri="{FF2B5EF4-FFF2-40B4-BE49-F238E27FC236}">
                <a16:creationId xmlns:a16="http://schemas.microsoft.com/office/drawing/2014/main" id="{A9468413-BC1D-4AF5-9B37-C7ABADC591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881F84-D194-4019-A699-2BABFFB5C94E}"/>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195814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33A482-D060-48F0-BF09-E429C1D7E5DE}"/>
              </a:ext>
            </a:extLst>
          </p:cNvPr>
          <p:cNvSpPr>
            <a:spLocks noGrp="1"/>
          </p:cNvSpPr>
          <p:nvPr>
            <p:ph type="dt" sz="half" idx="10"/>
          </p:nvPr>
        </p:nvSpPr>
        <p:spPr/>
        <p:txBody>
          <a:bodyPr/>
          <a:lstStyle/>
          <a:p>
            <a:fld id="{587DD03D-5810-4009-A397-3CD0281CA560}" type="datetimeFigureOut">
              <a:rPr lang="en-US" smtClean="0"/>
              <a:t>8/1/20</a:t>
            </a:fld>
            <a:endParaRPr lang="en-US"/>
          </a:p>
        </p:txBody>
      </p:sp>
      <p:sp>
        <p:nvSpPr>
          <p:cNvPr id="3" name="Footer Placeholder 2">
            <a:extLst>
              <a:ext uri="{FF2B5EF4-FFF2-40B4-BE49-F238E27FC236}">
                <a16:creationId xmlns:a16="http://schemas.microsoft.com/office/drawing/2014/main" id="{5ABA5FE5-36B2-4165-A561-E28B19EB49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E0723C-D01D-4BAA-BBC4-43E09CB37CDE}"/>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232450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B87F-67BB-43E8-8BD5-3AFE41357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9BC1E7-90C1-4A61-B6E2-92BE820928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41B11C-500A-4D79-9375-2727C4DA4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F5027-EA09-4EDF-8A06-8217E4E9C2F1}"/>
              </a:ext>
            </a:extLst>
          </p:cNvPr>
          <p:cNvSpPr>
            <a:spLocks noGrp="1"/>
          </p:cNvSpPr>
          <p:nvPr>
            <p:ph type="dt" sz="half" idx="10"/>
          </p:nvPr>
        </p:nvSpPr>
        <p:spPr/>
        <p:txBody>
          <a:bodyPr/>
          <a:lstStyle/>
          <a:p>
            <a:fld id="{587DD03D-5810-4009-A397-3CD0281CA560}" type="datetimeFigureOut">
              <a:rPr lang="en-US" smtClean="0"/>
              <a:t>8/1/20</a:t>
            </a:fld>
            <a:endParaRPr lang="en-US"/>
          </a:p>
        </p:txBody>
      </p:sp>
      <p:sp>
        <p:nvSpPr>
          <p:cNvPr id="6" name="Footer Placeholder 5">
            <a:extLst>
              <a:ext uri="{FF2B5EF4-FFF2-40B4-BE49-F238E27FC236}">
                <a16:creationId xmlns:a16="http://schemas.microsoft.com/office/drawing/2014/main" id="{C88BFEBE-FBF9-4607-9F50-40A1FDCA9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76E45-1165-485E-9A1F-B56F5B4F3298}"/>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392704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4DB94-214F-4E3C-A3A6-0A3B68AF6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0DA8D9-630B-4AED-8A99-5EA933CD6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73ADC3-BDAA-4041-B92B-7A0ADF2B3B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03D2AB-A925-4D2C-8A1D-E7A29564DED0}"/>
              </a:ext>
            </a:extLst>
          </p:cNvPr>
          <p:cNvSpPr>
            <a:spLocks noGrp="1"/>
          </p:cNvSpPr>
          <p:nvPr>
            <p:ph type="dt" sz="half" idx="10"/>
          </p:nvPr>
        </p:nvSpPr>
        <p:spPr/>
        <p:txBody>
          <a:bodyPr/>
          <a:lstStyle/>
          <a:p>
            <a:fld id="{587DD03D-5810-4009-A397-3CD0281CA560}" type="datetimeFigureOut">
              <a:rPr lang="en-US" smtClean="0"/>
              <a:t>8/1/20</a:t>
            </a:fld>
            <a:endParaRPr lang="en-US"/>
          </a:p>
        </p:txBody>
      </p:sp>
      <p:sp>
        <p:nvSpPr>
          <p:cNvPr id="6" name="Footer Placeholder 5">
            <a:extLst>
              <a:ext uri="{FF2B5EF4-FFF2-40B4-BE49-F238E27FC236}">
                <a16:creationId xmlns:a16="http://schemas.microsoft.com/office/drawing/2014/main" id="{A0B1E610-A20C-4EDA-8CA9-A9054DCD7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60B38-2F79-4963-A687-BE01FBBEC993}"/>
              </a:ext>
            </a:extLst>
          </p:cNvPr>
          <p:cNvSpPr>
            <a:spLocks noGrp="1"/>
          </p:cNvSpPr>
          <p:nvPr>
            <p:ph type="sldNum" sz="quarter" idx="12"/>
          </p:nvPr>
        </p:nvSpPr>
        <p:spPr/>
        <p:txBody>
          <a:bodyPr/>
          <a:lstStyle/>
          <a:p>
            <a:fld id="{E0D9E97A-2CEF-460F-8D32-790B4FA44117}" type="slidenum">
              <a:rPr lang="en-US" smtClean="0"/>
              <a:t>‹#›</a:t>
            </a:fld>
            <a:endParaRPr lang="en-US"/>
          </a:p>
        </p:txBody>
      </p:sp>
    </p:spTree>
    <p:extLst>
      <p:ext uri="{BB962C8B-B14F-4D97-AF65-F5344CB8AC3E}">
        <p14:creationId xmlns:p14="http://schemas.microsoft.com/office/powerpoint/2010/main" val="350446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364C3B-888C-46FD-8CCB-41E2914275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F15274-A68E-47E3-B49F-22ADE6C526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77125-9B9B-47E7-B02A-B175C35035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DD03D-5810-4009-A397-3CD0281CA560}" type="datetimeFigureOut">
              <a:rPr lang="en-US" smtClean="0"/>
              <a:t>8/1/20</a:t>
            </a:fld>
            <a:endParaRPr lang="en-US"/>
          </a:p>
        </p:txBody>
      </p:sp>
      <p:sp>
        <p:nvSpPr>
          <p:cNvPr id="5" name="Footer Placeholder 4">
            <a:extLst>
              <a:ext uri="{FF2B5EF4-FFF2-40B4-BE49-F238E27FC236}">
                <a16:creationId xmlns:a16="http://schemas.microsoft.com/office/drawing/2014/main" id="{52272D55-242E-4BA3-AF28-9C3E8E38E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85DECA-6D58-42B0-80EC-B22ACEDA07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9E97A-2CEF-460F-8D32-790B4FA44117}" type="slidenum">
              <a:rPr lang="en-US" smtClean="0"/>
              <a:t>‹#›</a:t>
            </a:fld>
            <a:endParaRPr lang="en-US"/>
          </a:p>
        </p:txBody>
      </p:sp>
    </p:spTree>
    <p:extLst>
      <p:ext uri="{BB962C8B-B14F-4D97-AF65-F5344CB8AC3E}">
        <p14:creationId xmlns:p14="http://schemas.microsoft.com/office/powerpoint/2010/main" val="3584522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E41F-C4D6-477E-93CB-3CA07928DE85}"/>
              </a:ext>
            </a:extLst>
          </p:cNvPr>
          <p:cNvSpPr>
            <a:spLocks noGrp="1"/>
          </p:cNvSpPr>
          <p:nvPr>
            <p:ph type="ctrTitle"/>
          </p:nvPr>
        </p:nvSpPr>
        <p:spPr/>
        <p:txBody>
          <a:bodyPr>
            <a:normAutofit/>
          </a:bodyPr>
          <a:lstStyle/>
          <a:p>
            <a:r>
              <a:rPr lang="en-US" dirty="0"/>
              <a:t>VE300 Technical Communication</a:t>
            </a:r>
          </a:p>
        </p:txBody>
      </p:sp>
      <p:sp>
        <p:nvSpPr>
          <p:cNvPr id="3" name="Subtitle 2">
            <a:extLst>
              <a:ext uri="{FF2B5EF4-FFF2-40B4-BE49-F238E27FC236}">
                <a16:creationId xmlns:a16="http://schemas.microsoft.com/office/drawing/2014/main" id="{8066AD21-2804-41C3-B483-8BFA1B4E58C8}"/>
              </a:ext>
            </a:extLst>
          </p:cNvPr>
          <p:cNvSpPr>
            <a:spLocks noGrp="1"/>
          </p:cNvSpPr>
          <p:nvPr>
            <p:ph type="subTitle" idx="1"/>
          </p:nvPr>
        </p:nvSpPr>
        <p:spPr/>
        <p:txBody>
          <a:bodyPr>
            <a:noAutofit/>
          </a:bodyPr>
          <a:lstStyle/>
          <a:p>
            <a:r>
              <a:rPr lang="en-US" dirty="0"/>
              <a:t>Week 4</a:t>
            </a:r>
          </a:p>
          <a:p>
            <a:r>
              <a:rPr lang="en-US" dirty="0"/>
              <a:t>Reporting Technical and Graphical Data</a:t>
            </a:r>
          </a:p>
          <a:p>
            <a:endParaRPr lang="en-US" dirty="0"/>
          </a:p>
          <a:p>
            <a:r>
              <a:rPr lang="en-US" dirty="0"/>
              <a:t>Michele Campbell</a:t>
            </a:r>
            <a:endParaRPr lang="en-US" altLang="zh-CN" dirty="0"/>
          </a:p>
          <a:p>
            <a:r>
              <a:rPr lang="en-US" dirty="0"/>
              <a:t>Summer 2020</a:t>
            </a:r>
          </a:p>
        </p:txBody>
      </p:sp>
      <p:pic>
        <p:nvPicPr>
          <p:cNvPr id="6" name="Picture 5">
            <a:extLst>
              <a:ext uri="{FF2B5EF4-FFF2-40B4-BE49-F238E27FC236}">
                <a16:creationId xmlns:a16="http://schemas.microsoft.com/office/drawing/2014/main" id="{461D24CB-CA7E-472A-A68C-2E23C9CF69B2}"/>
              </a:ext>
            </a:extLst>
          </p:cNvPr>
          <p:cNvPicPr>
            <a:picLocks noChangeAspect="1"/>
          </p:cNvPicPr>
          <p:nvPr/>
        </p:nvPicPr>
        <p:blipFill rotWithShape="1">
          <a:blip r:embed="rId2">
            <a:extLst>
              <a:ext uri="{28A0092B-C50C-407E-A947-70E740481C1C}">
                <a14:useLocalDpi xmlns:a14="http://schemas.microsoft.com/office/drawing/2010/main" val="0"/>
              </a:ext>
            </a:extLst>
          </a:blip>
          <a:srcRect l="22121" t="26313" r="23518" b="47084"/>
          <a:stretch/>
        </p:blipFill>
        <p:spPr>
          <a:xfrm>
            <a:off x="10120829" y="5844447"/>
            <a:ext cx="2071171" cy="1013553"/>
          </a:xfrm>
          <a:prstGeom prst="rect">
            <a:avLst/>
          </a:prstGeom>
        </p:spPr>
      </p:pic>
    </p:spTree>
    <p:extLst>
      <p:ext uri="{BB962C8B-B14F-4D97-AF65-F5344CB8AC3E}">
        <p14:creationId xmlns:p14="http://schemas.microsoft.com/office/powerpoint/2010/main" val="90139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C432-B7EC-4C4E-82E1-0F73D7250FBE}"/>
              </a:ext>
            </a:extLst>
          </p:cNvPr>
          <p:cNvSpPr>
            <a:spLocks noGrp="1"/>
          </p:cNvSpPr>
          <p:nvPr>
            <p:ph type="title"/>
          </p:nvPr>
        </p:nvSpPr>
        <p:spPr/>
        <p:txBody>
          <a:bodyPr/>
          <a:lstStyle/>
          <a:p>
            <a:r>
              <a:rPr lang="en-US" dirty="0"/>
              <a:t>Use of Graphics and Visuals in the Report</a:t>
            </a:r>
          </a:p>
        </p:txBody>
      </p:sp>
      <p:sp>
        <p:nvSpPr>
          <p:cNvPr id="3" name="Content Placeholder 2">
            <a:extLst>
              <a:ext uri="{FF2B5EF4-FFF2-40B4-BE49-F238E27FC236}">
                <a16:creationId xmlns:a16="http://schemas.microsoft.com/office/drawing/2014/main" id="{4F4C7592-5DD6-4C4E-831C-B5008FA57D97}"/>
              </a:ext>
            </a:extLst>
          </p:cNvPr>
          <p:cNvSpPr>
            <a:spLocks noGrp="1"/>
          </p:cNvSpPr>
          <p:nvPr>
            <p:ph idx="1"/>
          </p:nvPr>
        </p:nvSpPr>
        <p:spPr/>
        <p:txBody>
          <a:bodyPr/>
          <a:lstStyle/>
          <a:p>
            <a:r>
              <a:rPr lang="en-US" dirty="0"/>
              <a:t>Appearance</a:t>
            </a:r>
          </a:p>
          <a:p>
            <a:pPr lvl="1"/>
            <a:r>
              <a:rPr lang="en-US" dirty="0"/>
              <a:t>Colors</a:t>
            </a:r>
          </a:p>
          <a:p>
            <a:pPr lvl="1"/>
            <a:r>
              <a:rPr lang="en-US" dirty="0"/>
              <a:t>Clarity</a:t>
            </a:r>
          </a:p>
          <a:p>
            <a:r>
              <a:rPr lang="en-US" dirty="0"/>
              <a:t>Label or caption</a:t>
            </a:r>
          </a:p>
          <a:p>
            <a:pPr lvl="1"/>
            <a:r>
              <a:rPr lang="en-US" dirty="0"/>
              <a:t>Numbering</a:t>
            </a:r>
          </a:p>
          <a:p>
            <a:pPr lvl="1"/>
            <a:r>
              <a:rPr lang="en-US" dirty="0"/>
              <a:t>Precision and specificity</a:t>
            </a:r>
          </a:p>
          <a:p>
            <a:r>
              <a:rPr lang="en-US" dirty="0"/>
              <a:t>Reference within the text</a:t>
            </a:r>
          </a:p>
          <a:p>
            <a:pPr lvl="1"/>
            <a:r>
              <a:rPr lang="en-US" dirty="0"/>
              <a:t>Appropriate signaling words</a:t>
            </a:r>
          </a:p>
          <a:p>
            <a:endParaRPr lang="en-US" dirty="0"/>
          </a:p>
        </p:txBody>
      </p:sp>
    </p:spTree>
    <p:extLst>
      <p:ext uri="{BB962C8B-B14F-4D97-AF65-F5344CB8AC3E}">
        <p14:creationId xmlns:p14="http://schemas.microsoft.com/office/powerpoint/2010/main" val="406234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92485-DD8C-41BF-BA11-60CDD18CDA49}"/>
              </a:ext>
            </a:extLst>
          </p:cNvPr>
          <p:cNvSpPr>
            <a:spLocks noGrp="1"/>
          </p:cNvSpPr>
          <p:nvPr>
            <p:ph type="title"/>
          </p:nvPr>
        </p:nvSpPr>
        <p:spPr/>
        <p:txBody>
          <a:bodyPr/>
          <a:lstStyle/>
          <a:p>
            <a:r>
              <a:rPr lang="en-US" dirty="0"/>
              <a:t>Referring to a Schematic</a:t>
            </a:r>
          </a:p>
        </p:txBody>
      </p:sp>
      <p:pic>
        <p:nvPicPr>
          <p:cNvPr id="6" name="Content Placeholder 5">
            <a:extLst>
              <a:ext uri="{FF2B5EF4-FFF2-40B4-BE49-F238E27FC236}">
                <a16:creationId xmlns:a16="http://schemas.microsoft.com/office/drawing/2014/main" id="{D2177EBA-5325-4FEC-AB42-AC810073B26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85825" y="2334419"/>
            <a:ext cx="5086350" cy="3333750"/>
          </a:xfrm>
        </p:spPr>
      </p:pic>
      <p:sp>
        <p:nvSpPr>
          <p:cNvPr id="4" name="Content Placeholder 3">
            <a:extLst>
              <a:ext uri="{FF2B5EF4-FFF2-40B4-BE49-F238E27FC236}">
                <a16:creationId xmlns:a16="http://schemas.microsoft.com/office/drawing/2014/main" id="{2D010CDC-0471-4B5E-BA5E-D5F44417AA9B}"/>
              </a:ext>
            </a:extLst>
          </p:cNvPr>
          <p:cNvSpPr>
            <a:spLocks noGrp="1"/>
          </p:cNvSpPr>
          <p:nvPr>
            <p:ph sz="half" idx="2"/>
          </p:nvPr>
        </p:nvSpPr>
        <p:spPr>
          <a:xfrm>
            <a:off x="6172200" y="1825625"/>
            <a:ext cx="5181600" cy="4351338"/>
          </a:xfrm>
        </p:spPr>
        <p:txBody>
          <a:bodyPr>
            <a:normAutofit fontScale="85000" lnSpcReduction="20000"/>
          </a:bodyPr>
          <a:lstStyle/>
          <a:p>
            <a:pPr marL="0" indent="0">
              <a:buNone/>
            </a:pPr>
            <a:r>
              <a:rPr lang="en-US" dirty="0"/>
              <a:t>In Fig. 3, we have reported the on-board hardware operation scheme. The microcontroller, by means of a PWM signals, provides information to the DC motors drive to adjust the supplied voltage to the actuators. The MD25 drive is directly connected to the 12 volts on-board battery and supplies the power to the DC motors and ultrasonic sensors SRF05. The EMG30 is a 12 volts motor fully equipped with encoders and a 30:1 reduction gearbox. It is ideal for small or medium robotic applications, providing cost effective drive and feedback for the user.</a:t>
            </a:r>
          </a:p>
        </p:txBody>
      </p:sp>
      <p:sp>
        <p:nvSpPr>
          <p:cNvPr id="7" name="TextBox 6">
            <a:extLst>
              <a:ext uri="{FF2B5EF4-FFF2-40B4-BE49-F238E27FC236}">
                <a16:creationId xmlns:a16="http://schemas.microsoft.com/office/drawing/2014/main" id="{FBAAFE24-699D-49BC-91C3-38C33DD153C3}"/>
              </a:ext>
            </a:extLst>
          </p:cNvPr>
          <p:cNvSpPr txBox="1"/>
          <p:nvPr/>
        </p:nvSpPr>
        <p:spPr>
          <a:xfrm>
            <a:off x="8593157" y="6488668"/>
            <a:ext cx="3598843" cy="369332"/>
          </a:xfrm>
          <a:prstGeom prst="rect">
            <a:avLst/>
          </a:prstGeom>
          <a:noFill/>
        </p:spPr>
        <p:txBody>
          <a:bodyPr wrap="square" rtlCol="0">
            <a:spAutoFit/>
          </a:bodyPr>
          <a:lstStyle/>
          <a:p>
            <a:r>
              <a:rPr lang="en-US" dirty="0"/>
              <a:t>Source: de Simone and </a:t>
            </a:r>
            <a:r>
              <a:rPr lang="en-US" dirty="0" err="1"/>
              <a:t>Guida</a:t>
            </a:r>
            <a:r>
              <a:rPr lang="en-US" dirty="0"/>
              <a:t> (2018)</a:t>
            </a:r>
          </a:p>
        </p:txBody>
      </p:sp>
      <p:sp>
        <p:nvSpPr>
          <p:cNvPr id="8" name="Rectangle 7">
            <a:extLst>
              <a:ext uri="{FF2B5EF4-FFF2-40B4-BE49-F238E27FC236}">
                <a16:creationId xmlns:a16="http://schemas.microsoft.com/office/drawing/2014/main" id="{E0CE4D6F-556B-4C51-B2B6-3EA477B644EC}"/>
              </a:ext>
            </a:extLst>
          </p:cNvPr>
          <p:cNvSpPr/>
          <p:nvPr/>
        </p:nvSpPr>
        <p:spPr>
          <a:xfrm>
            <a:off x="6172200" y="1814541"/>
            <a:ext cx="1209502"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6F69B7-3171-4B75-A583-734A6E1C9960}"/>
              </a:ext>
            </a:extLst>
          </p:cNvPr>
          <p:cNvSpPr/>
          <p:nvPr/>
        </p:nvSpPr>
        <p:spPr>
          <a:xfrm>
            <a:off x="7189123" y="2582082"/>
            <a:ext cx="3035532"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25664C-ACA8-447E-8103-D4FFA0CB9636}"/>
              </a:ext>
            </a:extLst>
          </p:cNvPr>
          <p:cNvSpPr/>
          <p:nvPr/>
        </p:nvSpPr>
        <p:spPr>
          <a:xfrm>
            <a:off x="8174875" y="2827844"/>
            <a:ext cx="2498668"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CC54B1-BE69-4034-BF27-2EC565B9C709}"/>
              </a:ext>
            </a:extLst>
          </p:cNvPr>
          <p:cNvSpPr/>
          <p:nvPr/>
        </p:nvSpPr>
        <p:spPr>
          <a:xfrm>
            <a:off x="6194368" y="3093316"/>
            <a:ext cx="1054330"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286C6B3-DE7F-4E95-8EDE-4D3456C82ECB}"/>
              </a:ext>
            </a:extLst>
          </p:cNvPr>
          <p:cNvSpPr/>
          <p:nvPr/>
        </p:nvSpPr>
        <p:spPr>
          <a:xfrm>
            <a:off x="7166955" y="3348968"/>
            <a:ext cx="2719650"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2BD2184-F128-43B6-B44F-4525D5FE29AD}"/>
              </a:ext>
            </a:extLst>
          </p:cNvPr>
          <p:cNvSpPr/>
          <p:nvPr/>
        </p:nvSpPr>
        <p:spPr>
          <a:xfrm>
            <a:off x="6216533" y="5383471"/>
            <a:ext cx="1209502"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543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62F7-8BF4-41EC-888B-24740EF832A3}"/>
              </a:ext>
            </a:extLst>
          </p:cNvPr>
          <p:cNvSpPr>
            <a:spLocks noGrp="1"/>
          </p:cNvSpPr>
          <p:nvPr>
            <p:ph type="title"/>
          </p:nvPr>
        </p:nvSpPr>
        <p:spPr/>
        <p:txBody>
          <a:bodyPr/>
          <a:lstStyle/>
          <a:p>
            <a:r>
              <a:rPr lang="en-US" dirty="0"/>
              <a:t>Referring to a Screenshot</a:t>
            </a:r>
          </a:p>
        </p:txBody>
      </p:sp>
      <p:sp>
        <p:nvSpPr>
          <p:cNvPr id="3" name="Content Placeholder 2">
            <a:extLst>
              <a:ext uri="{FF2B5EF4-FFF2-40B4-BE49-F238E27FC236}">
                <a16:creationId xmlns:a16="http://schemas.microsoft.com/office/drawing/2014/main" id="{5DCFF2EC-A1BC-415B-9067-402171DDEBD9}"/>
              </a:ext>
            </a:extLst>
          </p:cNvPr>
          <p:cNvSpPr>
            <a:spLocks noGrp="1"/>
          </p:cNvSpPr>
          <p:nvPr>
            <p:ph sz="half" idx="1"/>
          </p:nvPr>
        </p:nvSpPr>
        <p:spPr>
          <a:xfrm>
            <a:off x="838200" y="1825625"/>
            <a:ext cx="5181600" cy="4351338"/>
          </a:xfrm>
        </p:spPr>
        <p:txBody>
          <a:bodyPr/>
          <a:lstStyle/>
          <a:p>
            <a:pPr marL="0" indent="0">
              <a:buNone/>
            </a:pPr>
            <a:r>
              <a:rPr lang="en-US" dirty="0"/>
              <a:t>Go to the Tools menu of the Arduino IDE (Figure2), and select the Serial Port (COM Port) to which the Arduino Board is connected to. This should be the last one (not COM1 or COM3). Make sure that the Arduino is plugged into one of the USB ports, otherwise you will only see COM1 and COM3.</a:t>
            </a:r>
          </a:p>
        </p:txBody>
      </p:sp>
      <p:pic>
        <p:nvPicPr>
          <p:cNvPr id="6" name="Content Placeholder 5">
            <a:extLst>
              <a:ext uri="{FF2B5EF4-FFF2-40B4-BE49-F238E27FC236}">
                <a16:creationId xmlns:a16="http://schemas.microsoft.com/office/drawing/2014/main" id="{55378A2B-4C34-4E36-8627-769E16D157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36908" y="2329801"/>
            <a:ext cx="4816892" cy="2392773"/>
          </a:xfrm>
        </p:spPr>
      </p:pic>
      <p:sp>
        <p:nvSpPr>
          <p:cNvPr id="7" name="TextBox 6">
            <a:extLst>
              <a:ext uri="{FF2B5EF4-FFF2-40B4-BE49-F238E27FC236}">
                <a16:creationId xmlns:a16="http://schemas.microsoft.com/office/drawing/2014/main" id="{8F88073D-AF1E-4402-94E8-F9F5725F5DC5}"/>
              </a:ext>
            </a:extLst>
          </p:cNvPr>
          <p:cNvSpPr txBox="1"/>
          <p:nvPr/>
        </p:nvSpPr>
        <p:spPr>
          <a:xfrm>
            <a:off x="9970265" y="6488668"/>
            <a:ext cx="2221735" cy="369332"/>
          </a:xfrm>
          <a:prstGeom prst="rect">
            <a:avLst/>
          </a:prstGeom>
          <a:noFill/>
        </p:spPr>
        <p:txBody>
          <a:bodyPr wrap="square" rtlCol="0">
            <a:spAutoFit/>
          </a:bodyPr>
          <a:lstStyle/>
          <a:p>
            <a:r>
              <a:rPr lang="en-US" dirty="0"/>
              <a:t>Source: UPenn (2014)</a:t>
            </a:r>
          </a:p>
        </p:txBody>
      </p:sp>
      <p:sp>
        <p:nvSpPr>
          <p:cNvPr id="8" name="Rectangle 7">
            <a:extLst>
              <a:ext uri="{FF2B5EF4-FFF2-40B4-BE49-F238E27FC236}">
                <a16:creationId xmlns:a16="http://schemas.microsoft.com/office/drawing/2014/main" id="{7B5BB915-9BF9-4660-8279-15B423A551A4}"/>
              </a:ext>
            </a:extLst>
          </p:cNvPr>
          <p:cNvSpPr/>
          <p:nvPr/>
        </p:nvSpPr>
        <p:spPr>
          <a:xfrm>
            <a:off x="2310939" y="1892126"/>
            <a:ext cx="1773382"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9C7F13-D2F4-4E02-9B3E-8D401F40A18D}"/>
              </a:ext>
            </a:extLst>
          </p:cNvPr>
          <p:cNvSpPr/>
          <p:nvPr/>
        </p:nvSpPr>
        <p:spPr>
          <a:xfrm>
            <a:off x="1450569" y="2651355"/>
            <a:ext cx="3265518"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E500463-3BC0-478E-A278-A34B4AE75660}"/>
              </a:ext>
            </a:extLst>
          </p:cNvPr>
          <p:cNvSpPr/>
          <p:nvPr/>
        </p:nvSpPr>
        <p:spPr>
          <a:xfrm>
            <a:off x="2121131" y="2271740"/>
            <a:ext cx="1963190"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39D46C0-CDA1-4CE4-A4D6-1249644A4454}"/>
              </a:ext>
            </a:extLst>
          </p:cNvPr>
          <p:cNvSpPr/>
          <p:nvPr/>
        </p:nvSpPr>
        <p:spPr>
          <a:xfrm>
            <a:off x="881150" y="3801685"/>
            <a:ext cx="1239982"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E86ADEE-5B95-4F4B-9468-615E213FEEAD}"/>
              </a:ext>
            </a:extLst>
          </p:cNvPr>
          <p:cNvSpPr/>
          <p:nvPr/>
        </p:nvSpPr>
        <p:spPr>
          <a:xfrm>
            <a:off x="4326774" y="4576900"/>
            <a:ext cx="1525385"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32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1E58-5D24-42BD-A275-9FA1782CB643}"/>
              </a:ext>
            </a:extLst>
          </p:cNvPr>
          <p:cNvSpPr>
            <a:spLocks noGrp="1"/>
          </p:cNvSpPr>
          <p:nvPr>
            <p:ph type="title"/>
          </p:nvPr>
        </p:nvSpPr>
        <p:spPr/>
        <p:txBody>
          <a:bodyPr/>
          <a:lstStyle/>
          <a:p>
            <a:r>
              <a:rPr lang="en-US" dirty="0"/>
              <a:t>Referring to a Photograph</a:t>
            </a:r>
          </a:p>
        </p:txBody>
      </p:sp>
      <p:pic>
        <p:nvPicPr>
          <p:cNvPr id="6" name="Content Placeholder 5">
            <a:extLst>
              <a:ext uri="{FF2B5EF4-FFF2-40B4-BE49-F238E27FC236}">
                <a16:creationId xmlns:a16="http://schemas.microsoft.com/office/drawing/2014/main" id="{7EA9B13D-BB7F-4D53-AC1D-4E3C7F63272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697112"/>
            <a:ext cx="5181600" cy="2608364"/>
          </a:xfrm>
        </p:spPr>
      </p:pic>
      <p:sp>
        <p:nvSpPr>
          <p:cNvPr id="4" name="Content Placeholder 3">
            <a:extLst>
              <a:ext uri="{FF2B5EF4-FFF2-40B4-BE49-F238E27FC236}">
                <a16:creationId xmlns:a16="http://schemas.microsoft.com/office/drawing/2014/main" id="{46CAC88C-04C3-42CE-890D-2D195C98FDDD}"/>
              </a:ext>
            </a:extLst>
          </p:cNvPr>
          <p:cNvSpPr>
            <a:spLocks noGrp="1"/>
          </p:cNvSpPr>
          <p:nvPr>
            <p:ph sz="half" idx="2"/>
          </p:nvPr>
        </p:nvSpPr>
        <p:spPr/>
        <p:txBody>
          <a:bodyPr>
            <a:normAutofit fontScale="85000" lnSpcReduction="20000"/>
          </a:bodyPr>
          <a:lstStyle/>
          <a:p>
            <a:pPr marL="0" indent="0">
              <a:buNone/>
            </a:pPr>
            <a:r>
              <a:rPr lang="en-US" dirty="0"/>
              <a:t>Before a sketch is loaded into Arduino, the “Tools” menu is used to check the port to which the Arduino board is connected. Once the right port is selected, it is possible to upload sketches to Arduino. The example sketch uses the built-in LED connected to PIN 13 and controls the time that LED turns on and turns off, separately. It is also necessary to know how to use the other digital port to control the LED. Thus, the PIN definition is changed from “int led = 13” to “int led = 9” and an LED is plugged into PIN 9 and GND, as illustrated in Fig.1.</a:t>
            </a:r>
          </a:p>
        </p:txBody>
      </p:sp>
      <p:sp>
        <p:nvSpPr>
          <p:cNvPr id="7" name="TextBox 6">
            <a:extLst>
              <a:ext uri="{FF2B5EF4-FFF2-40B4-BE49-F238E27FC236}">
                <a16:creationId xmlns:a16="http://schemas.microsoft.com/office/drawing/2014/main" id="{B0414F0D-7D18-439E-A69B-4DC3D7E8E232}"/>
              </a:ext>
            </a:extLst>
          </p:cNvPr>
          <p:cNvSpPr txBox="1"/>
          <p:nvPr/>
        </p:nvSpPr>
        <p:spPr>
          <a:xfrm>
            <a:off x="10532125" y="6488668"/>
            <a:ext cx="1659875" cy="369332"/>
          </a:xfrm>
          <a:prstGeom prst="rect">
            <a:avLst/>
          </a:prstGeom>
          <a:noFill/>
        </p:spPr>
        <p:txBody>
          <a:bodyPr wrap="square" rtlCol="0">
            <a:spAutoFit/>
          </a:bodyPr>
          <a:lstStyle/>
          <a:p>
            <a:r>
              <a:rPr lang="en-US" dirty="0"/>
              <a:t>Source: URI ELE</a:t>
            </a:r>
          </a:p>
        </p:txBody>
      </p:sp>
      <p:sp>
        <p:nvSpPr>
          <p:cNvPr id="8" name="Rectangle 7">
            <a:extLst>
              <a:ext uri="{FF2B5EF4-FFF2-40B4-BE49-F238E27FC236}">
                <a16:creationId xmlns:a16="http://schemas.microsoft.com/office/drawing/2014/main" id="{54A904AF-397A-4A82-8651-84476D52A888}"/>
              </a:ext>
            </a:extLst>
          </p:cNvPr>
          <p:cNvSpPr/>
          <p:nvPr/>
        </p:nvSpPr>
        <p:spPr>
          <a:xfrm>
            <a:off x="9641377" y="3355168"/>
            <a:ext cx="1409007"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B0609DC-6386-486C-B6DA-67DBE481786C}"/>
              </a:ext>
            </a:extLst>
          </p:cNvPr>
          <p:cNvSpPr/>
          <p:nvPr/>
        </p:nvSpPr>
        <p:spPr>
          <a:xfrm>
            <a:off x="6194367" y="3599008"/>
            <a:ext cx="1270461"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A5622E-6F09-471E-83C1-DF1BF2E4C287}"/>
              </a:ext>
            </a:extLst>
          </p:cNvPr>
          <p:cNvSpPr/>
          <p:nvPr/>
        </p:nvSpPr>
        <p:spPr>
          <a:xfrm>
            <a:off x="6213761" y="3855620"/>
            <a:ext cx="2824943"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2B6B1A8-35EF-4C51-9EA4-591F33B4C65A}"/>
              </a:ext>
            </a:extLst>
          </p:cNvPr>
          <p:cNvSpPr/>
          <p:nvPr/>
        </p:nvSpPr>
        <p:spPr>
          <a:xfrm>
            <a:off x="6959137" y="4380404"/>
            <a:ext cx="1486594"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B6EBD0-4D73-4089-B564-CC589EEA3228}"/>
              </a:ext>
            </a:extLst>
          </p:cNvPr>
          <p:cNvSpPr/>
          <p:nvPr/>
        </p:nvSpPr>
        <p:spPr>
          <a:xfrm>
            <a:off x="6476305" y="5127467"/>
            <a:ext cx="3543301"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638284-C334-4A5B-8F94-3C3F8FFE83C7}"/>
              </a:ext>
            </a:extLst>
          </p:cNvPr>
          <p:cNvSpPr/>
          <p:nvPr/>
        </p:nvSpPr>
        <p:spPr>
          <a:xfrm>
            <a:off x="6194366" y="5387933"/>
            <a:ext cx="2351117"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778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F2E5-3F07-4B80-A9E4-A27CEF7E0A8E}"/>
              </a:ext>
            </a:extLst>
          </p:cNvPr>
          <p:cNvSpPr>
            <a:spLocks noGrp="1"/>
          </p:cNvSpPr>
          <p:nvPr>
            <p:ph type="title"/>
          </p:nvPr>
        </p:nvSpPr>
        <p:spPr/>
        <p:txBody>
          <a:bodyPr/>
          <a:lstStyle/>
          <a:p>
            <a:r>
              <a:rPr lang="en-US" dirty="0"/>
              <a:t>Referring to a Diagram</a:t>
            </a:r>
          </a:p>
        </p:txBody>
      </p:sp>
      <p:sp>
        <p:nvSpPr>
          <p:cNvPr id="3" name="Content Placeholder 2">
            <a:extLst>
              <a:ext uri="{FF2B5EF4-FFF2-40B4-BE49-F238E27FC236}">
                <a16:creationId xmlns:a16="http://schemas.microsoft.com/office/drawing/2014/main" id="{DED28366-2308-48C5-B615-949B1A4791C9}"/>
              </a:ext>
            </a:extLst>
          </p:cNvPr>
          <p:cNvSpPr>
            <a:spLocks noGrp="1"/>
          </p:cNvSpPr>
          <p:nvPr>
            <p:ph sz="half" idx="1"/>
          </p:nvPr>
        </p:nvSpPr>
        <p:spPr/>
        <p:txBody>
          <a:bodyPr>
            <a:normAutofit fontScale="92500" lnSpcReduction="10000"/>
          </a:bodyPr>
          <a:lstStyle/>
          <a:p>
            <a:pPr marL="0" indent="0">
              <a:buNone/>
            </a:pPr>
            <a:r>
              <a:rPr lang="en-US" sz="2400" dirty="0"/>
              <a:t>The structural integrity criterion in NORSOK N-001 (2012) is a two-step procedure as illustrated in Figure 6. First, the initial damage due to accidental actions with an annual exceedance probability of 10−4 is estimated by a non-linear analysis or the damage at this probability level is specified, e.g. in terms of a failure of a slender member, mooring line etc. Accidental actions include the effects of fires, explosions, ship collisions, dropped objects as well as abnormal distribution of payload or ballast. Abnormal sea loads also need to be considered in the ALS check and are also mentioned.</a:t>
            </a:r>
          </a:p>
        </p:txBody>
      </p:sp>
      <p:pic>
        <p:nvPicPr>
          <p:cNvPr id="6" name="Content Placeholder 5">
            <a:extLst>
              <a:ext uri="{FF2B5EF4-FFF2-40B4-BE49-F238E27FC236}">
                <a16:creationId xmlns:a16="http://schemas.microsoft.com/office/drawing/2014/main" id="{A211F574-8CD7-41B1-B5CA-A6F9A787DA6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45356" y="1825625"/>
            <a:ext cx="5181600" cy="4477776"/>
          </a:xfrm>
        </p:spPr>
      </p:pic>
      <p:sp>
        <p:nvSpPr>
          <p:cNvPr id="7" name="TextBox 6">
            <a:extLst>
              <a:ext uri="{FF2B5EF4-FFF2-40B4-BE49-F238E27FC236}">
                <a16:creationId xmlns:a16="http://schemas.microsoft.com/office/drawing/2014/main" id="{F3CAE057-0A08-4697-B010-9E987CC1577C}"/>
              </a:ext>
            </a:extLst>
          </p:cNvPr>
          <p:cNvSpPr txBox="1"/>
          <p:nvPr/>
        </p:nvSpPr>
        <p:spPr>
          <a:xfrm>
            <a:off x="10054728" y="6488668"/>
            <a:ext cx="2137272" cy="369332"/>
          </a:xfrm>
          <a:prstGeom prst="rect">
            <a:avLst/>
          </a:prstGeom>
          <a:noFill/>
        </p:spPr>
        <p:txBody>
          <a:bodyPr wrap="square" rtlCol="0">
            <a:spAutoFit/>
          </a:bodyPr>
          <a:lstStyle/>
          <a:p>
            <a:r>
              <a:rPr lang="en-US" dirty="0"/>
              <a:t>Source: Moan (2018)</a:t>
            </a:r>
          </a:p>
        </p:txBody>
      </p:sp>
      <p:sp>
        <p:nvSpPr>
          <p:cNvPr id="8" name="Rectangle 7">
            <a:extLst>
              <a:ext uri="{FF2B5EF4-FFF2-40B4-BE49-F238E27FC236}">
                <a16:creationId xmlns:a16="http://schemas.microsoft.com/office/drawing/2014/main" id="{624746E0-8CA5-4F67-987E-A5741CFF68F5}"/>
              </a:ext>
            </a:extLst>
          </p:cNvPr>
          <p:cNvSpPr/>
          <p:nvPr/>
        </p:nvSpPr>
        <p:spPr>
          <a:xfrm>
            <a:off x="2874817" y="2091633"/>
            <a:ext cx="2323407"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74D5ED4-82C0-48FE-8B4D-E6288637E296}"/>
              </a:ext>
            </a:extLst>
          </p:cNvPr>
          <p:cNvSpPr/>
          <p:nvPr/>
        </p:nvSpPr>
        <p:spPr>
          <a:xfrm>
            <a:off x="860364" y="2357640"/>
            <a:ext cx="2497977"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44F67C-2398-4349-9446-1E9FAD774268}"/>
              </a:ext>
            </a:extLst>
          </p:cNvPr>
          <p:cNvSpPr/>
          <p:nvPr/>
        </p:nvSpPr>
        <p:spPr>
          <a:xfrm>
            <a:off x="3380506" y="2357640"/>
            <a:ext cx="615146"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BA05CCB-A5FB-4A6A-AD94-EA14455C9C69}"/>
              </a:ext>
            </a:extLst>
          </p:cNvPr>
          <p:cNvSpPr/>
          <p:nvPr/>
        </p:nvSpPr>
        <p:spPr>
          <a:xfrm>
            <a:off x="872139" y="3434542"/>
            <a:ext cx="3666609"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C38BA9B-BD96-4AF5-973A-0F241E01C300}"/>
              </a:ext>
            </a:extLst>
          </p:cNvPr>
          <p:cNvSpPr/>
          <p:nvPr/>
        </p:nvSpPr>
        <p:spPr>
          <a:xfrm>
            <a:off x="2820786" y="3700549"/>
            <a:ext cx="2283230"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460357-A675-45F0-B52B-D69313DF3B5D}"/>
              </a:ext>
            </a:extLst>
          </p:cNvPr>
          <p:cNvSpPr/>
          <p:nvPr/>
        </p:nvSpPr>
        <p:spPr>
          <a:xfrm>
            <a:off x="854825" y="3973584"/>
            <a:ext cx="2647604"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60A7CF-AC85-454A-A06B-FE2A9AC4F93F}"/>
              </a:ext>
            </a:extLst>
          </p:cNvPr>
          <p:cNvSpPr/>
          <p:nvPr/>
        </p:nvSpPr>
        <p:spPr>
          <a:xfrm>
            <a:off x="2189710" y="4514063"/>
            <a:ext cx="1700645"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BA8B7A-77B4-475E-ABA9-AFA46E836CF0}"/>
              </a:ext>
            </a:extLst>
          </p:cNvPr>
          <p:cNvSpPr/>
          <p:nvPr/>
        </p:nvSpPr>
        <p:spPr>
          <a:xfrm>
            <a:off x="2010293" y="4776456"/>
            <a:ext cx="2594957"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7A61-E232-4579-B220-3AE357F25F71}"/>
              </a:ext>
            </a:extLst>
          </p:cNvPr>
          <p:cNvSpPr>
            <a:spLocks noGrp="1"/>
          </p:cNvSpPr>
          <p:nvPr>
            <p:ph type="title"/>
          </p:nvPr>
        </p:nvSpPr>
        <p:spPr/>
        <p:txBody>
          <a:bodyPr/>
          <a:lstStyle/>
          <a:p>
            <a:r>
              <a:rPr lang="en-US" dirty="0"/>
              <a:t>Referring to a Chart</a:t>
            </a:r>
          </a:p>
        </p:txBody>
      </p:sp>
      <p:pic>
        <p:nvPicPr>
          <p:cNvPr id="6" name="Content Placeholder 5">
            <a:extLst>
              <a:ext uri="{FF2B5EF4-FFF2-40B4-BE49-F238E27FC236}">
                <a16:creationId xmlns:a16="http://schemas.microsoft.com/office/drawing/2014/main" id="{E09E6ADA-86EF-4A07-A72F-42CA5D644E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39707" y="1775948"/>
            <a:ext cx="7512586" cy="2802038"/>
          </a:xfrm>
        </p:spPr>
      </p:pic>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2FBE252-B630-4844-B7BC-D0345FA193BE}"/>
                  </a:ext>
                </a:extLst>
              </p:cNvPr>
              <p:cNvSpPr>
                <a:spLocks noGrp="1"/>
              </p:cNvSpPr>
              <p:nvPr>
                <p:ph sz="half" idx="2"/>
              </p:nvPr>
            </p:nvSpPr>
            <p:spPr>
              <a:xfrm>
                <a:off x="838200" y="4663246"/>
                <a:ext cx="10515600" cy="1829629"/>
              </a:xfrm>
            </p:spPr>
            <p:txBody>
              <a:bodyPr>
                <a:normAutofit/>
              </a:bodyPr>
              <a:lstStyle/>
              <a:p>
                <a:pPr marL="0" indent="0">
                  <a:buNone/>
                </a:pPr>
                <a:r>
                  <a:rPr lang="en-US" sz="2000" dirty="0"/>
                  <a:t>On the other hand, using the lognormal format to estimate the failure probability for cases where e.g. the distribution of </a:t>
                </a:r>
                <a:r>
                  <a:rPr lang="en-US" sz="2000" i="1" dirty="0"/>
                  <a:t>S</a:t>
                </a:r>
                <a:r>
                  <a:rPr lang="en-US" sz="2000" dirty="0"/>
                  <a:t> is not lognormal, may result in significant discrepancy in the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𝑓</m:t>
                        </m:r>
                      </m:sub>
                    </m:sSub>
                  </m:oMath>
                </a14:m>
                <a:r>
                  <a:rPr lang="en-US" sz="2000" dirty="0"/>
                  <a:t>. Figure 7 compares the reliability indices, β as obtained by using two different assumptions of </a:t>
                </a:r>
                <a:r>
                  <a:rPr lang="en-US" sz="2000" i="1" dirty="0"/>
                  <a:t>S</a:t>
                </a:r>
                <a:r>
                  <a:rPr lang="en-US" sz="2000" dirty="0"/>
                  <a:t> as a function of the coefficient of variation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𝑅</m:t>
                        </m:r>
                      </m:sub>
                    </m:sSub>
                  </m:oMath>
                </a14:m>
                <a:r>
                  <a:rPr lang="en-US" sz="2000" dirty="0"/>
                  <a:t> and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𝑆</m:t>
                        </m:r>
                      </m:sub>
                    </m:sSub>
                  </m:oMath>
                </a14:m>
                <a:r>
                  <a:rPr lang="en-US" sz="2000" dirty="0"/>
                  <a:t>. This fact shows that the target level needs to be intimately associated with the reliability model applied to make decisions about reliability based code calibration.</a:t>
                </a:r>
              </a:p>
            </p:txBody>
          </p:sp>
        </mc:Choice>
        <mc:Fallback xmlns="">
          <p:sp>
            <p:nvSpPr>
              <p:cNvPr id="4" name="Content Placeholder 3">
                <a:extLst>
                  <a:ext uri="{FF2B5EF4-FFF2-40B4-BE49-F238E27FC236}">
                    <a16:creationId xmlns:a16="http://schemas.microsoft.com/office/drawing/2014/main" id="{52FBE252-B630-4844-B7BC-D0345FA193BE}"/>
                  </a:ext>
                </a:extLst>
              </p:cNvPr>
              <p:cNvSpPr>
                <a:spLocks noGrp="1" noRot="1" noChangeAspect="1" noMove="1" noResize="1" noEditPoints="1" noAdjustHandles="1" noChangeArrowheads="1" noChangeShapeType="1" noTextEdit="1"/>
              </p:cNvSpPr>
              <p:nvPr>
                <p:ph sz="half" idx="2"/>
              </p:nvPr>
            </p:nvSpPr>
            <p:spPr>
              <a:xfrm>
                <a:off x="838200" y="4663246"/>
                <a:ext cx="10515600" cy="1829629"/>
              </a:xfrm>
              <a:blipFill>
                <a:blip r:embed="rId3"/>
                <a:stretch>
                  <a:fillRect l="-638" t="-3667" b="-233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5886A29-D208-447A-AECF-E2FD1ADC88E9}"/>
              </a:ext>
            </a:extLst>
          </p:cNvPr>
          <p:cNvSpPr txBox="1"/>
          <p:nvPr/>
        </p:nvSpPr>
        <p:spPr>
          <a:xfrm>
            <a:off x="10054728" y="6488668"/>
            <a:ext cx="2137272" cy="369332"/>
          </a:xfrm>
          <a:prstGeom prst="rect">
            <a:avLst/>
          </a:prstGeom>
          <a:noFill/>
        </p:spPr>
        <p:txBody>
          <a:bodyPr wrap="square" rtlCol="0">
            <a:spAutoFit/>
          </a:bodyPr>
          <a:lstStyle/>
          <a:p>
            <a:r>
              <a:rPr lang="en-US" dirty="0"/>
              <a:t>Source: Moan (2018)</a:t>
            </a:r>
          </a:p>
        </p:txBody>
      </p:sp>
      <p:sp>
        <p:nvSpPr>
          <p:cNvPr id="8" name="Rectangle 7">
            <a:extLst>
              <a:ext uri="{FF2B5EF4-FFF2-40B4-BE49-F238E27FC236}">
                <a16:creationId xmlns:a16="http://schemas.microsoft.com/office/drawing/2014/main" id="{B50A94DA-9C74-4B18-ABCD-3FFA2DA39DD6}"/>
              </a:ext>
            </a:extLst>
          </p:cNvPr>
          <p:cNvSpPr/>
          <p:nvPr/>
        </p:nvSpPr>
        <p:spPr>
          <a:xfrm>
            <a:off x="3900054" y="4674330"/>
            <a:ext cx="1946564"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639F77-E4C8-4196-A2E0-AE545C509062}"/>
              </a:ext>
            </a:extLst>
          </p:cNvPr>
          <p:cNvSpPr/>
          <p:nvPr/>
        </p:nvSpPr>
        <p:spPr>
          <a:xfrm>
            <a:off x="6587837" y="4962294"/>
            <a:ext cx="2467494"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E4A9D9D-ABC0-4976-AE12-332857E55C59}"/>
              </a:ext>
            </a:extLst>
          </p:cNvPr>
          <p:cNvSpPr/>
          <p:nvPr/>
        </p:nvSpPr>
        <p:spPr>
          <a:xfrm>
            <a:off x="9958647" y="4962294"/>
            <a:ext cx="1030778"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FE47044-AB71-4335-8441-535450D478E4}"/>
              </a:ext>
            </a:extLst>
          </p:cNvPr>
          <p:cNvSpPr/>
          <p:nvPr/>
        </p:nvSpPr>
        <p:spPr>
          <a:xfrm>
            <a:off x="854826" y="5253460"/>
            <a:ext cx="1162396"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77A0B0B-0FC0-4FCA-9223-2F1625F21538}"/>
              </a:ext>
            </a:extLst>
          </p:cNvPr>
          <p:cNvSpPr/>
          <p:nvPr/>
        </p:nvSpPr>
        <p:spPr>
          <a:xfrm>
            <a:off x="1539239" y="5523188"/>
            <a:ext cx="3498273"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D5CEEEB-64F2-40DD-AABC-58738F54466C}"/>
              </a:ext>
            </a:extLst>
          </p:cNvPr>
          <p:cNvSpPr/>
          <p:nvPr/>
        </p:nvSpPr>
        <p:spPr>
          <a:xfrm>
            <a:off x="7535488" y="5517646"/>
            <a:ext cx="1303712" cy="3246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3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4139C3-55E7-4978-90BC-20B856F8C540}"/>
              </a:ext>
            </a:extLst>
          </p:cNvPr>
          <p:cNvSpPr>
            <a:spLocks noGrp="1"/>
          </p:cNvSpPr>
          <p:nvPr>
            <p:ph type="title"/>
          </p:nvPr>
        </p:nvSpPr>
        <p:spPr/>
        <p:txBody>
          <a:bodyPr/>
          <a:lstStyle/>
          <a:p>
            <a:r>
              <a:rPr lang="en-US" dirty="0"/>
              <a:t>Referring to</a:t>
            </a:r>
            <a:br>
              <a:rPr lang="en-US" dirty="0"/>
            </a:br>
            <a:r>
              <a:rPr lang="en-US" dirty="0"/>
              <a:t>Equations</a:t>
            </a:r>
          </a:p>
        </p:txBody>
      </p:sp>
      <p:pic>
        <p:nvPicPr>
          <p:cNvPr id="8" name="Content Placeholder 7">
            <a:extLst>
              <a:ext uri="{FF2B5EF4-FFF2-40B4-BE49-F238E27FC236}">
                <a16:creationId xmlns:a16="http://schemas.microsoft.com/office/drawing/2014/main" id="{34A184E8-1692-4A1D-BD30-3E391CAE91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3329" y="223118"/>
            <a:ext cx="7626903" cy="6562814"/>
          </a:xfrm>
        </p:spPr>
      </p:pic>
      <p:sp>
        <p:nvSpPr>
          <p:cNvPr id="9" name="TextBox 8">
            <a:extLst>
              <a:ext uri="{FF2B5EF4-FFF2-40B4-BE49-F238E27FC236}">
                <a16:creationId xmlns:a16="http://schemas.microsoft.com/office/drawing/2014/main" id="{51E2AFB1-5373-4487-A59B-78418ADA6610}"/>
              </a:ext>
            </a:extLst>
          </p:cNvPr>
          <p:cNvSpPr txBox="1"/>
          <p:nvPr/>
        </p:nvSpPr>
        <p:spPr>
          <a:xfrm>
            <a:off x="-1" y="6474114"/>
            <a:ext cx="3131127" cy="369332"/>
          </a:xfrm>
          <a:prstGeom prst="rect">
            <a:avLst/>
          </a:prstGeom>
          <a:noFill/>
        </p:spPr>
        <p:txBody>
          <a:bodyPr wrap="square" rtlCol="0">
            <a:spAutoFit/>
          </a:bodyPr>
          <a:lstStyle/>
          <a:p>
            <a:r>
              <a:rPr lang="en-US" dirty="0"/>
              <a:t>Source: Ruslan et al. (2016)</a:t>
            </a:r>
          </a:p>
        </p:txBody>
      </p:sp>
      <p:sp>
        <p:nvSpPr>
          <p:cNvPr id="10" name="Rectangle 9">
            <a:extLst>
              <a:ext uri="{FF2B5EF4-FFF2-40B4-BE49-F238E27FC236}">
                <a16:creationId xmlns:a16="http://schemas.microsoft.com/office/drawing/2014/main" id="{E33CA144-EB6C-40FA-8CD5-CBD6DC76B7B8}"/>
              </a:ext>
            </a:extLst>
          </p:cNvPr>
          <p:cNvSpPr/>
          <p:nvPr/>
        </p:nvSpPr>
        <p:spPr>
          <a:xfrm>
            <a:off x="3933329" y="1485207"/>
            <a:ext cx="3381870" cy="382385"/>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791C104-B097-4D0A-A8E1-9F778169C354}"/>
              </a:ext>
            </a:extLst>
          </p:cNvPr>
          <p:cNvSpPr/>
          <p:nvPr/>
        </p:nvSpPr>
        <p:spPr>
          <a:xfrm>
            <a:off x="4268609" y="2428385"/>
            <a:ext cx="2514576" cy="382385"/>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FB5A865-91C8-49A7-9641-38794798007C}"/>
              </a:ext>
            </a:extLst>
          </p:cNvPr>
          <p:cNvSpPr/>
          <p:nvPr/>
        </p:nvSpPr>
        <p:spPr>
          <a:xfrm>
            <a:off x="6831699" y="3664732"/>
            <a:ext cx="4656489" cy="382385"/>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00A8826-393B-493C-AFB1-2F870B19188F}"/>
              </a:ext>
            </a:extLst>
          </p:cNvPr>
          <p:cNvSpPr/>
          <p:nvPr/>
        </p:nvSpPr>
        <p:spPr>
          <a:xfrm>
            <a:off x="3933328" y="3953123"/>
            <a:ext cx="3016111" cy="382385"/>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FE0618-CAB6-413E-B570-EA410547D4A2}"/>
              </a:ext>
            </a:extLst>
          </p:cNvPr>
          <p:cNvSpPr/>
          <p:nvPr/>
        </p:nvSpPr>
        <p:spPr>
          <a:xfrm>
            <a:off x="3933327" y="4278605"/>
            <a:ext cx="1719328" cy="382385"/>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A4A125-EBBA-4698-A59C-62B69CE76297}"/>
              </a:ext>
            </a:extLst>
          </p:cNvPr>
          <p:cNvSpPr/>
          <p:nvPr/>
        </p:nvSpPr>
        <p:spPr>
          <a:xfrm>
            <a:off x="4251983" y="5545657"/>
            <a:ext cx="1295376" cy="417338"/>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A4F53FA-7D2E-4229-9892-F81116BDE9B5}"/>
              </a:ext>
            </a:extLst>
          </p:cNvPr>
          <p:cNvSpPr txBox="1"/>
          <p:nvPr/>
        </p:nvSpPr>
        <p:spPr>
          <a:xfrm>
            <a:off x="498763" y="2044931"/>
            <a:ext cx="2798618" cy="2585323"/>
          </a:xfrm>
          <a:prstGeom prst="rect">
            <a:avLst/>
          </a:prstGeom>
          <a:noFill/>
        </p:spPr>
        <p:txBody>
          <a:bodyPr wrap="square" rtlCol="0">
            <a:spAutoFit/>
          </a:bodyPr>
          <a:lstStyle/>
          <a:p>
            <a:pPr marL="342900" indent="-342900">
              <a:buFont typeface="Arial" panose="020B0604020202020204" pitchFamily="34" charset="0"/>
              <a:buChar char="•"/>
            </a:pPr>
            <a:r>
              <a:rPr lang="en-US" dirty="0"/>
              <a:t>Separate the equations into the text (don’t just dump many equations onto the page and think your work is done)</a:t>
            </a:r>
          </a:p>
          <a:p>
            <a:pPr marL="342900" indent="-342900">
              <a:buFont typeface="Arial" panose="020B0604020202020204" pitchFamily="34" charset="0"/>
              <a:buChar char="•"/>
            </a:pPr>
            <a:r>
              <a:rPr lang="en-US" dirty="0"/>
              <a:t>Refer to each equation, both before and after</a:t>
            </a:r>
          </a:p>
          <a:p>
            <a:pPr marL="342900" indent="-342900">
              <a:buFont typeface="Arial" panose="020B0604020202020204" pitchFamily="34" charset="0"/>
              <a:buChar char="•"/>
            </a:pPr>
            <a:r>
              <a:rPr lang="en-US" dirty="0"/>
              <a:t>Treat the equations like a part of the sentence</a:t>
            </a:r>
          </a:p>
        </p:txBody>
      </p:sp>
    </p:spTree>
    <p:extLst>
      <p:ext uri="{BB962C8B-B14F-4D97-AF65-F5344CB8AC3E}">
        <p14:creationId xmlns:p14="http://schemas.microsoft.com/office/powerpoint/2010/main" val="107313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1400</TotalTime>
  <Words>642</Words>
  <Application>Microsoft Macintosh PowerPoint</Application>
  <PresentationFormat>宽屏</PresentationFormat>
  <Paragraphs>35</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Arial</vt:lpstr>
      <vt:lpstr>Calibri</vt:lpstr>
      <vt:lpstr>Calibri Light</vt:lpstr>
      <vt:lpstr>Cambria Math</vt:lpstr>
      <vt:lpstr>Office Theme</vt:lpstr>
      <vt:lpstr>VE300 Technical Communication</vt:lpstr>
      <vt:lpstr>Use of Graphics and Visuals in the Report</vt:lpstr>
      <vt:lpstr>Referring to a Schematic</vt:lpstr>
      <vt:lpstr>Referring to a Screenshot</vt:lpstr>
      <vt:lpstr>Referring to a Photograph</vt:lpstr>
      <vt:lpstr>Referring to a Diagram</vt:lpstr>
      <vt:lpstr>Referring to a Chart</vt:lpstr>
      <vt:lpstr>Referring to Equations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nmurrayalvarez@gmail.com</dc:creator>
  <cp:lastModifiedBy>徐 逸洋</cp:lastModifiedBy>
  <cp:revision>37</cp:revision>
  <dcterms:created xsi:type="dcterms:W3CDTF">2019-07-14T14:25:56Z</dcterms:created>
  <dcterms:modified xsi:type="dcterms:W3CDTF">2020-08-01T07:14:48Z</dcterms:modified>
</cp:coreProperties>
</file>