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6" r:id="rId3"/>
    <p:sldId id="262" r:id="rId4"/>
    <p:sldId id="271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C3"/>
    <a:srgbClr val="CC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F335-9BB5-4EF4-A371-C5D7F010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9358-3607-4C38-ACE2-ACF603B2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E671D-C388-4CD3-92F9-45576766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FF74-10C5-480A-8D92-B0CB8FC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A4E5-3966-4765-B448-62A4781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BC6C-5C3B-4A94-98CE-9521A39A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64F84-537F-4804-A445-325C5F4B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CA8F-DAC7-41FE-8395-FC5306BC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AC89-B00D-47BB-A762-FF44F6FA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0EF4-4C6D-4A32-A0BE-A4645E1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04B3D-9680-49F2-B6B4-BDC490BC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8138A-4541-4959-B909-9EDA8374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280C-40FF-4A48-A9D1-1D0E081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2C56-7C5F-47D4-B057-E269252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6F1C-6349-47A0-9E9D-1080536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67A3-B856-4A79-9D1D-4191BD0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A1D7-EF44-4854-BE80-160C5BDC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3834-1D27-49FF-AF16-31B36441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CE0A-3BF1-4B86-86D6-DDFB3977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1655-5E50-4609-85DF-9FD3CD64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E2A-E515-4946-ADDA-CF8BF73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0C99-0A83-468E-9851-1F65222D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28A2-C20F-4089-95B0-5854EE0A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3373-468C-4AFD-BB69-1A91A25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9622-C693-4F99-A0C1-D4764B8B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0175-7592-4C92-A934-BF4EBFD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D937-D168-480B-AAEB-5779ACA35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401C-35B4-46AA-AE4C-803D3197C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C52F-5BFF-4DA1-B2F8-ADF7F69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F732-205C-457E-9789-95BC6E1E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9D62-F261-42E4-A7AA-7F10D0C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87A8-EBCA-4D4C-9B38-42A1B3F3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AA3F-DECD-4E4D-8866-0A4D7967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AE18-3D97-445F-A6AD-DF0E5CE54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119E9-2E6F-4E6D-BC61-BF9F42F62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0447C-79C0-422B-97D0-D5745481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45DE8-73D4-44D8-A6E6-0BBB9242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42543-7574-481F-9FDE-8AA1AD06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35C2F-BAB8-4BC0-950B-C573C8D5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DBB4-9432-4D05-822F-DD7BCBB9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82798-2AEC-45AB-ABE3-89AC628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FE16-DF2C-4726-BB74-B8E1B8E8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66AE8-0125-4827-A8C7-0565E35E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30D7D-11AB-4923-B06E-D03CF744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55C4A-D812-408D-847D-A8F43ADD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8DAB-8652-43E7-8925-0909F3BF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2C8-0C63-4126-977B-E32F6AFA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585F-EC45-4430-A300-ED7E915B8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D04A-1BF1-4A08-9FF5-97BC4DF3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1884-DD57-483D-B2C3-7264073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F4C6-032E-4EA5-807D-C33CEC4D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0E0E-F7B4-44F3-B947-66E9EA8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C30D-93C8-4480-BD97-0E9BCA6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3984-1A48-4041-A012-8757B2C7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F942-535B-42B0-A374-DD644C99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3FAC-266A-4F4F-B55E-F94CDE5B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92F0-50ED-47F7-9979-0C1146A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D429-9C7D-49C0-BFBD-14DF7337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428F3-701F-4741-8EC0-9C5FAE08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E978-872A-484F-A7B3-2446E01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75C6-1F0E-41D5-8D97-D97AA7654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D23F-6D36-41C4-AC5A-49658A3E2D8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35D7-29BE-47FF-B7BE-63C4A195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B3A-8D05-4C67-9869-41FCECE9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165D-6DFF-4B86-A057-AA70D1C5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VE300 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Week 6</a:t>
            </a:r>
          </a:p>
          <a:p>
            <a:r>
              <a:rPr lang="en-US" dirty="0"/>
              <a:t>Statements of Purpose</a:t>
            </a:r>
          </a:p>
          <a:p>
            <a:endParaRPr lang="en-US" dirty="0"/>
          </a:p>
          <a:p>
            <a:r>
              <a:rPr lang="en-US" dirty="0"/>
              <a:t>Michele Campbell</a:t>
            </a:r>
            <a:endParaRPr lang="en-US" altLang="zh-CN" dirty="0"/>
          </a:p>
          <a:p>
            <a:r>
              <a:rPr lang="en-US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0104-2CE0-477C-95CA-12EF6ABB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6809-BC9E-4849-AFDC-FD067894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Selects coursework, work/internships, and relevant service projects which demonstrate the applicant’s qualifications for the degree</a:t>
            </a:r>
          </a:p>
          <a:p>
            <a:r>
              <a:rPr lang="en-US" dirty="0"/>
              <a:t>Positions the applicant as an emerging professional with something to contribute, not merely an empty vessel who goes there to learn</a:t>
            </a:r>
          </a:p>
          <a:p>
            <a:r>
              <a:rPr lang="en-US" dirty="0"/>
              <a:t>Provides specific examples of observable or measurable achievement</a:t>
            </a:r>
          </a:p>
          <a:p>
            <a:r>
              <a:rPr lang="en-US" dirty="0"/>
              <a:t>Highlights specific courses or faculty of the target program, and matches it with the applicant’s own past coursework and experience</a:t>
            </a:r>
          </a:p>
          <a:p>
            <a:r>
              <a:rPr lang="en-US" dirty="0"/>
              <a:t>Demonstrates that the applicant has a specific research direction that has evolved based on recent academic work or personal experience (“open to anything” won’t cut it for a graduate school application)</a:t>
            </a:r>
          </a:p>
        </p:txBody>
      </p:sp>
    </p:spTree>
    <p:extLst>
      <p:ext uri="{BB962C8B-B14F-4D97-AF65-F5344CB8AC3E}">
        <p14:creationId xmlns:p14="http://schemas.microsoft.com/office/powerpoint/2010/main" val="401948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832-A947-4040-AD2E-A7134B78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09A1-C6AE-417D-9C0E-BD576990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 organization</a:t>
            </a:r>
          </a:p>
          <a:p>
            <a:pPr lvl="1"/>
            <a:r>
              <a:rPr lang="en-US" dirty="0"/>
              <a:t>By knowledge requirements: e.g. programming, data structures, etc.</a:t>
            </a:r>
          </a:p>
          <a:p>
            <a:pPr lvl="1"/>
            <a:r>
              <a:rPr lang="en-US" dirty="0"/>
              <a:t>By experience: e.g. academic, internship, extracurricular, etc.</a:t>
            </a:r>
          </a:p>
          <a:p>
            <a:r>
              <a:rPr lang="en-US" dirty="0"/>
              <a:t>Paragraph cohesion</a:t>
            </a:r>
          </a:p>
          <a:p>
            <a:pPr lvl="1"/>
            <a:r>
              <a:rPr lang="en-US" dirty="0"/>
              <a:t>“One paragraph, one idea”</a:t>
            </a:r>
          </a:p>
          <a:p>
            <a:pPr lvl="1"/>
            <a:r>
              <a:rPr lang="en-US" dirty="0"/>
              <a:t>Logical flow between paragraphs</a:t>
            </a:r>
          </a:p>
        </p:txBody>
      </p:sp>
    </p:spTree>
    <p:extLst>
      <p:ext uri="{BB962C8B-B14F-4D97-AF65-F5344CB8AC3E}">
        <p14:creationId xmlns:p14="http://schemas.microsoft.com/office/powerpoint/2010/main" val="41717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2DB6-220C-4F9A-801B-AB723667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SOP has better structure?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004EB5-A710-4505-BCAD-22473C51B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660475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802">
                  <a:extLst>
                    <a:ext uri="{9D8B030D-6E8A-4147-A177-3AD203B41FA5}">
                      <a16:colId xmlns:a16="http://schemas.microsoft.com/office/drawing/2014/main" val="2759774906"/>
                    </a:ext>
                  </a:extLst>
                </a:gridCol>
                <a:gridCol w="4450815">
                  <a:extLst>
                    <a:ext uri="{9D8B030D-6E8A-4147-A177-3AD203B41FA5}">
                      <a16:colId xmlns:a16="http://schemas.microsoft.com/office/drawing/2014/main" val="2801647854"/>
                    </a:ext>
                  </a:extLst>
                </a:gridCol>
                <a:gridCol w="4941980">
                  <a:extLst>
                    <a:ext uri="{9D8B030D-6E8A-4147-A177-3AD203B41FA5}">
                      <a16:colId xmlns:a16="http://schemas.microsoft.com/office/drawing/2014/main" val="2208297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SOP Sample 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SOP Sample 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5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the author is pursuing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Communications 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Undergraduate achievements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6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school/college motivation and courses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coursework and workshops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5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Trainee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End-of-year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the trainee project taught the 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8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 to communications theory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 at school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8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Extracurricular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background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Ending: tying it all together in department 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4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Implications for India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63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08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8B3AEB-6C3F-4E29-8710-0F9E6A6E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“Do” or “Do Not” (There is no try…)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B3FEBA-501F-478B-B8C8-84517AB47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764554"/>
              </p:ext>
            </p:extLst>
          </p:nvPr>
        </p:nvGraphicFramePr>
        <p:xfrm>
          <a:off x="838200" y="1825625"/>
          <a:ext cx="10515600" cy="3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233896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27075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 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7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Structure each paragraph around a few carefully selected experiences which are tied to specific needs of your target school or organization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Overuse emotions (i.e. “thrilled”, “excited”)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Instead, place emphasis not on yourself but on a real-world problem that is important to solve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Specify the degree level and major you are seeking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Talk in general terms about wanting to make the world a better place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0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Provide objective, descriptive 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Overload reader with as many experiences as you can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5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technical terms in one or two words, and write out the full name of a term before using abbreviations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Use contractions (i.e. can’t  cannot / it’s  it 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9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Organize the essay so that each paragraph has one focus, and the paragraphs transition smoothly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Use the same letter for all schools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7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423247-FD11-428A-98C7-C053E80B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the SOP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5955CC-468F-4FBD-BC68-D96A3D04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begin, you may choose to</a:t>
            </a:r>
          </a:p>
          <a:p>
            <a:pPr lvl="1"/>
            <a:r>
              <a:rPr lang="en-US" dirty="0"/>
              <a:t>Start with an outline and fill it in</a:t>
            </a:r>
          </a:p>
          <a:p>
            <a:pPr lvl="1"/>
            <a:r>
              <a:rPr lang="en-US" dirty="0"/>
              <a:t>Freewrite to get all your ideas out, then cut and reorganize into paragraphs</a:t>
            </a:r>
          </a:p>
          <a:p>
            <a:r>
              <a:rPr lang="en-US" dirty="0"/>
              <a:t>Gather information about your target program from its website</a:t>
            </a:r>
          </a:p>
          <a:p>
            <a:pPr lvl="1"/>
            <a:r>
              <a:rPr lang="en-US" dirty="0"/>
              <a:t>Faculty and their specializations</a:t>
            </a:r>
          </a:p>
          <a:p>
            <a:pPr lvl="1"/>
            <a:r>
              <a:rPr lang="en-US" dirty="0"/>
              <a:t>Courses offered, to compare them to the courses you have taken</a:t>
            </a:r>
          </a:p>
          <a:p>
            <a:r>
              <a:rPr lang="en-US" dirty="0"/>
              <a:t>Have your essay proofread by peers and faculty advisers</a:t>
            </a:r>
          </a:p>
        </p:txBody>
      </p:sp>
    </p:spTree>
    <p:extLst>
      <p:ext uri="{BB962C8B-B14F-4D97-AF65-F5344CB8AC3E}">
        <p14:creationId xmlns:p14="http://schemas.microsoft.com/office/powerpoint/2010/main" val="108000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478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VE300 Technical Communication</vt:lpstr>
      <vt:lpstr>Statement of Purpose</vt:lpstr>
      <vt:lpstr>Structure</vt:lpstr>
      <vt:lpstr>Which SOP has better structure?</vt:lpstr>
      <vt:lpstr>“Do” or “Do Not” (There is no try…)</vt:lpstr>
      <vt:lpstr>Drafting the SOP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 技术写作与交流</dc:title>
  <dc:creator>nmurrayalvarez@gmail.com</dc:creator>
  <cp:lastModifiedBy>Michele Campbell</cp:lastModifiedBy>
  <cp:revision>142</cp:revision>
  <dcterms:created xsi:type="dcterms:W3CDTF">2019-04-30T19:54:39Z</dcterms:created>
  <dcterms:modified xsi:type="dcterms:W3CDTF">2020-06-14T23:34:17Z</dcterms:modified>
</cp:coreProperties>
</file>