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60" r:id="rId6"/>
    <p:sldId id="262" r:id="rId7"/>
    <p:sldId id="263" r:id="rId8"/>
    <p:sldId id="265" r:id="rId9"/>
    <p:sldId id="266" r:id="rId10"/>
    <p:sldId id="267" r:id="rId11"/>
    <p:sldId id="268" r:id="rId12"/>
    <p:sldId id="264" r:id="rId13"/>
    <p:sldId id="269" r:id="rId14"/>
    <p:sldId id="270" r:id="rId15"/>
    <p:sldId id="261"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348" autoAdjust="0"/>
  </p:normalViewPr>
  <p:slideViewPr>
    <p:cSldViewPr snapToGrid="0">
      <p:cViewPr varScale="1">
        <p:scale>
          <a:sx n="56" d="100"/>
          <a:sy n="56" d="100"/>
        </p:scale>
        <p:origin x="127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4FE46E-AE28-4FD3-8DC4-A73524B6BE44}" type="datetimeFigureOut">
              <a:rPr lang="zh-CN" altLang="en-US" smtClean="0"/>
              <a:t>2021/11/11</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ABF938-6CC9-434C-8269-62D221A3C141}" type="slidenum">
              <a:rPr lang="zh-CN" altLang="en-US" smtClean="0"/>
              <a:t>‹#›</a:t>
            </a:fld>
            <a:endParaRPr lang="zh-CN" altLang="en-US"/>
          </a:p>
        </p:txBody>
      </p:sp>
    </p:spTree>
    <p:extLst>
      <p:ext uri="{BB962C8B-B14F-4D97-AF65-F5344CB8AC3E}">
        <p14:creationId xmlns:p14="http://schemas.microsoft.com/office/powerpoint/2010/main" val="1547553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kern="1200" dirty="0">
                <a:solidFill>
                  <a:schemeClr val="tx1"/>
                </a:solidFill>
                <a:effectLst/>
                <a:latin typeface="+mn-lt"/>
                <a:ea typeface="+mn-ea"/>
                <a:cs typeface="+mn-cs"/>
              </a:rPr>
              <a:t>Let us begin today's topic, the Seven Year's War. The war is the outcome of years of tension in Europe, mainly the conflicts between Great Britain and France, struggle between Prussia and Austria. I will cover more on Prussia, especially the achievements of Fredrick the Great. As I believe that war is the extension of politics, I will also try to cover the complicated European </a:t>
            </a:r>
            <a:r>
              <a:rPr lang="en-US" altLang="zh-CN" sz="1200" b="0" kern="1200" dirty="0" err="1">
                <a:solidFill>
                  <a:schemeClr val="tx1"/>
                </a:solidFill>
                <a:effectLst/>
                <a:latin typeface="+mn-lt"/>
                <a:ea typeface="+mn-ea"/>
                <a:cs typeface="+mn-cs"/>
              </a:rPr>
              <a:t>diplomatical</a:t>
            </a:r>
            <a:r>
              <a:rPr lang="en-US" altLang="zh-CN" sz="1200" b="0" kern="1200" dirty="0">
                <a:solidFill>
                  <a:schemeClr val="tx1"/>
                </a:solidFill>
                <a:effectLst/>
                <a:latin typeface="+mn-lt"/>
                <a:ea typeface="+mn-ea"/>
                <a:cs typeface="+mn-cs"/>
              </a:rPr>
              <a:t> relationships at the time. </a:t>
            </a:r>
          </a:p>
          <a:p>
            <a:br>
              <a:rPr lang="en-US" altLang="zh-CN" sz="1200" b="0" kern="1200" dirty="0">
                <a:solidFill>
                  <a:schemeClr val="tx1"/>
                </a:solidFill>
                <a:effectLst/>
                <a:latin typeface="+mn-lt"/>
                <a:ea typeface="+mn-ea"/>
                <a:cs typeface="+mn-cs"/>
              </a:rPr>
            </a:br>
            <a:r>
              <a:rPr lang="en-US" altLang="zh-CN" sz="1200" b="0" kern="1200" dirty="0">
                <a:solidFill>
                  <a:schemeClr val="tx1"/>
                </a:solidFill>
                <a:effectLst/>
                <a:latin typeface="+mn-lt"/>
                <a:ea typeface="+mn-ea"/>
                <a:cs typeface="+mn-cs"/>
              </a:rPr>
              <a:t>The major powers of our topic are France, Britain, Austria, Russia, Prussia. The European continent at the time is generally dominated by the conflict of France and Britain. Austria has been historically a powerful nation, but got reduced by a large extent in the Austria Succession War. The lesser powers cannot possibly get out of the conflict, they have to choose side, one way or another, between France and Britain. France is seeking dominance of the whole Europe, while Britain is seeking to balance the power on the European continent.</a:t>
            </a:r>
          </a:p>
          <a:p>
            <a:br>
              <a:rPr lang="en-US" altLang="zh-CN" sz="1200" b="0" kern="1200" dirty="0">
                <a:solidFill>
                  <a:schemeClr val="tx1"/>
                </a:solidFill>
                <a:effectLst/>
                <a:latin typeface="+mn-lt"/>
                <a:ea typeface="+mn-ea"/>
                <a:cs typeface="+mn-cs"/>
              </a:rPr>
            </a:br>
            <a:endParaRPr lang="en-US" altLang="zh-CN" sz="1200" b="0" kern="1200" dirty="0">
              <a:solidFill>
                <a:schemeClr val="tx1"/>
              </a:solidFill>
              <a:effectLst/>
              <a:latin typeface="+mn-lt"/>
              <a:ea typeface="+mn-ea"/>
              <a:cs typeface="+mn-cs"/>
            </a:endParaRPr>
          </a:p>
          <a:p>
            <a:endParaRPr lang="zh-CN" altLang="en-US" dirty="0"/>
          </a:p>
        </p:txBody>
      </p:sp>
      <p:sp>
        <p:nvSpPr>
          <p:cNvPr id="4" name="Slide Number Placeholder 3"/>
          <p:cNvSpPr>
            <a:spLocks noGrp="1"/>
          </p:cNvSpPr>
          <p:nvPr>
            <p:ph type="sldNum" sz="quarter" idx="5"/>
          </p:nvPr>
        </p:nvSpPr>
        <p:spPr/>
        <p:txBody>
          <a:bodyPr/>
          <a:lstStyle/>
          <a:p>
            <a:fld id="{6DABF938-6CC9-434C-8269-62D221A3C141}" type="slidenum">
              <a:rPr lang="zh-CN" altLang="en-US" smtClean="0"/>
              <a:t>1</a:t>
            </a:fld>
            <a:endParaRPr lang="zh-CN" altLang="en-US"/>
          </a:p>
        </p:txBody>
      </p:sp>
    </p:spTree>
    <p:extLst>
      <p:ext uri="{BB962C8B-B14F-4D97-AF65-F5344CB8AC3E}">
        <p14:creationId xmlns:p14="http://schemas.microsoft.com/office/powerpoint/2010/main" val="30765004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ltLang="zh-CN" sz="1200" b="0" kern="1200" dirty="0">
                <a:solidFill>
                  <a:schemeClr val="tx1"/>
                </a:solidFill>
                <a:effectLst/>
                <a:latin typeface="+mn-lt"/>
                <a:ea typeface="+mn-ea"/>
                <a:cs typeface="+mn-cs"/>
              </a:rPr>
            </a:br>
            <a:r>
              <a:rPr lang="en-US" altLang="zh-CN" sz="1200" b="0" kern="1200" dirty="0">
                <a:solidFill>
                  <a:schemeClr val="tx1"/>
                </a:solidFill>
                <a:effectLst/>
                <a:latin typeface="+mn-lt"/>
                <a:ea typeface="+mn-ea"/>
                <a:cs typeface="+mn-cs"/>
              </a:rPr>
              <a:t>The aftermath of the war is </a:t>
            </a:r>
            <a:r>
              <a:rPr lang="en-US" altLang="zh-CN" sz="1200" b="0" kern="1200" dirty="0" err="1">
                <a:solidFill>
                  <a:schemeClr val="tx1"/>
                </a:solidFill>
                <a:effectLst/>
                <a:latin typeface="+mn-lt"/>
                <a:ea typeface="+mn-ea"/>
                <a:cs typeface="+mn-cs"/>
              </a:rPr>
              <a:t>horrenous</a:t>
            </a:r>
            <a:r>
              <a:rPr lang="en-US" altLang="zh-CN" sz="1200" b="0" kern="1200" dirty="0">
                <a:solidFill>
                  <a:schemeClr val="tx1"/>
                </a:solidFill>
                <a:effectLst/>
                <a:latin typeface="+mn-lt"/>
                <a:ea typeface="+mn-ea"/>
                <a:cs typeface="+mn-cs"/>
              </a:rPr>
              <a:t>. Though Great Britain, Prussia, Russia were on the winning side, there is no actual winner of the war. They just "lose less". Britain quickly ran into economic problems, which led to harsh taxations in North America, which then led to the independence war. The French King, seeking revenge, supported the Independence War, which led to economic problem in France as well, and then the well-known Revolution. France also lost lots of her oversea territory to Britain. The Russians basically spent the resource to fight two wars, but the only outcome for winning is just a reputation of being </a:t>
            </a:r>
            <a:r>
              <a:rPr lang="en-US" altLang="zh-CN" sz="1200" b="0" kern="1200" dirty="0" err="1">
                <a:solidFill>
                  <a:schemeClr val="tx1"/>
                </a:solidFill>
                <a:effectLst/>
                <a:latin typeface="+mn-lt"/>
                <a:ea typeface="+mn-ea"/>
                <a:cs typeface="+mn-cs"/>
              </a:rPr>
              <a:t>trecherous</a:t>
            </a:r>
            <a:r>
              <a:rPr lang="en-US" altLang="zh-CN" sz="1200" b="0" kern="1200" dirty="0">
                <a:solidFill>
                  <a:schemeClr val="tx1"/>
                </a:solidFill>
                <a:effectLst/>
                <a:latin typeface="+mn-lt"/>
                <a:ea typeface="+mn-ea"/>
                <a:cs typeface="+mn-cs"/>
              </a:rPr>
              <a:t>. Prussia was respected for standing up against three major European powers, but the Prussian territory and population got severely damaged in the war as well. Of course as we said, Prussia did not get any territory from the war.</a:t>
            </a:r>
          </a:p>
          <a:p>
            <a:br>
              <a:rPr lang="en-US" altLang="zh-CN" sz="1200" b="0" kern="1200" dirty="0">
                <a:solidFill>
                  <a:schemeClr val="tx1"/>
                </a:solidFill>
                <a:effectLst/>
                <a:latin typeface="+mn-lt"/>
                <a:ea typeface="+mn-ea"/>
                <a:cs typeface="+mn-cs"/>
              </a:rPr>
            </a:br>
            <a:endParaRPr lang="en-US" altLang="zh-CN" sz="1200" b="0" kern="1200" dirty="0">
              <a:solidFill>
                <a:schemeClr val="tx1"/>
              </a:solidFill>
              <a:effectLst/>
              <a:latin typeface="+mn-lt"/>
              <a:ea typeface="+mn-ea"/>
              <a:cs typeface="+mn-cs"/>
            </a:endParaRPr>
          </a:p>
          <a:p>
            <a:endParaRPr lang="zh-CN" altLang="en-US" dirty="0"/>
          </a:p>
        </p:txBody>
      </p:sp>
      <p:sp>
        <p:nvSpPr>
          <p:cNvPr id="4" name="Slide Number Placeholder 3"/>
          <p:cNvSpPr>
            <a:spLocks noGrp="1"/>
          </p:cNvSpPr>
          <p:nvPr>
            <p:ph type="sldNum" sz="quarter" idx="5"/>
          </p:nvPr>
        </p:nvSpPr>
        <p:spPr/>
        <p:txBody>
          <a:bodyPr/>
          <a:lstStyle/>
          <a:p>
            <a:fld id="{6DABF938-6CC9-434C-8269-62D221A3C141}" type="slidenum">
              <a:rPr lang="zh-CN" altLang="en-US" smtClean="0"/>
              <a:t>10</a:t>
            </a:fld>
            <a:endParaRPr lang="zh-CN" altLang="en-US"/>
          </a:p>
        </p:txBody>
      </p:sp>
    </p:spTree>
    <p:extLst>
      <p:ext uri="{BB962C8B-B14F-4D97-AF65-F5344CB8AC3E}">
        <p14:creationId xmlns:p14="http://schemas.microsoft.com/office/powerpoint/2010/main" val="629145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kern="1200" dirty="0">
                <a:solidFill>
                  <a:schemeClr val="tx1"/>
                </a:solidFill>
                <a:effectLst/>
                <a:latin typeface="+mn-lt"/>
                <a:ea typeface="+mn-ea"/>
                <a:cs typeface="+mn-cs"/>
              </a:rPr>
              <a:t>Lots of people have the stereotype that Prussia, and the proceeding Germany is good at tactic but bad at strategy. The idea is proved by several wars, including the two world wars. Prussia was indeed very successful in terms of inflicting damage on opponents and capturing territories, but at the expense of her own manpower and economy. Prussia at the time was also too aggressive in terms of </a:t>
            </a:r>
            <a:r>
              <a:rPr lang="en-US" altLang="zh-CN" sz="1200" b="0" kern="1200" dirty="0" err="1">
                <a:solidFill>
                  <a:schemeClr val="tx1"/>
                </a:solidFill>
                <a:effectLst/>
                <a:latin typeface="+mn-lt"/>
                <a:ea typeface="+mn-ea"/>
                <a:cs typeface="+mn-cs"/>
              </a:rPr>
              <a:t>diplomatics</a:t>
            </a:r>
            <a:r>
              <a:rPr lang="en-US" altLang="zh-CN" sz="1200" b="0" kern="1200" dirty="0">
                <a:solidFill>
                  <a:schemeClr val="tx1"/>
                </a:solidFill>
                <a:effectLst/>
                <a:latin typeface="+mn-lt"/>
                <a:ea typeface="+mn-ea"/>
                <a:cs typeface="+mn-cs"/>
              </a:rPr>
              <a:t>, Fredrick the Great could have eased the tension between Britain and Russia, Russia and France, and face Austria as enemy only. This strategy is as we know, later done by Bismarck. He cautiously made friends with everyone except France. However, Fredrick the Great somehow made enemies with everyone except Britain.</a:t>
            </a:r>
          </a:p>
          <a:p>
            <a:br>
              <a:rPr lang="en-US" altLang="zh-CN" sz="1200" b="0" kern="1200" dirty="0">
                <a:solidFill>
                  <a:schemeClr val="tx1"/>
                </a:solidFill>
                <a:effectLst/>
                <a:latin typeface="+mn-lt"/>
                <a:ea typeface="+mn-ea"/>
                <a:cs typeface="+mn-cs"/>
              </a:rPr>
            </a:br>
            <a:r>
              <a:rPr lang="en-US" altLang="zh-CN" sz="1200" b="0" kern="1200" dirty="0">
                <a:solidFill>
                  <a:schemeClr val="tx1"/>
                </a:solidFill>
                <a:effectLst/>
                <a:latin typeface="+mn-lt"/>
                <a:ea typeface="+mn-ea"/>
                <a:cs typeface="+mn-cs"/>
              </a:rPr>
              <a:t>Any nation put together by war usually doesn't last long, before they get torn apart by war. The empire of </a:t>
            </a:r>
            <a:r>
              <a:rPr lang="en-US" altLang="zh-CN" sz="1200" b="0" kern="1200" dirty="0" err="1">
                <a:solidFill>
                  <a:schemeClr val="tx1"/>
                </a:solidFill>
                <a:effectLst/>
                <a:latin typeface="+mn-lt"/>
                <a:ea typeface="+mn-ea"/>
                <a:cs typeface="+mn-cs"/>
              </a:rPr>
              <a:t>Qinshihuang</a:t>
            </a:r>
            <a:r>
              <a:rPr lang="en-US" altLang="zh-CN" sz="1200" b="0" kern="1200" dirty="0">
                <a:solidFill>
                  <a:schemeClr val="tx1"/>
                </a:solidFill>
                <a:effectLst/>
                <a:latin typeface="+mn-lt"/>
                <a:ea typeface="+mn-ea"/>
                <a:cs typeface="+mn-cs"/>
              </a:rPr>
              <a:t>, empire of Mongolia, empire of Napoleon were examples of the statement. After the Seven Year's War, Fredrick the Great almost returned from the dead. He had the statement: "After the war, I will not attack a cat." Just as he said, Prussia </a:t>
            </a:r>
            <a:r>
              <a:rPr lang="en-US" altLang="zh-CN" sz="1200" b="0" kern="1200" dirty="0" err="1">
                <a:solidFill>
                  <a:schemeClr val="tx1"/>
                </a:solidFill>
                <a:effectLst/>
                <a:latin typeface="+mn-lt"/>
                <a:ea typeface="+mn-ea"/>
                <a:cs typeface="+mn-cs"/>
              </a:rPr>
              <a:t>adpoted</a:t>
            </a:r>
            <a:r>
              <a:rPr lang="en-US" altLang="zh-CN" sz="1200" b="0" kern="1200" dirty="0">
                <a:solidFill>
                  <a:schemeClr val="tx1"/>
                </a:solidFill>
                <a:effectLst/>
                <a:latin typeface="+mn-lt"/>
                <a:ea typeface="+mn-ea"/>
                <a:cs typeface="+mn-cs"/>
              </a:rPr>
              <a:t> a much more cautious diplomacy, ditched the alliance with Britain and made alliance with Russia again. Prussia did not have any greater conflict with any </a:t>
            </a:r>
            <a:r>
              <a:rPr lang="en-US" altLang="zh-CN" sz="1200" b="0" kern="1200" dirty="0" err="1">
                <a:solidFill>
                  <a:schemeClr val="tx1"/>
                </a:solidFill>
                <a:effectLst/>
                <a:latin typeface="+mn-lt"/>
                <a:ea typeface="+mn-ea"/>
                <a:cs typeface="+mn-cs"/>
              </a:rPr>
              <a:t>Eurpoean</a:t>
            </a:r>
            <a:r>
              <a:rPr lang="en-US" altLang="zh-CN" sz="1200" b="0" kern="1200" dirty="0">
                <a:solidFill>
                  <a:schemeClr val="tx1"/>
                </a:solidFill>
                <a:effectLst/>
                <a:latin typeface="+mn-lt"/>
                <a:ea typeface="+mn-ea"/>
                <a:cs typeface="+mn-cs"/>
              </a:rPr>
              <a:t> power until the time of Napoleon. One of the achievements of later years of the king is the partition of Poland. By diplomatic pressure and negotiating, Prussia, Austria and Russia took away large portion of Poland territory. This finally made Prussian territory connect, and laid a solid foundation for Prussia to unify Germany.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tx1"/>
                </a:solidFill>
                <a:effectLst/>
                <a:latin typeface="+mn-lt"/>
                <a:ea typeface="+mn-ea"/>
                <a:cs typeface="+mn-cs"/>
              </a:rPr>
              <a:t>Despite Fredrick the Great being more cautious on the policies, the damage on Prussia is too heavy to ignore. How to settle such an army, the army that had served the nation so well, did not abandon the king at the hardest time, and eventually gained the impossible victory of the war? The king had to prevent the army from rioting, so he had to give much pension to them. By the way, Prussian armies were known for their harsh discipline and good training. The flogging punishment remained until the early nineteenth century. They are also the most rewarding work. The officers are always paying their soldiers on time, and never hesitate to reward soldiers that behave bravely in battle. This stipulates the troops greatly. There was a song among the Prussian army that laughs at Russian armies never paying wages, French armies paying soldiers with luxuries, and so on. Though I feel that annoying these many superpowers in the same time is probably not a wise thing to do.</a:t>
            </a:r>
          </a:p>
          <a:p>
            <a:br>
              <a:rPr lang="en-US" altLang="zh-CN" sz="1200" b="0" kern="1200" dirty="0">
                <a:solidFill>
                  <a:schemeClr val="tx1"/>
                </a:solidFill>
                <a:effectLst/>
                <a:latin typeface="+mn-lt"/>
                <a:ea typeface="+mn-ea"/>
                <a:cs typeface="+mn-cs"/>
              </a:rPr>
            </a:br>
            <a:endParaRPr lang="en-US" altLang="zh-CN"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6DABF938-6CC9-434C-8269-62D221A3C141}" type="slidenum">
              <a:rPr lang="zh-CN" altLang="en-US" smtClean="0"/>
              <a:t>11</a:t>
            </a:fld>
            <a:endParaRPr lang="zh-CN" altLang="en-US"/>
          </a:p>
        </p:txBody>
      </p:sp>
    </p:spTree>
    <p:extLst>
      <p:ext uri="{BB962C8B-B14F-4D97-AF65-F5344CB8AC3E}">
        <p14:creationId xmlns:p14="http://schemas.microsoft.com/office/powerpoint/2010/main" val="1428320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tx1"/>
                </a:solidFill>
                <a:effectLst/>
                <a:latin typeface="+mn-lt"/>
                <a:ea typeface="+mn-ea"/>
                <a:cs typeface="+mn-cs"/>
              </a:rPr>
              <a:t>Just to demonstrate the king's idea on military leadership, I put part of the song Fredrick Rex here. The song directly insulted three powerful nations in this part of the lyric. They have insulted Russia in other parts. But the point is, what keeps the Prussian soldiers together is the timely and well-disciplined reward and supply for their effort. The song is much longer than this. The melody is the kind similar to </a:t>
            </a:r>
            <a:r>
              <a:rPr lang="en-US" altLang="zh-CN" sz="1200" b="0" kern="1200" dirty="0" err="1">
                <a:solidFill>
                  <a:schemeClr val="tx1"/>
                </a:solidFill>
                <a:effectLst/>
                <a:latin typeface="+mn-lt"/>
                <a:ea typeface="+mn-ea"/>
                <a:cs typeface="+mn-cs"/>
              </a:rPr>
              <a:t>mxbc</a:t>
            </a:r>
            <a:r>
              <a:rPr lang="en-US" altLang="zh-CN" sz="1200" b="0" kern="1200" dirty="0">
                <a:solidFill>
                  <a:schemeClr val="tx1"/>
                </a:solidFill>
                <a:effectLst/>
                <a:latin typeface="+mn-lt"/>
                <a:ea typeface="+mn-ea"/>
                <a:cs typeface="+mn-cs"/>
              </a:rPr>
              <a:t>. Whenever you hear it, it begins to echo in your brain. So, be aware of that if you wish to listen to that yourself.</a:t>
            </a:r>
          </a:p>
          <a:p>
            <a:endParaRPr lang="en-US" altLang="zh-CN" dirty="0"/>
          </a:p>
          <a:p>
            <a:r>
              <a:rPr lang="en-US" altLang="zh-CN" sz="1200" b="0" kern="1200" dirty="0">
                <a:solidFill>
                  <a:schemeClr val="tx1"/>
                </a:solidFill>
                <a:effectLst/>
                <a:latin typeface="+mn-lt"/>
                <a:ea typeface="+mn-ea"/>
                <a:cs typeface="+mn-cs"/>
              </a:rPr>
              <a:t>The harsh discipline has a downside, which is signified as the war goes over. It is just like the dynasty of Qing in China. When a war is over, harsh discipline is no longer suitable. As we know, soldiers have to follow whatever order from officers. There is a clear </a:t>
            </a:r>
            <a:r>
              <a:rPr lang="en-US" altLang="zh-CN" sz="1200" b="0" kern="1200" dirty="0" err="1">
                <a:solidFill>
                  <a:schemeClr val="tx1"/>
                </a:solidFill>
                <a:effectLst/>
                <a:latin typeface="+mn-lt"/>
                <a:ea typeface="+mn-ea"/>
                <a:cs typeface="+mn-cs"/>
              </a:rPr>
              <a:t>hireachy</a:t>
            </a:r>
            <a:r>
              <a:rPr lang="en-US" altLang="zh-CN" sz="1200" b="0" kern="1200" dirty="0">
                <a:solidFill>
                  <a:schemeClr val="tx1"/>
                </a:solidFill>
                <a:effectLst/>
                <a:latin typeface="+mn-lt"/>
                <a:ea typeface="+mn-ea"/>
                <a:cs typeface="+mn-cs"/>
              </a:rPr>
              <a:t> who should follow whose order. When the officers become corrupted, it is likely that the whole army's morale goes down. This exactly the case. When Fredrich the Great passed away, the nation was at peace, lots of officers quickly began to sleep on their former glory, and become much more incompetent. Punishments on soldiers become more random, which is again a drop of morale. The nation, according to some critics, became "the nation owned by an army". The army did contribute a lot in the war, but as peace goes on, it is hard to make sure that the best trained army in Europe doesn't do anything unexpected at home. The king did give a lot to his army and officers. This eventually made the army a costly and ineffective entity wasting the nation's resources. At the beginning of Napoleonic War, the Prussian army had already became very incompetent.</a:t>
            </a:r>
          </a:p>
          <a:p>
            <a:br>
              <a:rPr lang="en-US" altLang="zh-CN" sz="1200" b="0" kern="1200" dirty="0">
                <a:solidFill>
                  <a:schemeClr val="tx1"/>
                </a:solidFill>
                <a:effectLst/>
                <a:latin typeface="+mn-lt"/>
                <a:ea typeface="+mn-ea"/>
                <a:cs typeface="+mn-cs"/>
              </a:rPr>
            </a:br>
            <a:r>
              <a:rPr lang="en-US" altLang="zh-CN" sz="1200" b="0" kern="1200" dirty="0">
                <a:solidFill>
                  <a:schemeClr val="tx1"/>
                </a:solidFill>
                <a:effectLst/>
                <a:latin typeface="+mn-lt"/>
                <a:ea typeface="+mn-ea"/>
                <a:cs typeface="+mn-cs"/>
              </a:rPr>
              <a:t>The military influenced politics in Prussia and in later Germany for a very long time. Though Fredrick the Great already adapted much more cautious policies, the fact that Prussia is built on war can not be neglected. We see the rise of Prussia from military in the Seven Year's War, in later war against Denmark, Austria and France, we also see the downfall of military leadership in World War One. The nation took a long time to recover from the military influence. </a:t>
            </a:r>
          </a:p>
          <a:p>
            <a:endParaRPr lang="zh-CN" altLang="en-US" dirty="0"/>
          </a:p>
        </p:txBody>
      </p:sp>
      <p:sp>
        <p:nvSpPr>
          <p:cNvPr id="4" name="Slide Number Placeholder 3"/>
          <p:cNvSpPr>
            <a:spLocks noGrp="1"/>
          </p:cNvSpPr>
          <p:nvPr>
            <p:ph type="sldNum" sz="quarter" idx="5"/>
          </p:nvPr>
        </p:nvSpPr>
        <p:spPr/>
        <p:txBody>
          <a:bodyPr/>
          <a:lstStyle/>
          <a:p>
            <a:fld id="{6DABF938-6CC9-434C-8269-62D221A3C141}" type="slidenum">
              <a:rPr lang="zh-CN" altLang="en-US" smtClean="0"/>
              <a:t>12</a:t>
            </a:fld>
            <a:endParaRPr lang="zh-CN" altLang="en-US"/>
          </a:p>
        </p:txBody>
      </p:sp>
    </p:spTree>
    <p:extLst>
      <p:ext uri="{BB962C8B-B14F-4D97-AF65-F5344CB8AC3E}">
        <p14:creationId xmlns:p14="http://schemas.microsoft.com/office/powerpoint/2010/main" val="2717707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By the end of Frederick's reign, the army had become an integral part of Prussian society. It numbered 200,000 soldiers, making it the third-largest in Europe after the armies of Russia and Austria. The social classes were all expected to serve the state and its military — the nobility led the army, the middle class supplied the army, and the peasants composed the army.</a:t>
            </a:r>
            <a:endParaRPr lang="zh-CN" altLang="en-US" dirty="0"/>
          </a:p>
        </p:txBody>
      </p:sp>
      <p:sp>
        <p:nvSpPr>
          <p:cNvPr id="4" name="Slide Number Placeholder 3"/>
          <p:cNvSpPr>
            <a:spLocks noGrp="1"/>
          </p:cNvSpPr>
          <p:nvPr>
            <p:ph type="sldNum" sz="quarter" idx="5"/>
          </p:nvPr>
        </p:nvSpPr>
        <p:spPr/>
        <p:txBody>
          <a:bodyPr/>
          <a:lstStyle/>
          <a:p>
            <a:fld id="{6DABF938-6CC9-434C-8269-62D221A3C141}" type="slidenum">
              <a:rPr lang="zh-CN" altLang="en-US" smtClean="0"/>
              <a:t>13</a:t>
            </a:fld>
            <a:endParaRPr lang="zh-CN" altLang="en-US"/>
          </a:p>
        </p:txBody>
      </p:sp>
    </p:spTree>
    <p:extLst>
      <p:ext uri="{BB962C8B-B14F-4D97-AF65-F5344CB8AC3E}">
        <p14:creationId xmlns:p14="http://schemas.microsoft.com/office/powerpoint/2010/main" val="7167175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kern="1200" dirty="0">
                <a:solidFill>
                  <a:schemeClr val="tx1"/>
                </a:solidFill>
                <a:effectLst/>
                <a:latin typeface="+mn-lt"/>
                <a:ea typeface="+mn-ea"/>
                <a:cs typeface="+mn-cs"/>
              </a:rPr>
              <a:t>At last I would like to cover a bit about the hero discussed many times in this presentation, Fredrick the Great. Fredrick the Great was considered until now, a very capable leader of Prussia, militarily and politically. As Napoleon invaded Prussia, he commented that "If this man is alive, I can not possibly be here". His several glorious battles became examples of lots of military academy. He had been severely </a:t>
            </a:r>
            <a:r>
              <a:rPr lang="en-US" altLang="zh-CN" sz="1200" b="0" kern="1200" dirty="0" err="1">
                <a:solidFill>
                  <a:schemeClr val="tx1"/>
                </a:solidFill>
                <a:effectLst/>
                <a:latin typeface="+mn-lt"/>
                <a:ea typeface="+mn-ea"/>
                <a:cs typeface="+mn-cs"/>
              </a:rPr>
              <a:t>overheroified</a:t>
            </a:r>
            <a:r>
              <a:rPr lang="en-US" altLang="zh-CN" sz="1200" b="0" kern="1200" dirty="0">
                <a:solidFill>
                  <a:schemeClr val="tx1"/>
                </a:solidFill>
                <a:effectLst/>
                <a:latin typeface="+mn-lt"/>
                <a:ea typeface="+mn-ea"/>
                <a:cs typeface="+mn-cs"/>
              </a:rPr>
              <a:t> during the Nazi reign period. He was </a:t>
            </a:r>
            <a:r>
              <a:rPr lang="en-US" altLang="zh-CN" sz="1200" b="0" kern="1200" dirty="0" err="1">
                <a:solidFill>
                  <a:schemeClr val="tx1"/>
                </a:solidFill>
                <a:effectLst/>
                <a:latin typeface="+mn-lt"/>
                <a:ea typeface="+mn-ea"/>
                <a:cs typeface="+mn-cs"/>
              </a:rPr>
              <a:t>propagandad</a:t>
            </a:r>
            <a:r>
              <a:rPr lang="en-US" altLang="zh-CN" sz="1200" b="0" kern="1200" dirty="0">
                <a:solidFill>
                  <a:schemeClr val="tx1"/>
                </a:solidFill>
                <a:effectLst/>
                <a:latin typeface="+mn-lt"/>
                <a:ea typeface="+mn-ea"/>
                <a:cs typeface="+mn-cs"/>
              </a:rPr>
              <a:t> as the precursor of Hitler, Hitler often compared himself with the Prussian king. When the Nazis evacuate to the bunker in Berlin, he always dreamed that some miracle will happen to him as that happened to Fredrick the Great. Fortunately this did not happen. Interestingly, despite the king's military genius, he was actually very interested in science, art, music, education, and architecture. Actually he was found to pass away peacefully when he was studying science. He had the Berlin State Opera House, Prussian Academy of Science, Royal Library set up during his reign, some part of these institutes still remain today. He had recruited Euler and Lagrange to his academy despite all the difficulties he face in his reign. He was also known to be very fond of dogs, he is the only European monarch that take dogs with him to formal meetings. He even had the will to be buried beside his dog. Though this may seem that he is a making the palace very messy, but in some sense, this is far better than having a lot of flatterers around him. Just like what happen in the palace of France and Russia. As we see, Fredrick the Great achieved a lot not only militarily but also politically. He started with an unstable kingdom, and ended up having a much more prosperous and united Prussia. And this is probably why he was respected and immortalized.</a:t>
            </a:r>
          </a:p>
          <a:p>
            <a:br>
              <a:rPr lang="en-US" altLang="zh-CN" sz="1200" b="0" kern="1200" dirty="0">
                <a:solidFill>
                  <a:schemeClr val="tx1"/>
                </a:solidFill>
                <a:effectLst/>
                <a:latin typeface="+mn-lt"/>
                <a:ea typeface="+mn-ea"/>
                <a:cs typeface="+mn-cs"/>
              </a:rPr>
            </a:br>
            <a:endParaRPr lang="en-US" altLang="zh-CN" sz="1200" b="0" kern="1200" dirty="0">
              <a:solidFill>
                <a:schemeClr val="tx1"/>
              </a:solidFill>
              <a:effectLst/>
              <a:latin typeface="+mn-lt"/>
              <a:ea typeface="+mn-ea"/>
              <a:cs typeface="+mn-cs"/>
            </a:endParaRPr>
          </a:p>
          <a:p>
            <a:endParaRPr lang="zh-CN" altLang="en-US" dirty="0"/>
          </a:p>
        </p:txBody>
      </p:sp>
      <p:sp>
        <p:nvSpPr>
          <p:cNvPr id="4" name="Slide Number Placeholder 3"/>
          <p:cNvSpPr>
            <a:spLocks noGrp="1"/>
          </p:cNvSpPr>
          <p:nvPr>
            <p:ph type="sldNum" sz="quarter" idx="5"/>
          </p:nvPr>
        </p:nvSpPr>
        <p:spPr/>
        <p:txBody>
          <a:bodyPr/>
          <a:lstStyle/>
          <a:p>
            <a:fld id="{6DABF938-6CC9-434C-8269-62D221A3C141}" type="slidenum">
              <a:rPr lang="zh-CN" altLang="en-US" smtClean="0"/>
              <a:t>14</a:t>
            </a:fld>
            <a:endParaRPr lang="zh-CN" altLang="en-US"/>
          </a:p>
        </p:txBody>
      </p:sp>
    </p:spTree>
    <p:extLst>
      <p:ext uri="{BB962C8B-B14F-4D97-AF65-F5344CB8AC3E}">
        <p14:creationId xmlns:p14="http://schemas.microsoft.com/office/powerpoint/2010/main" val="54662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kern="1200" dirty="0">
                <a:solidFill>
                  <a:schemeClr val="tx1"/>
                </a:solidFill>
                <a:effectLst/>
                <a:latin typeface="+mn-lt"/>
                <a:ea typeface="+mn-ea"/>
                <a:cs typeface="+mn-cs"/>
              </a:rPr>
              <a:t>That is all of my presentation, the Seven Year's War has much more to discuss about on the French, British, Austrian and Russian side of the war, a lot more to discuss about of Fredrick the Great and his reign. In my opinion, this is a vital part of Germany before the united Germany nation is even formed. That is why I wish to bring it up to share with you. Thank you.</a:t>
            </a:r>
          </a:p>
          <a:p>
            <a:br>
              <a:rPr lang="en-US" altLang="zh-CN" sz="1200" b="0" kern="1200" dirty="0">
                <a:solidFill>
                  <a:schemeClr val="tx1"/>
                </a:solidFill>
                <a:effectLst/>
                <a:latin typeface="+mn-lt"/>
                <a:ea typeface="+mn-ea"/>
                <a:cs typeface="+mn-cs"/>
              </a:rPr>
            </a:br>
            <a:endParaRPr lang="en-US" altLang="zh-CN" sz="1200" b="0" kern="1200" dirty="0">
              <a:solidFill>
                <a:schemeClr val="tx1"/>
              </a:solidFill>
              <a:effectLst/>
              <a:latin typeface="+mn-lt"/>
              <a:ea typeface="+mn-ea"/>
              <a:cs typeface="+mn-cs"/>
            </a:endParaRPr>
          </a:p>
          <a:p>
            <a:endParaRPr lang="zh-CN" altLang="en-US" dirty="0"/>
          </a:p>
        </p:txBody>
      </p:sp>
      <p:sp>
        <p:nvSpPr>
          <p:cNvPr id="4" name="Slide Number Placeholder 3"/>
          <p:cNvSpPr>
            <a:spLocks noGrp="1"/>
          </p:cNvSpPr>
          <p:nvPr>
            <p:ph type="sldNum" sz="quarter" idx="5"/>
          </p:nvPr>
        </p:nvSpPr>
        <p:spPr/>
        <p:txBody>
          <a:bodyPr/>
          <a:lstStyle/>
          <a:p>
            <a:fld id="{6DABF938-6CC9-434C-8269-62D221A3C141}" type="slidenum">
              <a:rPr lang="zh-CN" altLang="en-US" smtClean="0"/>
              <a:t>15</a:t>
            </a:fld>
            <a:endParaRPr lang="zh-CN" altLang="en-US"/>
          </a:p>
        </p:txBody>
      </p:sp>
    </p:spTree>
    <p:extLst>
      <p:ext uri="{BB962C8B-B14F-4D97-AF65-F5344CB8AC3E}">
        <p14:creationId xmlns:p14="http://schemas.microsoft.com/office/powerpoint/2010/main" val="831534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ltLang="zh-CN" sz="1200" b="0" kern="1200" dirty="0">
                <a:solidFill>
                  <a:schemeClr val="tx1"/>
                </a:solidFill>
                <a:effectLst/>
                <a:latin typeface="+mn-lt"/>
                <a:ea typeface="+mn-ea"/>
                <a:cs typeface="+mn-cs"/>
              </a:rPr>
            </a:br>
            <a:r>
              <a:rPr lang="en-US" altLang="zh-CN" sz="1200" b="0" kern="1200" dirty="0">
                <a:solidFill>
                  <a:schemeClr val="tx1"/>
                </a:solidFill>
                <a:effectLst/>
                <a:latin typeface="+mn-lt"/>
                <a:ea typeface="+mn-ea"/>
                <a:cs typeface="+mn-cs"/>
              </a:rPr>
              <a:t>The seeds of the Seven Years’ War were sown in the 1748 Treaty of Aix-la-Chapelle, which ended the Austrian Succession War. The war started by France, Prussia, Bavaria, and Saxony claiming Maria Theresa illegal successor of Austrian throne. To put it simple, the former Emperor Charles the Sixth did not have male heir, everyone thinks Maria Theresa is not competent enough to handle a severe situation, and decide to grab some profits from the chaos. Britain, not willing France to gain too much profit out of that, supported the Austrian heiress.</a:t>
            </a:r>
          </a:p>
          <a:p>
            <a:r>
              <a:rPr lang="en-US" altLang="zh-CN" sz="1200" b="0" kern="1200" dirty="0">
                <a:solidFill>
                  <a:schemeClr val="tx1"/>
                </a:solidFill>
                <a:effectLst/>
                <a:latin typeface="+mn-lt"/>
                <a:ea typeface="+mn-ea"/>
                <a:cs typeface="+mn-cs"/>
              </a:rPr>
              <a:t>Here I explain more about the complex diplomatic relationship. Austria was a nation on steep downhill, France and Prussia can directly gain profit from Austria in terms of territory. At the same time, Britain is hostile to France for the oversea colony issues, so Britain is willing to provide financial support to Austria, and take down part of French power at the expense of Austrian lives. Very well planned scheme. But at the same time we can see that Britain didn't care if Austria loses. By recognizing Britain as ally, Austria paid a dear price. Maria Theresa had given up most of Lombardy and occupied Bavaria. The British also forced her to cede Parma to Spain and, the most important of all is to abandon the valuable state of Silesia to Prussian occupation. This was considered humiliation to the Hapsburg Family, to lose territory not because of failure in war, but because of ally diplomatic pressure. Here is a weird thing. Britain is pressuring her ally, Austria, to give territory to her enemy, Austria. Why is the case? Of course on one hand, the king of Prussia will likely continue the war if Austria did not give him territory, on the other hand, we have just mentioned, Britain didn't care if Austria loses. But why give Prussia such a large and valuable state? Here I quote a statement from the British political comedy, Yes, Minister. It says "British policy on Europe hasn't changed for the past nine hundred years, that is to create a disunited Europe." When everything goes stable in Europe, Britain will try to mess up the relationship by all means, so that no strong power will rise against Britain. That is why Prussia gained </a:t>
            </a:r>
            <a:r>
              <a:rPr lang="en-US" altLang="zh-CN" sz="1200" b="0" kern="1200" dirty="0" err="1">
                <a:solidFill>
                  <a:schemeClr val="tx1"/>
                </a:solidFill>
                <a:effectLst/>
                <a:latin typeface="+mn-lt"/>
                <a:ea typeface="+mn-ea"/>
                <a:cs typeface="+mn-cs"/>
              </a:rPr>
              <a:t>Silicia</a:t>
            </a:r>
            <a:r>
              <a:rPr lang="en-US" altLang="zh-CN" sz="1200" b="0" kern="1200" dirty="0">
                <a:solidFill>
                  <a:schemeClr val="tx1"/>
                </a:solidFill>
                <a:effectLst/>
                <a:latin typeface="+mn-lt"/>
                <a:ea typeface="+mn-ea"/>
                <a:cs typeface="+mn-cs"/>
              </a:rPr>
              <a:t> out of no where. The conflict between Austria and Prussia heated up greatly, by British foreign policy.</a:t>
            </a:r>
          </a:p>
          <a:p>
            <a:endParaRPr lang="zh-CN" altLang="en-US" dirty="0"/>
          </a:p>
        </p:txBody>
      </p:sp>
      <p:sp>
        <p:nvSpPr>
          <p:cNvPr id="4" name="Slide Number Placeholder 3"/>
          <p:cNvSpPr>
            <a:spLocks noGrp="1"/>
          </p:cNvSpPr>
          <p:nvPr>
            <p:ph type="sldNum" sz="quarter" idx="5"/>
          </p:nvPr>
        </p:nvSpPr>
        <p:spPr/>
        <p:txBody>
          <a:bodyPr/>
          <a:lstStyle/>
          <a:p>
            <a:fld id="{6DABF938-6CC9-434C-8269-62D221A3C141}" type="slidenum">
              <a:rPr lang="zh-CN" altLang="en-US" smtClean="0"/>
              <a:t>2</a:t>
            </a:fld>
            <a:endParaRPr lang="zh-CN" altLang="en-US"/>
          </a:p>
        </p:txBody>
      </p:sp>
    </p:spTree>
    <p:extLst>
      <p:ext uri="{BB962C8B-B14F-4D97-AF65-F5344CB8AC3E}">
        <p14:creationId xmlns:p14="http://schemas.microsoft.com/office/powerpoint/2010/main" val="299584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ltLang="zh-CN" sz="1200" b="0" kern="1200" dirty="0">
                <a:solidFill>
                  <a:schemeClr val="tx1"/>
                </a:solidFill>
                <a:effectLst/>
                <a:latin typeface="+mn-lt"/>
                <a:ea typeface="+mn-ea"/>
                <a:cs typeface="+mn-cs"/>
              </a:rPr>
            </a:br>
            <a:r>
              <a:rPr lang="en-US" altLang="zh-CN" sz="1200" b="0" kern="1200" dirty="0">
                <a:solidFill>
                  <a:schemeClr val="tx1"/>
                </a:solidFill>
                <a:effectLst/>
                <a:latin typeface="+mn-lt"/>
                <a:ea typeface="+mn-ea"/>
                <a:cs typeface="+mn-cs"/>
              </a:rPr>
              <a:t>As expected, Austrians were the biggest loser of the war. In the Treaty of Aix-la-Chapelle, Theresa was recognized as the monarch of Austria, but as we said, Austria lost the region of </a:t>
            </a:r>
            <a:r>
              <a:rPr lang="en-US" altLang="zh-CN" sz="1200" b="0" kern="1200" dirty="0" err="1">
                <a:solidFill>
                  <a:schemeClr val="tx1"/>
                </a:solidFill>
                <a:effectLst/>
                <a:latin typeface="+mn-lt"/>
                <a:ea typeface="+mn-ea"/>
                <a:cs typeface="+mn-cs"/>
              </a:rPr>
              <a:t>Silicia</a:t>
            </a:r>
            <a:r>
              <a:rPr lang="en-US" altLang="zh-CN" sz="1200" b="0" kern="1200" dirty="0">
                <a:solidFill>
                  <a:schemeClr val="tx1"/>
                </a:solidFill>
                <a:effectLst/>
                <a:latin typeface="+mn-lt"/>
                <a:ea typeface="+mn-ea"/>
                <a:cs typeface="+mn-cs"/>
              </a:rPr>
              <a:t> to Prussia, which basically doubled Prussian </a:t>
            </a:r>
            <a:r>
              <a:rPr lang="en-US" altLang="zh-CN" sz="1200" b="0" kern="1200" dirty="0" err="1">
                <a:solidFill>
                  <a:schemeClr val="tx1"/>
                </a:solidFill>
                <a:effectLst/>
                <a:latin typeface="+mn-lt"/>
                <a:ea typeface="+mn-ea"/>
                <a:cs typeface="+mn-cs"/>
              </a:rPr>
              <a:t>terrirory</a:t>
            </a:r>
            <a:r>
              <a:rPr lang="en-US" altLang="zh-CN" sz="1200" b="0" kern="1200" dirty="0">
                <a:solidFill>
                  <a:schemeClr val="tx1"/>
                </a:solidFill>
                <a:effectLst/>
                <a:latin typeface="+mn-lt"/>
                <a:ea typeface="+mn-ea"/>
                <a:cs typeface="+mn-cs"/>
              </a:rPr>
              <a:t> and population, and made Prussia the biggest winner. Here we see that Prussian territory is actually much divided at the time. The official name of Prussia is Brandenburg-Prussia, where Brandenburg is part of Holy Roman Empire, Prussia is part of Polish-Lithuanian Confederation. They are both under the reign of Fredrick the Great. After the Austrian Succession War, Prussian territory increased by a large extent.</a:t>
            </a:r>
          </a:p>
          <a:p>
            <a:br>
              <a:rPr lang="en-US" altLang="zh-CN" sz="1200" b="0" kern="1200" dirty="0">
                <a:solidFill>
                  <a:schemeClr val="tx1"/>
                </a:solidFill>
                <a:effectLst/>
                <a:latin typeface="+mn-lt"/>
                <a:ea typeface="+mn-ea"/>
                <a:cs typeface="+mn-cs"/>
              </a:rPr>
            </a:br>
            <a:r>
              <a:rPr lang="en-US" altLang="zh-CN" sz="1200" b="0" kern="1200" dirty="0">
                <a:solidFill>
                  <a:schemeClr val="tx1"/>
                </a:solidFill>
                <a:effectLst/>
                <a:latin typeface="+mn-lt"/>
                <a:ea typeface="+mn-ea"/>
                <a:cs typeface="+mn-cs"/>
              </a:rPr>
              <a:t>Meanwhile, the treaty had left all parties other than Prussia dissatisfied. Britain and France did not gain the profits they expected. They were expecting to have some influence on the weaker Austria and Prussia, but after the war, Austria is still recovering from the chaos, too weak to gain any profit from. While Prussia is too strong and aggressive to be influenced. There is clear sign that Prussia is about to rise as a major European superpower.</a:t>
            </a:r>
          </a:p>
          <a:p>
            <a:endParaRPr lang="zh-CN" altLang="en-US" dirty="0"/>
          </a:p>
        </p:txBody>
      </p:sp>
      <p:sp>
        <p:nvSpPr>
          <p:cNvPr id="4" name="Slide Number Placeholder 3"/>
          <p:cNvSpPr>
            <a:spLocks noGrp="1"/>
          </p:cNvSpPr>
          <p:nvPr>
            <p:ph type="sldNum" sz="quarter" idx="5"/>
          </p:nvPr>
        </p:nvSpPr>
        <p:spPr/>
        <p:txBody>
          <a:bodyPr/>
          <a:lstStyle/>
          <a:p>
            <a:fld id="{6DABF938-6CC9-434C-8269-62D221A3C141}" type="slidenum">
              <a:rPr lang="zh-CN" altLang="en-US" smtClean="0"/>
              <a:t>3</a:t>
            </a:fld>
            <a:endParaRPr lang="zh-CN" altLang="en-US"/>
          </a:p>
        </p:txBody>
      </p:sp>
    </p:spTree>
    <p:extLst>
      <p:ext uri="{BB962C8B-B14F-4D97-AF65-F5344CB8AC3E}">
        <p14:creationId xmlns:p14="http://schemas.microsoft.com/office/powerpoint/2010/main" val="1435483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lang="en-US" altLang="zh-CN" sz="1200" b="0" kern="1200" dirty="0">
                <a:solidFill>
                  <a:schemeClr val="tx1"/>
                </a:solidFill>
                <a:effectLst/>
                <a:latin typeface="+mn-lt"/>
                <a:ea typeface="+mn-ea"/>
                <a:cs typeface="+mn-cs"/>
              </a:rPr>
            </a:br>
            <a:r>
              <a:rPr lang="en-US" altLang="zh-CN" sz="1200" b="0" kern="1200" dirty="0">
                <a:solidFill>
                  <a:schemeClr val="tx1"/>
                </a:solidFill>
                <a:effectLst/>
                <a:latin typeface="+mn-lt"/>
                <a:ea typeface="+mn-ea"/>
                <a:cs typeface="+mn-cs"/>
              </a:rPr>
              <a:t>For this reason, between 1748 and 1756, a "diplomatic revolution" in Europe swapped around these alliances.  Britain is </a:t>
            </a:r>
            <a:r>
              <a:rPr lang="en-US" altLang="zh-CN" sz="1200" b="0" kern="1200" dirty="0" err="1">
                <a:solidFill>
                  <a:schemeClr val="tx1"/>
                </a:solidFill>
                <a:effectLst/>
                <a:latin typeface="+mn-lt"/>
                <a:ea typeface="+mn-ea"/>
                <a:cs typeface="+mn-cs"/>
              </a:rPr>
              <a:t>subsidying</a:t>
            </a:r>
            <a:r>
              <a:rPr lang="en-US" altLang="zh-CN" sz="1200" b="0" kern="1200" dirty="0">
                <a:solidFill>
                  <a:schemeClr val="tx1"/>
                </a:solidFill>
                <a:effectLst/>
                <a:latin typeface="+mn-lt"/>
                <a:ea typeface="+mn-ea"/>
                <a:cs typeface="+mn-cs"/>
              </a:rPr>
              <a:t> Russian forces at Russian-Prussian border, Fredrick took the chance to negotiate with Britain, to get Britain as alliance with Prussia, without consulting the former ally France. France became immediately mad at Prussia, Russia was not happy with Britain stopping financial support as well. In one move, Prussia made friend with Britain, but made enemies with Austria, France and Russia at the same time. The diplomatic revolution can in some sense, be interpreted as a failure of Fredrick the Great. Britain's alliance with Prussia is of the same purpose as that with Austria. Britain simply wanted to take out enemies without bothering Britain's own army. They have much more to do in North American colonies anyway. So by allying with Britain, Prussia is claiming hostility to France, a much closer threat. This led to Prussia facing the army of France, Prussia and Russia at the same 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tx1"/>
                </a:solidFill>
                <a:effectLst/>
                <a:latin typeface="+mn-lt"/>
                <a:ea typeface="+mn-ea"/>
                <a:cs typeface="+mn-cs"/>
              </a:rPr>
              <a:t>The thing is, France still want to maintain her </a:t>
            </a:r>
            <a:r>
              <a:rPr lang="en-US" altLang="zh-CN" sz="1200" b="0" kern="1200" dirty="0" err="1">
                <a:solidFill>
                  <a:schemeClr val="tx1"/>
                </a:solidFill>
                <a:effectLst/>
                <a:latin typeface="+mn-lt"/>
                <a:ea typeface="+mn-ea"/>
                <a:cs typeface="+mn-cs"/>
              </a:rPr>
              <a:t>longlasting</a:t>
            </a:r>
            <a:r>
              <a:rPr lang="en-US" altLang="zh-CN" sz="1200" b="0" kern="1200" dirty="0">
                <a:solidFill>
                  <a:schemeClr val="tx1"/>
                </a:solidFill>
                <a:effectLst/>
                <a:latin typeface="+mn-lt"/>
                <a:ea typeface="+mn-ea"/>
                <a:cs typeface="+mn-cs"/>
              </a:rPr>
              <a:t> status among the German states, so France is not willing to see a strong power rise among the Germans. Meanwhile, Britain want to balance the power of Europe, and Austria simply seek to revenge on Prussia to take back </a:t>
            </a:r>
            <a:r>
              <a:rPr lang="en-US" altLang="zh-CN" sz="1200" b="0" kern="1200" dirty="0" err="1">
                <a:solidFill>
                  <a:schemeClr val="tx1"/>
                </a:solidFill>
                <a:effectLst/>
                <a:latin typeface="+mn-lt"/>
                <a:ea typeface="+mn-ea"/>
                <a:cs typeface="+mn-cs"/>
              </a:rPr>
              <a:t>Silicia</a:t>
            </a:r>
            <a:r>
              <a:rPr lang="en-US" altLang="zh-CN" sz="1200" b="0" kern="1200" dirty="0">
                <a:solidFill>
                  <a:schemeClr val="tx1"/>
                </a:solidFill>
                <a:effectLst/>
                <a:latin typeface="+mn-lt"/>
                <a:ea typeface="+mn-ea"/>
                <a:cs typeface="+mn-cs"/>
              </a:rPr>
              <a:t> while Fredrick the Second hasn't established entire control over the region. Prussia did swallow too much territory in one gulp. If we recall history, we can easily see nations who gain much territory by military means usually will face lots of problems.</a:t>
            </a:r>
          </a:p>
          <a:p>
            <a:endParaRPr lang="zh-CN" altLang="en-US" dirty="0"/>
          </a:p>
        </p:txBody>
      </p:sp>
      <p:sp>
        <p:nvSpPr>
          <p:cNvPr id="4" name="Slide Number Placeholder 3"/>
          <p:cNvSpPr>
            <a:spLocks noGrp="1"/>
          </p:cNvSpPr>
          <p:nvPr>
            <p:ph type="sldNum" sz="quarter" idx="5"/>
          </p:nvPr>
        </p:nvSpPr>
        <p:spPr/>
        <p:txBody>
          <a:bodyPr/>
          <a:lstStyle/>
          <a:p>
            <a:fld id="{6DABF938-6CC9-434C-8269-62D221A3C141}" type="slidenum">
              <a:rPr lang="zh-CN" altLang="en-US" smtClean="0"/>
              <a:t>4</a:t>
            </a:fld>
            <a:endParaRPr lang="zh-CN" altLang="en-US"/>
          </a:p>
        </p:txBody>
      </p:sp>
    </p:spTree>
    <p:extLst>
      <p:ext uri="{BB962C8B-B14F-4D97-AF65-F5344CB8AC3E}">
        <p14:creationId xmlns:p14="http://schemas.microsoft.com/office/powerpoint/2010/main" val="312836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kern="1200" dirty="0">
                <a:solidFill>
                  <a:schemeClr val="tx1"/>
                </a:solidFill>
                <a:effectLst/>
                <a:latin typeface="+mn-lt"/>
                <a:ea typeface="+mn-ea"/>
                <a:cs typeface="+mn-cs"/>
              </a:rPr>
              <a:t>The war broke out in the continent of North America, where Great Britain and France were fighting over the control of colonies. This is otherwise regarded as the French and Indian War, though this is not the major topic today. France and Britain are putting a lot of armies in America. This is bad news for Fredrick the Great. Without the help of British armies, he would have to fight three empires at the same time. The war in Europe started when Prussia attacked Saxony, with the excuse that Saxony is plotting against Prussia. This turned out to be a move with much oversight, the occupied territory of Saxony provided much financial and manpower aid during the war, its strategic position slowed down the progress of the allied armies to a large extent.</a:t>
            </a:r>
          </a:p>
          <a:p>
            <a:br>
              <a:rPr lang="en-US" altLang="zh-CN" sz="1200" b="0" kern="1200" dirty="0">
                <a:solidFill>
                  <a:schemeClr val="tx1"/>
                </a:solidFill>
                <a:effectLst/>
                <a:latin typeface="+mn-lt"/>
                <a:ea typeface="+mn-ea"/>
                <a:cs typeface="+mn-cs"/>
              </a:rPr>
            </a:br>
            <a:r>
              <a:rPr lang="en-US" altLang="zh-CN" sz="1200" b="0" kern="1200" dirty="0">
                <a:solidFill>
                  <a:schemeClr val="tx1"/>
                </a:solidFill>
                <a:effectLst/>
                <a:latin typeface="+mn-lt"/>
                <a:ea typeface="+mn-ea"/>
                <a:cs typeface="+mn-cs"/>
              </a:rPr>
              <a:t>Here is a side note, the Seven Year's War is divided into multiple places. The war on North America is usually </a:t>
            </a:r>
            <a:r>
              <a:rPr lang="en-US" altLang="zh-CN" sz="1200" b="0" kern="1200" dirty="0" err="1">
                <a:solidFill>
                  <a:schemeClr val="tx1"/>
                </a:solidFill>
                <a:effectLst/>
                <a:latin typeface="+mn-lt"/>
                <a:ea typeface="+mn-ea"/>
                <a:cs typeface="+mn-cs"/>
              </a:rPr>
              <a:t>refered</a:t>
            </a:r>
            <a:r>
              <a:rPr lang="en-US" altLang="zh-CN" sz="1200" b="0" kern="1200" dirty="0">
                <a:solidFill>
                  <a:schemeClr val="tx1"/>
                </a:solidFill>
                <a:effectLst/>
                <a:latin typeface="+mn-lt"/>
                <a:ea typeface="+mn-ea"/>
                <a:cs typeface="+mn-cs"/>
              </a:rPr>
              <a:t> as the French and Indian War, the war between Austria and Prussia, the Third </a:t>
            </a:r>
            <a:r>
              <a:rPr lang="en-US" altLang="zh-CN" sz="1200" b="0" kern="1200" dirty="0" err="1">
                <a:solidFill>
                  <a:schemeClr val="tx1"/>
                </a:solidFill>
                <a:effectLst/>
                <a:latin typeface="+mn-lt"/>
                <a:ea typeface="+mn-ea"/>
                <a:cs typeface="+mn-cs"/>
              </a:rPr>
              <a:t>Silician</a:t>
            </a:r>
            <a:r>
              <a:rPr lang="en-US" altLang="zh-CN" sz="1200" b="0" kern="1200" dirty="0">
                <a:solidFill>
                  <a:schemeClr val="tx1"/>
                </a:solidFill>
                <a:effectLst/>
                <a:latin typeface="+mn-lt"/>
                <a:ea typeface="+mn-ea"/>
                <a:cs typeface="+mn-cs"/>
              </a:rPr>
              <a:t> War, the war between Prussia and Russia, the Pomeranian War, there are other conflicts on North Africa, South America, South Asia as well.</a:t>
            </a:r>
          </a:p>
          <a:p>
            <a:endParaRPr lang="zh-CN" altLang="en-US" dirty="0"/>
          </a:p>
        </p:txBody>
      </p:sp>
      <p:sp>
        <p:nvSpPr>
          <p:cNvPr id="4" name="Slide Number Placeholder 3"/>
          <p:cNvSpPr>
            <a:spLocks noGrp="1"/>
          </p:cNvSpPr>
          <p:nvPr>
            <p:ph type="sldNum" sz="quarter" idx="5"/>
          </p:nvPr>
        </p:nvSpPr>
        <p:spPr/>
        <p:txBody>
          <a:bodyPr/>
          <a:lstStyle/>
          <a:p>
            <a:fld id="{6DABF938-6CC9-434C-8269-62D221A3C141}" type="slidenum">
              <a:rPr lang="zh-CN" altLang="en-US" smtClean="0"/>
              <a:t>5</a:t>
            </a:fld>
            <a:endParaRPr lang="zh-CN" altLang="en-US"/>
          </a:p>
        </p:txBody>
      </p:sp>
    </p:spTree>
    <p:extLst>
      <p:ext uri="{BB962C8B-B14F-4D97-AF65-F5344CB8AC3E}">
        <p14:creationId xmlns:p14="http://schemas.microsoft.com/office/powerpoint/2010/main" val="1636864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lang="en-US" altLang="zh-CN" sz="1200" b="0" kern="1200" dirty="0">
                <a:solidFill>
                  <a:schemeClr val="tx1"/>
                </a:solidFill>
                <a:effectLst/>
                <a:latin typeface="+mn-lt"/>
                <a:ea typeface="+mn-ea"/>
                <a:cs typeface="+mn-cs"/>
              </a:rPr>
            </a:br>
            <a:r>
              <a:rPr lang="en-US" altLang="zh-CN" sz="1200" b="0" kern="1200" dirty="0">
                <a:solidFill>
                  <a:schemeClr val="tx1"/>
                </a:solidFill>
                <a:effectLst/>
                <a:latin typeface="+mn-lt"/>
                <a:ea typeface="+mn-ea"/>
                <a:cs typeface="+mn-cs"/>
              </a:rPr>
              <a:t>The Third </a:t>
            </a:r>
            <a:r>
              <a:rPr lang="en-US" altLang="zh-CN" sz="1200" b="0" kern="1200" dirty="0" err="1">
                <a:solidFill>
                  <a:schemeClr val="tx1"/>
                </a:solidFill>
                <a:effectLst/>
                <a:latin typeface="+mn-lt"/>
                <a:ea typeface="+mn-ea"/>
                <a:cs typeface="+mn-cs"/>
              </a:rPr>
              <a:t>Silician</a:t>
            </a:r>
            <a:r>
              <a:rPr lang="en-US" altLang="zh-CN" sz="1200" b="0" kern="1200" dirty="0">
                <a:solidFill>
                  <a:schemeClr val="tx1"/>
                </a:solidFill>
                <a:effectLst/>
                <a:latin typeface="+mn-lt"/>
                <a:ea typeface="+mn-ea"/>
                <a:cs typeface="+mn-cs"/>
              </a:rPr>
              <a:t> War is indeed a masterpiece for Friedrich the Great. He achieved several impossible victories against the odd in the war. In the battle of Rossbach, he faced the combined forces of France and Austria, twice as large as his own, and took out ten thousand troops at the expense of five hundred. In the Battle of </a:t>
            </a:r>
            <a:r>
              <a:rPr lang="en-US" altLang="zh-CN" sz="1200" b="0" kern="1200" dirty="0" err="1">
                <a:solidFill>
                  <a:schemeClr val="tx1"/>
                </a:solidFill>
                <a:effectLst/>
                <a:latin typeface="+mn-lt"/>
                <a:ea typeface="+mn-ea"/>
                <a:cs typeface="+mn-cs"/>
              </a:rPr>
              <a:t>Leuthen</a:t>
            </a:r>
            <a:r>
              <a:rPr lang="en-US" altLang="zh-CN" sz="1200" b="0" kern="1200" dirty="0">
                <a:solidFill>
                  <a:schemeClr val="tx1"/>
                </a:solidFill>
                <a:effectLst/>
                <a:latin typeface="+mn-lt"/>
                <a:ea typeface="+mn-ea"/>
                <a:cs typeface="+mn-cs"/>
              </a:rPr>
              <a:t>, he inflicted twenty two thousand casualties with a forty thousand men army. In the battle of </a:t>
            </a:r>
            <a:r>
              <a:rPr lang="en-US" altLang="zh-CN" sz="1200" b="0" kern="1200" dirty="0" err="1">
                <a:solidFill>
                  <a:schemeClr val="tx1"/>
                </a:solidFill>
                <a:effectLst/>
                <a:latin typeface="+mn-lt"/>
                <a:ea typeface="+mn-ea"/>
                <a:cs typeface="+mn-cs"/>
              </a:rPr>
              <a:t>Zorndorf</a:t>
            </a:r>
            <a:r>
              <a:rPr lang="en-US" altLang="zh-CN" sz="1200" b="0" kern="1200" dirty="0">
                <a:solidFill>
                  <a:schemeClr val="tx1"/>
                </a:solidFill>
                <a:effectLst/>
                <a:latin typeface="+mn-lt"/>
                <a:ea typeface="+mn-ea"/>
                <a:cs typeface="+mn-cs"/>
              </a:rPr>
              <a:t>, he defeated a Russian army larger than his army, though suffering considerable casualty himself. Despite the constant victories of Fredrick the Great, he was at the same time, losing on all sides. How is this a thing? Well, the king's tactic is to rely on the better trained and disciplined Prussian troops to quickly outmaneuver the enemy. But as he need to face three enemies at the same time, he cannot be in three places at the same time, so the Prussian troops are becoming more and more exhausted at marching from places to places. </a:t>
            </a:r>
            <a:endParaRPr lang="zh-CN" altLang="en-US" dirty="0"/>
          </a:p>
        </p:txBody>
      </p:sp>
      <p:sp>
        <p:nvSpPr>
          <p:cNvPr id="4" name="Slide Number Placeholder 3"/>
          <p:cNvSpPr>
            <a:spLocks noGrp="1"/>
          </p:cNvSpPr>
          <p:nvPr>
            <p:ph type="sldNum" sz="quarter" idx="5"/>
          </p:nvPr>
        </p:nvSpPr>
        <p:spPr/>
        <p:txBody>
          <a:bodyPr/>
          <a:lstStyle/>
          <a:p>
            <a:fld id="{6DABF938-6CC9-434C-8269-62D221A3C141}" type="slidenum">
              <a:rPr lang="zh-CN" altLang="en-US" smtClean="0"/>
              <a:t>6</a:t>
            </a:fld>
            <a:endParaRPr lang="zh-CN" altLang="en-US"/>
          </a:p>
        </p:txBody>
      </p:sp>
    </p:spTree>
    <p:extLst>
      <p:ext uri="{BB962C8B-B14F-4D97-AF65-F5344CB8AC3E}">
        <p14:creationId xmlns:p14="http://schemas.microsoft.com/office/powerpoint/2010/main" val="1167439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tx1"/>
                </a:solidFill>
                <a:effectLst/>
                <a:latin typeface="+mn-lt"/>
                <a:ea typeface="+mn-ea"/>
                <a:cs typeface="+mn-cs"/>
              </a:rPr>
              <a:t>In the Battle of </a:t>
            </a:r>
            <a:r>
              <a:rPr lang="en-US" altLang="zh-CN" sz="1200" b="0" kern="1200" dirty="0" err="1">
                <a:solidFill>
                  <a:schemeClr val="tx1"/>
                </a:solidFill>
                <a:effectLst/>
                <a:latin typeface="+mn-lt"/>
                <a:ea typeface="+mn-ea"/>
                <a:cs typeface="+mn-cs"/>
              </a:rPr>
              <a:t>Kunernsdorf</a:t>
            </a:r>
            <a:r>
              <a:rPr lang="en-US" altLang="zh-CN" sz="1200" b="0" kern="1200" dirty="0">
                <a:solidFill>
                  <a:schemeClr val="tx1"/>
                </a:solidFill>
                <a:effectLst/>
                <a:latin typeface="+mn-lt"/>
                <a:ea typeface="+mn-ea"/>
                <a:cs typeface="+mn-cs"/>
              </a:rPr>
              <a:t>, Fredrick the Great suffered a major defeat. He was gambling on defeating the French army before the Russian arrives. But the Russians came at the most unexpected time, and smashed the Prussian flank. Now we see that though the king had won so many battles, whenever he won, there is more for him to fight, but when he loses, everything is over for him. After the defeat at </a:t>
            </a:r>
            <a:r>
              <a:rPr lang="en-US" altLang="zh-CN" sz="1200" b="0" kern="1200" dirty="0" err="1">
                <a:solidFill>
                  <a:schemeClr val="tx1"/>
                </a:solidFill>
                <a:effectLst/>
                <a:latin typeface="+mn-lt"/>
                <a:ea typeface="+mn-ea"/>
                <a:cs typeface="+mn-cs"/>
              </a:rPr>
              <a:t>Kunernsdorf</a:t>
            </a:r>
            <a:r>
              <a:rPr lang="en-US" altLang="zh-CN" sz="1200" b="0" kern="1200" dirty="0">
                <a:solidFill>
                  <a:schemeClr val="tx1"/>
                </a:solidFill>
                <a:effectLst/>
                <a:latin typeface="+mn-lt"/>
                <a:ea typeface="+mn-ea"/>
                <a:cs typeface="+mn-cs"/>
              </a:rPr>
              <a:t>, Fredrick the Great can only retreat all the way to Berlin, desperately clinging on, wait for something to happen. If there is time I should have got the map of the battle field, and discuss more about how the battle went on in detail. But it will probably be not suitable for a presentation on class.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tx1"/>
                </a:solidFill>
                <a:effectLst/>
                <a:latin typeface="+mn-lt"/>
                <a:ea typeface="+mn-ea"/>
                <a:cs typeface="+mn-cs"/>
              </a:rPr>
              <a:t>The war was at a critical point when Russian, French and Austrian armies besieged Berlin. The situation was almost deadly for Fredrich the Great. Britain, as we can expect, stopped financially supporting the Prussians, since they are struggling on the continent of North America as well. There is some saying that the king had a piece of poison tied on his jacket, and was preparing to commit suicide at any time. We can see from this portrait, there is rarely any king in history showing up on a portrait with this kind of facial expression. He just look like an ordinary soldier, waiting desperately for the war to go over. </a:t>
            </a:r>
          </a:p>
          <a:p>
            <a:endParaRPr lang="zh-CN" altLang="en-US" dirty="0"/>
          </a:p>
        </p:txBody>
      </p:sp>
      <p:sp>
        <p:nvSpPr>
          <p:cNvPr id="4" name="Slide Number Placeholder 3"/>
          <p:cNvSpPr>
            <a:spLocks noGrp="1"/>
          </p:cNvSpPr>
          <p:nvPr>
            <p:ph type="sldNum" sz="quarter" idx="5"/>
          </p:nvPr>
        </p:nvSpPr>
        <p:spPr/>
        <p:txBody>
          <a:bodyPr/>
          <a:lstStyle/>
          <a:p>
            <a:fld id="{6DABF938-6CC9-434C-8269-62D221A3C141}" type="slidenum">
              <a:rPr lang="zh-CN" altLang="en-US" smtClean="0"/>
              <a:t>7</a:t>
            </a:fld>
            <a:endParaRPr lang="zh-CN" altLang="en-US"/>
          </a:p>
        </p:txBody>
      </p:sp>
    </p:spTree>
    <p:extLst>
      <p:ext uri="{BB962C8B-B14F-4D97-AF65-F5344CB8AC3E}">
        <p14:creationId xmlns:p14="http://schemas.microsoft.com/office/powerpoint/2010/main" val="1778247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tx1"/>
                </a:solidFill>
                <a:effectLst/>
                <a:latin typeface="+mn-lt"/>
                <a:ea typeface="+mn-ea"/>
                <a:cs typeface="+mn-cs"/>
              </a:rPr>
              <a:t>However, the most dramatic part of the story came. The Russian Tsarina Elizabeth the First passed away, she was replaced by Tsar Peter the Third. Just because of his admiration of Fredrich the Great, he ordered the Russian army to make peace with Prussia and switch sides to Prussia. The unexpected change allowed Fredrich the Great to break the siege of Berlin and made the counter attack. Meanwhile, in Russia, Peter the Third was abolished by his own wife, Catherine the Great, a more familiar name may be </a:t>
            </a:r>
            <a:r>
              <a:rPr lang="en-US" altLang="zh-CN" sz="1200" b="0" kern="1200" dirty="0" err="1">
                <a:solidFill>
                  <a:schemeClr val="tx1"/>
                </a:solidFill>
                <a:effectLst/>
                <a:latin typeface="+mn-lt"/>
                <a:ea typeface="+mn-ea"/>
                <a:cs typeface="+mn-cs"/>
              </a:rPr>
              <a:t>Etkachelina</a:t>
            </a:r>
            <a:r>
              <a:rPr lang="en-US" altLang="zh-CN" sz="1200" b="0" kern="1200" dirty="0">
                <a:solidFill>
                  <a:schemeClr val="tx1"/>
                </a:solidFill>
                <a:effectLst/>
                <a:latin typeface="+mn-lt"/>
                <a:ea typeface="+mn-ea"/>
                <a:cs typeface="+mn-cs"/>
              </a:rPr>
              <a:t>. (I have no idea how translation between different language works.) Peter the Third was portraited like this. I cannot even find a better looking picture. This shows how people see him. Anyway, The story really blew my mind. I have always been the believer that history cannot be changed by a single individual, no matter who the person is. However, in this case, an infamously incompetent Tsar, Peter the Third, who only </a:t>
            </a:r>
            <a:r>
              <a:rPr lang="en-US" altLang="zh-CN" sz="1200" b="0" kern="1200" dirty="0" err="1">
                <a:solidFill>
                  <a:schemeClr val="tx1"/>
                </a:solidFill>
                <a:effectLst/>
                <a:latin typeface="+mn-lt"/>
                <a:ea typeface="+mn-ea"/>
                <a:cs typeface="+mn-cs"/>
              </a:rPr>
              <a:t>realmed</a:t>
            </a:r>
            <a:r>
              <a:rPr lang="en-US" altLang="zh-CN" sz="1200" b="0" kern="1200" dirty="0">
                <a:solidFill>
                  <a:schemeClr val="tx1"/>
                </a:solidFill>
                <a:effectLst/>
                <a:latin typeface="+mn-lt"/>
                <a:ea typeface="+mn-ea"/>
                <a:cs typeface="+mn-cs"/>
              </a:rPr>
              <a:t> for half a year before being abolished, saved one of the most respected Prussian military leader just by his own will. It is really hard to imagine how Europe would be if the dramatic event did not happen. The event is later named as the Miracle of the Brandenburg Family. Well, the miracle is that some opponent randomly died, and an incompetent successor took her place? It is just so weird.</a:t>
            </a:r>
          </a:p>
          <a:p>
            <a:endParaRPr lang="zh-CN" altLang="en-US" dirty="0"/>
          </a:p>
        </p:txBody>
      </p:sp>
      <p:sp>
        <p:nvSpPr>
          <p:cNvPr id="4" name="Slide Number Placeholder 3"/>
          <p:cNvSpPr>
            <a:spLocks noGrp="1"/>
          </p:cNvSpPr>
          <p:nvPr>
            <p:ph type="sldNum" sz="quarter" idx="5"/>
          </p:nvPr>
        </p:nvSpPr>
        <p:spPr/>
        <p:txBody>
          <a:bodyPr/>
          <a:lstStyle/>
          <a:p>
            <a:fld id="{6DABF938-6CC9-434C-8269-62D221A3C141}" type="slidenum">
              <a:rPr lang="zh-CN" altLang="en-US" smtClean="0"/>
              <a:t>8</a:t>
            </a:fld>
            <a:endParaRPr lang="zh-CN" altLang="en-US"/>
          </a:p>
        </p:txBody>
      </p:sp>
    </p:spTree>
    <p:extLst>
      <p:ext uri="{BB962C8B-B14F-4D97-AF65-F5344CB8AC3E}">
        <p14:creationId xmlns:p14="http://schemas.microsoft.com/office/powerpoint/2010/main" val="2624276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kern="1200" dirty="0">
                <a:solidFill>
                  <a:schemeClr val="tx1"/>
                </a:solidFill>
                <a:effectLst/>
                <a:latin typeface="+mn-lt"/>
                <a:ea typeface="+mn-ea"/>
                <a:cs typeface="+mn-cs"/>
              </a:rPr>
              <a:t>As a result, the war ended out of everyone's expectation. The sudden switching side of Russia gave Fredrick the Great much time to react, and push the remaining hostile forces out of Prussia. The war ended with the Treaty of </a:t>
            </a:r>
            <a:r>
              <a:rPr lang="en-US" altLang="zh-CN" sz="1200" b="0" kern="1200" dirty="0" err="1">
                <a:solidFill>
                  <a:schemeClr val="tx1"/>
                </a:solidFill>
                <a:effectLst/>
                <a:latin typeface="+mn-lt"/>
                <a:ea typeface="+mn-ea"/>
                <a:cs typeface="+mn-cs"/>
              </a:rPr>
              <a:t>Hubertensburg</a:t>
            </a:r>
            <a:r>
              <a:rPr lang="en-US" altLang="zh-CN" sz="1200" b="0" kern="1200" dirty="0">
                <a:solidFill>
                  <a:schemeClr val="tx1"/>
                </a:solidFill>
                <a:effectLst/>
                <a:latin typeface="+mn-lt"/>
                <a:ea typeface="+mn-ea"/>
                <a:cs typeface="+mn-cs"/>
              </a:rPr>
              <a:t>, which states that all territories in Europe remain unchanged. This rarely happens. But this is the end of a war of attrition, everyone is clinging on, struggling to keep up with their opponents. France got heavily defeated in North America by Britain, Russia pulled out of the war, both Prussia and Austria were too exhausted to make any further attack.</a:t>
            </a:r>
          </a:p>
          <a:p>
            <a:br>
              <a:rPr lang="en-US" altLang="zh-CN" sz="1200" b="0" kern="1200" dirty="0">
                <a:solidFill>
                  <a:schemeClr val="tx1"/>
                </a:solidFill>
                <a:effectLst/>
                <a:latin typeface="+mn-lt"/>
                <a:ea typeface="+mn-ea"/>
                <a:cs typeface="+mn-cs"/>
              </a:rPr>
            </a:br>
            <a:endParaRPr lang="en-US" altLang="zh-CN" sz="1200" b="0" kern="1200" dirty="0">
              <a:solidFill>
                <a:schemeClr val="tx1"/>
              </a:solidFill>
              <a:effectLst/>
              <a:latin typeface="+mn-lt"/>
              <a:ea typeface="+mn-ea"/>
              <a:cs typeface="+mn-cs"/>
            </a:endParaRPr>
          </a:p>
          <a:p>
            <a:endParaRPr lang="zh-CN" altLang="en-US" dirty="0"/>
          </a:p>
        </p:txBody>
      </p:sp>
      <p:sp>
        <p:nvSpPr>
          <p:cNvPr id="4" name="Slide Number Placeholder 3"/>
          <p:cNvSpPr>
            <a:spLocks noGrp="1"/>
          </p:cNvSpPr>
          <p:nvPr>
            <p:ph type="sldNum" sz="quarter" idx="5"/>
          </p:nvPr>
        </p:nvSpPr>
        <p:spPr/>
        <p:txBody>
          <a:bodyPr/>
          <a:lstStyle/>
          <a:p>
            <a:fld id="{6DABF938-6CC9-434C-8269-62D221A3C141}" type="slidenum">
              <a:rPr lang="zh-CN" altLang="en-US" smtClean="0"/>
              <a:t>9</a:t>
            </a:fld>
            <a:endParaRPr lang="zh-CN" altLang="en-US"/>
          </a:p>
        </p:txBody>
      </p:sp>
    </p:spTree>
    <p:extLst>
      <p:ext uri="{BB962C8B-B14F-4D97-AF65-F5344CB8AC3E}">
        <p14:creationId xmlns:p14="http://schemas.microsoft.com/office/powerpoint/2010/main" val="2328395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ltLang="zh-CN"/>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17C6AAC0-EB13-4224-A1B3-2E016E3E3464}" type="datetimeFigureOut">
              <a:rPr lang="zh-CN" altLang="en-US" smtClean="0"/>
              <a:t>2021/11/11</a:t>
            </a:fld>
            <a:endParaRPr lang="zh-CN" altLang="en-US"/>
          </a:p>
        </p:txBody>
      </p:sp>
      <p:sp>
        <p:nvSpPr>
          <p:cNvPr id="5" name="Footer Placeholder 4"/>
          <p:cNvSpPr>
            <a:spLocks noGrp="1"/>
          </p:cNvSpPr>
          <p:nvPr>
            <p:ph type="ftr" sz="quarter" idx="11"/>
          </p:nvPr>
        </p:nvSpPr>
        <p:spPr>
          <a:xfrm>
            <a:off x="2416500" y="329307"/>
            <a:ext cx="4973915" cy="309201"/>
          </a:xfrm>
        </p:spPr>
        <p:txBody>
          <a:bodyPr/>
          <a:lstStyle/>
          <a:p>
            <a:endParaRPr lang="zh-CN" altLang="en-US"/>
          </a:p>
        </p:txBody>
      </p:sp>
      <p:sp>
        <p:nvSpPr>
          <p:cNvPr id="6" name="Slide Number Placeholder 5"/>
          <p:cNvSpPr>
            <a:spLocks noGrp="1"/>
          </p:cNvSpPr>
          <p:nvPr>
            <p:ph type="sldNum" sz="quarter" idx="12"/>
          </p:nvPr>
        </p:nvSpPr>
        <p:spPr>
          <a:xfrm>
            <a:off x="1437664" y="798973"/>
            <a:ext cx="811019" cy="503578"/>
          </a:xfrm>
        </p:spPr>
        <p:txBody>
          <a:bodyPr/>
          <a:lstStyle/>
          <a:p>
            <a:fld id="{66738E0F-9105-46E1-8C87-F5043A4E0AD1}" type="slidenum">
              <a:rPr lang="zh-CN" altLang="en-US" smtClean="0"/>
              <a:t>‹#›</a:t>
            </a:fld>
            <a:endParaRPr lang="zh-CN"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4571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17C6AAC0-EB13-4224-A1B3-2E016E3E3464}" type="datetimeFigureOut">
              <a:rPr lang="zh-CN" altLang="en-US" smtClean="0"/>
              <a:t>2021/11/11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738E0F-9105-46E1-8C87-F5043A4E0AD1}" type="slidenum">
              <a:rPr lang="zh-CN" altLang="en-US" smtClean="0"/>
              <a:t>‹#›</a:t>
            </a:fld>
            <a:endParaRPr lang="zh-CN"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2914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17C6AAC0-EB13-4224-A1B3-2E016E3E3464}" type="datetimeFigureOut">
              <a:rPr lang="zh-CN" altLang="en-US" smtClean="0"/>
              <a:t>2021/11/11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738E0F-9105-46E1-8C87-F5043A4E0AD1}" type="slidenum">
              <a:rPr lang="zh-CN" altLang="en-US" smtClean="0"/>
              <a:t>‹#›</a:t>
            </a:fld>
            <a:endParaRPr lang="zh-CN"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1868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ncho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17C6AAC0-EB13-4224-A1B3-2E016E3E3464}" type="datetimeFigureOut">
              <a:rPr lang="zh-CN" altLang="en-US" smtClean="0"/>
              <a:t>2021/11/11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738E0F-9105-46E1-8C87-F5043A4E0AD1}" type="slidenum">
              <a:rPr lang="zh-CN" altLang="en-US" smtClean="0"/>
              <a:t>‹#›</a:t>
            </a:fld>
            <a:endParaRPr lang="zh-CN"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3176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ltLang="zh-CN"/>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17C6AAC0-EB13-4224-A1B3-2E016E3E3464}" type="datetimeFigureOut">
              <a:rPr lang="zh-CN" altLang="en-US" smtClean="0"/>
              <a:t>2021/11/11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738E0F-9105-46E1-8C87-F5043A4E0AD1}" type="slidenum">
              <a:rPr lang="zh-CN" altLang="en-US" smtClean="0"/>
              <a:t>‹#›</a:t>
            </a:fld>
            <a:endParaRPr lang="zh-CN"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010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17C6AAC0-EB13-4224-A1B3-2E016E3E3464}" type="datetimeFigureOut">
              <a:rPr lang="zh-CN" altLang="en-US" smtClean="0"/>
              <a:t>2021/11/11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738E0F-9105-46E1-8C87-F5043A4E0AD1}" type="slidenum">
              <a:rPr lang="zh-CN" altLang="en-US" smtClean="0"/>
              <a:t>‹#›</a:t>
            </a:fld>
            <a:endParaRPr lang="zh-CN"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0295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17C6AAC0-EB13-4224-A1B3-2E016E3E3464}" type="datetimeFigureOut">
              <a:rPr lang="zh-CN" altLang="en-US" smtClean="0"/>
              <a:t>2021/11/11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6738E0F-9105-46E1-8C87-F5043A4E0AD1}" type="slidenum">
              <a:rPr lang="zh-CN" altLang="en-US" smtClean="0"/>
              <a:t>‹#›</a:t>
            </a:fld>
            <a:endParaRPr lang="zh-CN"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8557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17C6AAC0-EB13-4224-A1B3-2E016E3E3464}" type="datetimeFigureOut">
              <a:rPr lang="zh-CN" altLang="en-US" smtClean="0"/>
              <a:t>2021/11/11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6738E0F-9105-46E1-8C87-F5043A4E0AD1}" type="slidenum">
              <a:rPr lang="zh-CN" altLang="en-US" smtClean="0"/>
              <a:t>‹#›</a:t>
            </a:fld>
            <a:endParaRPr lang="zh-CN"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9221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C6AAC0-EB13-4224-A1B3-2E016E3E3464}" type="datetimeFigureOut">
              <a:rPr lang="zh-CN" altLang="en-US" smtClean="0"/>
              <a:t>2021/11/11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6738E0F-9105-46E1-8C87-F5043A4E0AD1}" type="slidenum">
              <a:rPr lang="zh-CN" altLang="en-US" smtClean="0"/>
              <a:t>‹#›</a:t>
            </a:fld>
            <a:endParaRPr lang="zh-CN" altLang="en-US"/>
          </a:p>
        </p:txBody>
      </p:sp>
    </p:spTree>
    <p:extLst>
      <p:ext uri="{BB962C8B-B14F-4D97-AF65-F5344CB8AC3E}">
        <p14:creationId xmlns:p14="http://schemas.microsoft.com/office/powerpoint/2010/main" val="2120889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ltLang="zh-CN"/>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p:txBody>
          <a:bodyPr/>
          <a:lstStyle/>
          <a:p>
            <a:fld id="{17C6AAC0-EB13-4224-A1B3-2E016E3E3464}" type="datetimeFigureOut">
              <a:rPr lang="zh-CN" altLang="en-US" smtClean="0"/>
              <a:t>2021/11/11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738E0F-9105-46E1-8C87-F5043A4E0AD1}" type="slidenum">
              <a:rPr lang="zh-CN" altLang="en-US" smtClean="0"/>
              <a:t>‹#›</a:t>
            </a:fld>
            <a:endParaRPr lang="zh-CN"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80132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7C6AAC0-EB13-4224-A1B3-2E016E3E3464}" type="datetimeFigureOut">
              <a:rPr lang="zh-CN" altLang="en-US" smtClean="0"/>
              <a:t>2021/11/11</a:t>
            </a:fld>
            <a:endParaRPr lang="zh-CN" altLang="en-US"/>
          </a:p>
        </p:txBody>
      </p:sp>
      <p:sp>
        <p:nvSpPr>
          <p:cNvPr id="6" name="Footer Placeholder 5"/>
          <p:cNvSpPr>
            <a:spLocks noGrp="1"/>
          </p:cNvSpPr>
          <p:nvPr>
            <p:ph type="ftr" sz="quarter" idx="11"/>
          </p:nvPr>
        </p:nvSpPr>
        <p:spPr>
          <a:xfrm>
            <a:off x="1447382" y="318640"/>
            <a:ext cx="5541004" cy="320931"/>
          </a:xfrm>
        </p:spPr>
        <p:txBody>
          <a:bodyPr/>
          <a:lstStyle/>
          <a:p>
            <a:endParaRPr lang="zh-CN" altLang="en-US"/>
          </a:p>
        </p:txBody>
      </p:sp>
      <p:sp>
        <p:nvSpPr>
          <p:cNvPr id="7" name="Slide Number Placeholder 6"/>
          <p:cNvSpPr>
            <a:spLocks noGrp="1"/>
          </p:cNvSpPr>
          <p:nvPr>
            <p:ph type="sldNum" sz="quarter" idx="12"/>
          </p:nvPr>
        </p:nvSpPr>
        <p:spPr/>
        <p:txBody>
          <a:bodyPr/>
          <a:lstStyle/>
          <a:p>
            <a:fld id="{66738E0F-9105-46E1-8C87-F5043A4E0AD1}" type="slidenum">
              <a:rPr lang="zh-CN" altLang="en-US" smtClean="0"/>
              <a:t>‹#›</a:t>
            </a:fld>
            <a:endParaRPr lang="zh-CN"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5067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7C6AAC0-EB13-4224-A1B3-2E016E3E3464}" type="datetimeFigureOut">
              <a:rPr lang="zh-CN" altLang="en-US" smtClean="0"/>
              <a:t>2021/11/11</a:t>
            </a:fld>
            <a:endParaRPr lang="zh-CN"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6738E0F-9105-46E1-8C87-F5043A4E0AD1}" type="slidenum">
              <a:rPr lang="zh-CN" altLang="en-US" smtClean="0"/>
              <a:t>‹#›</a:t>
            </a:fld>
            <a:endParaRPr lang="zh-CN"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81810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f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f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de.wikipedia.org/wiki/Fridericus-Rex-Grenadiermarsch" TargetMode="External"/><Relationship Id="rId3" Type="http://schemas.openxmlformats.org/officeDocument/2006/relationships/hyperlink" Target="https://www.britannica.com/event/War-of-the-Austrian-Succession" TargetMode="External"/><Relationship Id="rId7" Type="http://schemas.openxmlformats.org/officeDocument/2006/relationships/hyperlink" Target="https://en.wikipedia.org/wiki/Frederick_the_Great" TargetMode="External"/><Relationship Id="rId2" Type="http://schemas.openxmlformats.org/officeDocument/2006/relationships/hyperlink" Target="https://en.wikipedia.org/wiki/War_of_the_Austrian_Succession#The_Peace_of_1748" TargetMode="External"/><Relationship Id="rId1" Type="http://schemas.openxmlformats.org/officeDocument/2006/relationships/slideLayout" Target="../slideLayouts/slideLayout2.xml"/><Relationship Id="rId6" Type="http://schemas.openxmlformats.org/officeDocument/2006/relationships/hyperlink" Target="https://en.wikipedia.org/wiki/Peter_III_of_Russia" TargetMode="External"/><Relationship Id="rId5" Type="http://schemas.openxmlformats.org/officeDocument/2006/relationships/hyperlink" Target="https://en.wikipedia.org/wiki/Seven_Years%27_War" TargetMode="External"/><Relationship Id="rId4" Type="http://schemas.openxmlformats.org/officeDocument/2006/relationships/hyperlink" Target="https://www.youtube.com/watch?v=-KRFz2AjRT8" TargetMode="External"/><Relationship Id="rId9" Type="http://schemas.openxmlformats.org/officeDocument/2006/relationships/hyperlink" Target="https://www.bilibili.com/video/BV1sx411w7A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f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EDC28-F04E-44BD-B46E-74560462260D}"/>
              </a:ext>
            </a:extLst>
          </p:cNvPr>
          <p:cNvSpPr>
            <a:spLocks noGrp="1"/>
          </p:cNvSpPr>
          <p:nvPr>
            <p:ph type="ctrTitle"/>
          </p:nvPr>
        </p:nvSpPr>
        <p:spPr/>
        <p:txBody>
          <a:bodyPr/>
          <a:lstStyle/>
          <a:p>
            <a:r>
              <a:rPr lang="en-US" altLang="zh-CN" dirty="0"/>
              <a:t>Prussia in Seven Years War</a:t>
            </a:r>
            <a:endParaRPr lang="zh-CN" altLang="en-US" dirty="0"/>
          </a:p>
        </p:txBody>
      </p:sp>
      <p:sp>
        <p:nvSpPr>
          <p:cNvPr id="3" name="Subtitle 2">
            <a:extLst>
              <a:ext uri="{FF2B5EF4-FFF2-40B4-BE49-F238E27FC236}">
                <a16:creationId xmlns:a16="http://schemas.microsoft.com/office/drawing/2014/main" id="{D4702A86-B1BF-46DC-97A9-4AF72B430174}"/>
              </a:ext>
            </a:extLst>
          </p:cNvPr>
          <p:cNvSpPr>
            <a:spLocks noGrp="1"/>
          </p:cNvSpPr>
          <p:nvPr>
            <p:ph type="subTitle" idx="1"/>
          </p:nvPr>
        </p:nvSpPr>
        <p:spPr/>
        <p:txBody>
          <a:bodyPr/>
          <a:lstStyle/>
          <a:p>
            <a:r>
              <a:rPr lang="en-US" altLang="zh-CN" dirty="0"/>
              <a:t>VR150 Presentation</a:t>
            </a:r>
          </a:p>
          <a:p>
            <a:r>
              <a:rPr lang="en-US" altLang="zh-CN" dirty="0" err="1"/>
              <a:t>XuWenwen</a:t>
            </a:r>
            <a:endParaRPr lang="zh-CN" altLang="en-US" dirty="0"/>
          </a:p>
        </p:txBody>
      </p:sp>
    </p:spTree>
    <p:extLst>
      <p:ext uri="{BB962C8B-B14F-4D97-AF65-F5344CB8AC3E}">
        <p14:creationId xmlns:p14="http://schemas.microsoft.com/office/powerpoint/2010/main" val="3916220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5FEC9-B7E7-4E79-9EC0-DDFBA02970FB}"/>
              </a:ext>
            </a:extLst>
          </p:cNvPr>
          <p:cNvSpPr>
            <a:spLocks noGrp="1"/>
          </p:cNvSpPr>
          <p:nvPr>
            <p:ph type="title"/>
          </p:nvPr>
        </p:nvSpPr>
        <p:spPr/>
        <p:txBody>
          <a:bodyPr/>
          <a:lstStyle/>
          <a:p>
            <a:r>
              <a:rPr lang="en-US" altLang="zh-CN" dirty="0"/>
              <a:t>Aftermath of the Seven Years war</a:t>
            </a:r>
            <a:endParaRPr lang="zh-CN" altLang="en-US" dirty="0"/>
          </a:p>
        </p:txBody>
      </p:sp>
      <p:sp>
        <p:nvSpPr>
          <p:cNvPr id="3" name="Content Placeholder 2">
            <a:extLst>
              <a:ext uri="{FF2B5EF4-FFF2-40B4-BE49-F238E27FC236}">
                <a16:creationId xmlns:a16="http://schemas.microsoft.com/office/drawing/2014/main" id="{98BF2535-43A4-4CB8-94B8-3D26E9BE1EAE}"/>
              </a:ext>
            </a:extLst>
          </p:cNvPr>
          <p:cNvSpPr>
            <a:spLocks noGrp="1"/>
          </p:cNvSpPr>
          <p:nvPr>
            <p:ph idx="1"/>
          </p:nvPr>
        </p:nvSpPr>
        <p:spPr>
          <a:xfrm>
            <a:off x="1451579" y="2015732"/>
            <a:ext cx="9603275" cy="3450613"/>
          </a:xfrm>
        </p:spPr>
        <p:txBody>
          <a:bodyPr>
            <a:normAutofit/>
          </a:bodyPr>
          <a:lstStyle/>
          <a:p>
            <a:r>
              <a:rPr lang="en-US" altLang="zh-CN" sz="2800" dirty="0"/>
              <a:t>France lose all North America colonies to Britain</a:t>
            </a:r>
          </a:p>
          <a:p>
            <a:r>
              <a:rPr lang="en-US" altLang="zh-CN" sz="2800" dirty="0"/>
              <a:t>Britain then lose most of them in later Independence war, supported by the French king</a:t>
            </a:r>
          </a:p>
          <a:p>
            <a:r>
              <a:rPr lang="en-US" altLang="zh-CN" sz="2800" dirty="0"/>
              <a:t>Russia, Austria, Prussia had much time to recover.</a:t>
            </a:r>
            <a:endParaRPr lang="zh-CN" altLang="en-US" sz="2800" dirty="0"/>
          </a:p>
        </p:txBody>
      </p:sp>
    </p:spTree>
    <p:extLst>
      <p:ext uri="{BB962C8B-B14F-4D97-AF65-F5344CB8AC3E}">
        <p14:creationId xmlns:p14="http://schemas.microsoft.com/office/powerpoint/2010/main" val="2699347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44B54-7BB8-40EA-82C0-3FCAE9468314}"/>
              </a:ext>
            </a:extLst>
          </p:cNvPr>
          <p:cNvSpPr>
            <a:spLocks noGrp="1"/>
          </p:cNvSpPr>
          <p:nvPr>
            <p:ph type="title"/>
          </p:nvPr>
        </p:nvSpPr>
        <p:spPr/>
        <p:txBody>
          <a:bodyPr/>
          <a:lstStyle/>
          <a:p>
            <a:r>
              <a:rPr lang="en-US" altLang="zh-CN" dirty="0"/>
              <a:t>“A Nation owned by army”</a:t>
            </a:r>
            <a:endParaRPr lang="zh-CN" altLang="en-US" dirty="0"/>
          </a:p>
        </p:txBody>
      </p:sp>
      <p:sp>
        <p:nvSpPr>
          <p:cNvPr id="3" name="Content Placeholder 2">
            <a:extLst>
              <a:ext uri="{FF2B5EF4-FFF2-40B4-BE49-F238E27FC236}">
                <a16:creationId xmlns:a16="http://schemas.microsoft.com/office/drawing/2014/main" id="{D02231CA-B062-4FAB-BDB4-7C432CD0BC54}"/>
              </a:ext>
            </a:extLst>
          </p:cNvPr>
          <p:cNvSpPr>
            <a:spLocks noGrp="1"/>
          </p:cNvSpPr>
          <p:nvPr>
            <p:ph idx="1"/>
          </p:nvPr>
        </p:nvSpPr>
        <p:spPr>
          <a:xfrm>
            <a:off x="1451580" y="2015732"/>
            <a:ext cx="5346036" cy="3450613"/>
          </a:xfrm>
        </p:spPr>
        <p:txBody>
          <a:bodyPr>
            <a:normAutofit/>
          </a:bodyPr>
          <a:lstStyle/>
          <a:p>
            <a:r>
              <a:rPr lang="en-US" altLang="zh-CN" sz="2800" dirty="0"/>
              <a:t>Fredrick the Great took much more cautious diplomatic measures after the war.</a:t>
            </a:r>
          </a:p>
          <a:p>
            <a:r>
              <a:rPr lang="en-US" altLang="zh-CN" sz="2800" dirty="0"/>
              <a:t>Prussian army had already too much influence on the nation.</a:t>
            </a:r>
            <a:endParaRPr lang="zh-CN" altLang="en-US" sz="2800" dirty="0"/>
          </a:p>
        </p:txBody>
      </p:sp>
      <p:pic>
        <p:nvPicPr>
          <p:cNvPr id="5" name="Picture 4">
            <a:extLst>
              <a:ext uri="{FF2B5EF4-FFF2-40B4-BE49-F238E27FC236}">
                <a16:creationId xmlns:a16="http://schemas.microsoft.com/office/drawing/2014/main" id="{88106959-72AF-4E35-BE90-A8FAEE46A2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7031" y="2587326"/>
            <a:ext cx="5053610" cy="3606440"/>
          </a:xfrm>
          <a:prstGeom prst="rect">
            <a:avLst/>
          </a:prstGeom>
        </p:spPr>
      </p:pic>
    </p:spTree>
    <p:extLst>
      <p:ext uri="{BB962C8B-B14F-4D97-AF65-F5344CB8AC3E}">
        <p14:creationId xmlns:p14="http://schemas.microsoft.com/office/powerpoint/2010/main" val="964197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3A31E-22EB-4BFC-B417-64F8002F28BB}"/>
              </a:ext>
            </a:extLst>
          </p:cNvPr>
          <p:cNvSpPr>
            <a:spLocks noGrp="1"/>
          </p:cNvSpPr>
          <p:nvPr>
            <p:ph type="title"/>
          </p:nvPr>
        </p:nvSpPr>
        <p:spPr/>
        <p:txBody>
          <a:bodyPr/>
          <a:lstStyle/>
          <a:p>
            <a:r>
              <a:rPr lang="en-US" altLang="zh-CN" dirty="0"/>
              <a:t>Friedrich Rex (part)</a:t>
            </a:r>
            <a:endParaRPr lang="zh-CN" altLang="en-US" dirty="0"/>
          </a:p>
        </p:txBody>
      </p:sp>
      <p:sp>
        <p:nvSpPr>
          <p:cNvPr id="3" name="Content Placeholder 2">
            <a:extLst>
              <a:ext uri="{FF2B5EF4-FFF2-40B4-BE49-F238E27FC236}">
                <a16:creationId xmlns:a16="http://schemas.microsoft.com/office/drawing/2014/main" id="{11DA0A07-6DF5-45A5-8FAB-60808A54E885}"/>
              </a:ext>
            </a:extLst>
          </p:cNvPr>
          <p:cNvSpPr>
            <a:spLocks noGrp="1"/>
          </p:cNvSpPr>
          <p:nvPr>
            <p:ph idx="1"/>
          </p:nvPr>
        </p:nvSpPr>
        <p:spPr>
          <a:xfrm>
            <a:off x="630964" y="2015731"/>
            <a:ext cx="6006904" cy="4244391"/>
          </a:xfrm>
        </p:spPr>
        <p:txBody>
          <a:bodyPr>
            <a:normAutofit/>
          </a:bodyPr>
          <a:lstStyle/>
          <a:p>
            <a:r>
              <a:rPr lang="de-DE" altLang="zh-CN" dirty="0"/>
              <a:t>Unsre Artillerie hat ein vortrefflich Kaliber,</a:t>
            </a:r>
          </a:p>
          <a:p>
            <a:r>
              <a:rPr lang="de-DE" altLang="zh-CN" dirty="0"/>
              <a:t>und von den Preußen geht keiner zum Feinde über,</a:t>
            </a:r>
          </a:p>
          <a:p>
            <a:r>
              <a:rPr lang="de-DE" altLang="zh-CN" dirty="0"/>
              <a:t>die Schweden, die haben verflucht schlechtes Geld,</a:t>
            </a:r>
          </a:p>
          <a:p>
            <a:r>
              <a:rPr lang="de-DE" altLang="zh-CN" dirty="0"/>
              <a:t>wer weiß, ob der Östreicher besseres hält.</a:t>
            </a:r>
          </a:p>
          <a:p>
            <a:r>
              <a:rPr lang="de-DE" altLang="zh-CN" dirty="0"/>
              <a:t>Mit Pomade bezahlt den Franzosen sein König,</a:t>
            </a:r>
          </a:p>
          <a:p>
            <a:r>
              <a:rPr lang="de-DE" altLang="zh-CN" dirty="0"/>
              <a:t>wir kriegen’s alle Woche bei Heller und Pfennig.</a:t>
            </a:r>
          </a:p>
          <a:p>
            <a:r>
              <a:rPr lang="de-DE" altLang="zh-CN" dirty="0"/>
              <a:t>Potz Mohren, Blitz und Kreuzsakrament,</a:t>
            </a:r>
          </a:p>
          <a:p>
            <a:r>
              <a:rPr lang="de-DE" altLang="zh-CN" dirty="0"/>
              <a:t>wer kriegt so prompt wie der Preuße sein Traktament?</a:t>
            </a:r>
          </a:p>
          <a:p>
            <a:endParaRPr lang="zh-CN" altLang="en-US" dirty="0"/>
          </a:p>
        </p:txBody>
      </p:sp>
      <p:sp>
        <p:nvSpPr>
          <p:cNvPr id="4" name="Content Placeholder 2">
            <a:extLst>
              <a:ext uri="{FF2B5EF4-FFF2-40B4-BE49-F238E27FC236}">
                <a16:creationId xmlns:a16="http://schemas.microsoft.com/office/drawing/2014/main" id="{248F182B-8135-4139-8DCE-8029EA5E5FA6}"/>
              </a:ext>
            </a:extLst>
          </p:cNvPr>
          <p:cNvSpPr txBox="1">
            <a:spLocks/>
          </p:cNvSpPr>
          <p:nvPr/>
        </p:nvSpPr>
        <p:spPr>
          <a:xfrm>
            <a:off x="6637868" y="2015731"/>
            <a:ext cx="5483793" cy="4244392"/>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altLang="zh-CN" dirty="0"/>
              <a:t>Our artillery have excellent caliber, </a:t>
            </a:r>
          </a:p>
          <a:p>
            <a:r>
              <a:rPr lang="en-US" altLang="zh-CN" dirty="0"/>
              <a:t>none of the Prussians betrays their king,</a:t>
            </a:r>
          </a:p>
          <a:p>
            <a:r>
              <a:rPr lang="en-US" altLang="zh-CN" dirty="0"/>
              <a:t>the Swedes, they have damn bad money, </a:t>
            </a:r>
          </a:p>
          <a:p>
            <a:r>
              <a:rPr lang="en-US" altLang="zh-CN" dirty="0"/>
              <a:t>who knows whether the Austrian will be better.</a:t>
            </a:r>
          </a:p>
          <a:p>
            <a:r>
              <a:rPr lang="en-US" altLang="zh-CN" dirty="0"/>
              <a:t>The French King pays soldiers with pomade,</a:t>
            </a:r>
          </a:p>
          <a:p>
            <a:r>
              <a:rPr lang="en-US" altLang="zh-CN" dirty="0"/>
              <a:t>we get payment every week in cash.</a:t>
            </a:r>
          </a:p>
          <a:p>
            <a:r>
              <a:rPr lang="en-US" altLang="zh-CN" dirty="0"/>
              <a:t>The king pays us as fast as lightning ,</a:t>
            </a:r>
          </a:p>
          <a:p>
            <a:r>
              <a:rPr lang="en-US" altLang="zh-CN" dirty="0"/>
              <a:t>Who gets his wage as promptly as the Prussian?</a:t>
            </a:r>
            <a:endParaRPr lang="zh-CN" altLang="en-US" dirty="0"/>
          </a:p>
        </p:txBody>
      </p:sp>
    </p:spTree>
    <p:extLst>
      <p:ext uri="{BB962C8B-B14F-4D97-AF65-F5344CB8AC3E}">
        <p14:creationId xmlns:p14="http://schemas.microsoft.com/office/powerpoint/2010/main" val="4113746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C3408-E97C-4CC5-9FBB-C2E22CBA19A0}"/>
              </a:ext>
            </a:extLst>
          </p:cNvPr>
          <p:cNvSpPr>
            <a:spLocks noGrp="1"/>
          </p:cNvSpPr>
          <p:nvPr>
            <p:ph type="title"/>
          </p:nvPr>
        </p:nvSpPr>
        <p:spPr/>
        <p:txBody>
          <a:bodyPr/>
          <a:lstStyle/>
          <a:p>
            <a:r>
              <a:rPr lang="en-US" altLang="zh-CN" dirty="0"/>
              <a:t>“A Nation owned by army”</a:t>
            </a:r>
            <a:endParaRPr lang="zh-CN" altLang="en-US" dirty="0"/>
          </a:p>
        </p:txBody>
      </p:sp>
      <p:sp>
        <p:nvSpPr>
          <p:cNvPr id="3" name="Content Placeholder 2">
            <a:extLst>
              <a:ext uri="{FF2B5EF4-FFF2-40B4-BE49-F238E27FC236}">
                <a16:creationId xmlns:a16="http://schemas.microsoft.com/office/drawing/2014/main" id="{428580F9-06E7-4DC0-9607-2BAAC10CB735}"/>
              </a:ext>
            </a:extLst>
          </p:cNvPr>
          <p:cNvSpPr>
            <a:spLocks noGrp="1"/>
          </p:cNvSpPr>
          <p:nvPr>
            <p:ph idx="1"/>
          </p:nvPr>
        </p:nvSpPr>
        <p:spPr/>
        <p:txBody>
          <a:bodyPr>
            <a:normAutofit/>
          </a:bodyPr>
          <a:lstStyle/>
          <a:p>
            <a:r>
              <a:rPr lang="en-US" altLang="zh-CN" sz="2800" dirty="0"/>
              <a:t>Harsh discipline became a downside</a:t>
            </a:r>
          </a:p>
          <a:p>
            <a:r>
              <a:rPr lang="en-US" altLang="zh-CN" sz="2800" dirty="0"/>
              <a:t>Army is constantly wasting national income</a:t>
            </a:r>
          </a:p>
          <a:p>
            <a:endParaRPr lang="zh-CN" altLang="en-US" sz="2800" dirty="0"/>
          </a:p>
        </p:txBody>
      </p:sp>
      <p:pic>
        <p:nvPicPr>
          <p:cNvPr id="4" name="Picture 3">
            <a:extLst>
              <a:ext uri="{FF2B5EF4-FFF2-40B4-BE49-F238E27FC236}">
                <a16:creationId xmlns:a16="http://schemas.microsoft.com/office/drawing/2014/main" id="{DA2DAB7A-CC0E-462D-92CB-4561A2F8B0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8769" y="3418957"/>
            <a:ext cx="5275683" cy="3318274"/>
          </a:xfrm>
          <a:prstGeom prst="rect">
            <a:avLst/>
          </a:prstGeom>
        </p:spPr>
      </p:pic>
    </p:spTree>
    <p:extLst>
      <p:ext uri="{BB962C8B-B14F-4D97-AF65-F5344CB8AC3E}">
        <p14:creationId xmlns:p14="http://schemas.microsoft.com/office/powerpoint/2010/main" val="2862831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138BD-08A8-41FA-83B8-A6A8A0040E6C}"/>
              </a:ext>
            </a:extLst>
          </p:cNvPr>
          <p:cNvSpPr>
            <a:spLocks noGrp="1"/>
          </p:cNvSpPr>
          <p:nvPr>
            <p:ph type="title"/>
          </p:nvPr>
        </p:nvSpPr>
        <p:spPr/>
        <p:txBody>
          <a:bodyPr/>
          <a:lstStyle/>
          <a:p>
            <a:r>
              <a:rPr lang="en-US" altLang="zh-CN" dirty="0"/>
              <a:t>Fredrick the great</a:t>
            </a:r>
            <a:endParaRPr lang="zh-CN" altLang="en-US" dirty="0"/>
          </a:p>
        </p:txBody>
      </p:sp>
      <p:sp>
        <p:nvSpPr>
          <p:cNvPr id="3" name="Content Placeholder 2">
            <a:extLst>
              <a:ext uri="{FF2B5EF4-FFF2-40B4-BE49-F238E27FC236}">
                <a16:creationId xmlns:a16="http://schemas.microsoft.com/office/drawing/2014/main" id="{87F7EE9B-E826-4464-9BAF-8AA4F4A175C7}"/>
              </a:ext>
            </a:extLst>
          </p:cNvPr>
          <p:cNvSpPr>
            <a:spLocks noGrp="1"/>
          </p:cNvSpPr>
          <p:nvPr>
            <p:ph idx="1"/>
          </p:nvPr>
        </p:nvSpPr>
        <p:spPr>
          <a:xfrm>
            <a:off x="1451579" y="2015732"/>
            <a:ext cx="7370847" cy="3450613"/>
          </a:xfrm>
        </p:spPr>
        <p:txBody>
          <a:bodyPr>
            <a:normAutofit/>
          </a:bodyPr>
          <a:lstStyle/>
          <a:p>
            <a:r>
              <a:rPr lang="en-US" altLang="zh-CN" sz="2800" dirty="0"/>
              <a:t>A great military leader recognized by the world</a:t>
            </a:r>
          </a:p>
          <a:p>
            <a:r>
              <a:rPr lang="en-US" altLang="zh-CN" sz="2800" dirty="0"/>
              <a:t> Made achievements in science, art, music, education as well</a:t>
            </a:r>
          </a:p>
          <a:p>
            <a:r>
              <a:rPr lang="en-US" altLang="zh-CN" sz="2800" dirty="0"/>
              <a:t>Could have made much more achievement if he was not given a nation destined for war</a:t>
            </a:r>
          </a:p>
          <a:p>
            <a:endParaRPr lang="zh-CN" altLang="en-US" sz="2800" dirty="0"/>
          </a:p>
        </p:txBody>
      </p:sp>
      <p:pic>
        <p:nvPicPr>
          <p:cNvPr id="7" name="Picture 6">
            <a:extLst>
              <a:ext uri="{FF2B5EF4-FFF2-40B4-BE49-F238E27FC236}">
                <a16:creationId xmlns:a16="http://schemas.microsoft.com/office/drawing/2014/main" id="{47B247F3-E611-450B-8A6B-F889FD00B3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2426" y="2524711"/>
            <a:ext cx="3131409" cy="3985430"/>
          </a:xfrm>
          <a:prstGeom prst="rect">
            <a:avLst/>
          </a:prstGeom>
        </p:spPr>
      </p:pic>
    </p:spTree>
    <p:extLst>
      <p:ext uri="{BB962C8B-B14F-4D97-AF65-F5344CB8AC3E}">
        <p14:creationId xmlns:p14="http://schemas.microsoft.com/office/powerpoint/2010/main" val="3469789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CFEAEC-C708-424C-A5D8-A8CF51F853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514" y="451208"/>
            <a:ext cx="10634972" cy="5955584"/>
          </a:xfrm>
          <a:prstGeom prst="rect">
            <a:avLst/>
          </a:prstGeom>
        </p:spPr>
      </p:pic>
    </p:spTree>
    <p:extLst>
      <p:ext uri="{BB962C8B-B14F-4D97-AF65-F5344CB8AC3E}">
        <p14:creationId xmlns:p14="http://schemas.microsoft.com/office/powerpoint/2010/main" val="456483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D6D30-4E58-4DB3-A371-1147DDB4DBE2}"/>
              </a:ext>
            </a:extLst>
          </p:cNvPr>
          <p:cNvSpPr>
            <a:spLocks noGrp="1"/>
          </p:cNvSpPr>
          <p:nvPr>
            <p:ph type="title"/>
          </p:nvPr>
        </p:nvSpPr>
        <p:spPr/>
        <p:txBody>
          <a:bodyPr/>
          <a:lstStyle/>
          <a:p>
            <a:r>
              <a:rPr lang="en-US" altLang="zh-CN" dirty="0"/>
              <a:t>References</a:t>
            </a:r>
            <a:endParaRPr lang="zh-CN" altLang="en-US" dirty="0"/>
          </a:p>
        </p:txBody>
      </p:sp>
      <p:sp>
        <p:nvSpPr>
          <p:cNvPr id="3" name="Content Placeholder 2">
            <a:extLst>
              <a:ext uri="{FF2B5EF4-FFF2-40B4-BE49-F238E27FC236}">
                <a16:creationId xmlns:a16="http://schemas.microsoft.com/office/drawing/2014/main" id="{5B50CD56-5219-4CDE-A701-4A8341AAF8A9}"/>
              </a:ext>
            </a:extLst>
          </p:cNvPr>
          <p:cNvSpPr>
            <a:spLocks noGrp="1"/>
          </p:cNvSpPr>
          <p:nvPr>
            <p:ph idx="1"/>
          </p:nvPr>
        </p:nvSpPr>
        <p:spPr/>
        <p:txBody>
          <a:bodyPr>
            <a:normAutofit fontScale="92500" lnSpcReduction="20000"/>
          </a:bodyPr>
          <a:lstStyle/>
          <a:p>
            <a:r>
              <a:rPr lang="en-US" altLang="zh-CN" dirty="0">
                <a:hlinkClick r:id="rId2"/>
              </a:rPr>
              <a:t>https://en.wikipedia.org/wiki/War_of_the_Austrian_Succession#The_Peace_of_1748</a:t>
            </a:r>
            <a:endParaRPr lang="en-US" altLang="zh-CN" dirty="0"/>
          </a:p>
          <a:p>
            <a:r>
              <a:rPr lang="en-US" altLang="zh-CN" dirty="0">
                <a:hlinkClick r:id="rId3"/>
              </a:rPr>
              <a:t>https://www.britannica.com/event/War-of-the-Austrian-Succession</a:t>
            </a:r>
            <a:endParaRPr lang="en-US" altLang="zh-CN" dirty="0"/>
          </a:p>
          <a:p>
            <a:r>
              <a:rPr lang="en-US" altLang="zh-CN" dirty="0">
                <a:hlinkClick r:id="rId4"/>
              </a:rPr>
              <a:t>https://www.youtube.com/watch?v=-KRFz2AjRT8</a:t>
            </a:r>
            <a:endParaRPr lang="en-US" altLang="zh-CN" dirty="0"/>
          </a:p>
          <a:p>
            <a:r>
              <a:rPr lang="en-US" altLang="zh-CN" dirty="0">
                <a:hlinkClick r:id="rId5"/>
              </a:rPr>
              <a:t>https://en.wikipedia.org/wiki/Seven_Years%27_War</a:t>
            </a:r>
            <a:endParaRPr lang="en-US" altLang="zh-CN" dirty="0"/>
          </a:p>
          <a:p>
            <a:r>
              <a:rPr lang="en-US" altLang="zh-CN" dirty="0">
                <a:hlinkClick r:id="rId6"/>
              </a:rPr>
              <a:t>https://en.wikipedia.org/wiki/Peter_III_of_Russia</a:t>
            </a:r>
            <a:endParaRPr lang="en-US" altLang="zh-CN" dirty="0"/>
          </a:p>
          <a:p>
            <a:r>
              <a:rPr lang="en-US" altLang="zh-CN" dirty="0">
                <a:hlinkClick r:id="rId7"/>
              </a:rPr>
              <a:t>https://en.wikipedia.org/wiki/Frederick_the_Great</a:t>
            </a:r>
            <a:endParaRPr lang="en-US" altLang="zh-CN" dirty="0"/>
          </a:p>
          <a:p>
            <a:r>
              <a:rPr lang="en-US" altLang="zh-CN" dirty="0">
                <a:hlinkClick r:id="rId8"/>
              </a:rPr>
              <a:t>https://de.wikipedia.org/wiki/Fridericus-Rex-Grenadiermarsch</a:t>
            </a:r>
            <a:endParaRPr lang="en-US" altLang="zh-CN" dirty="0"/>
          </a:p>
          <a:p>
            <a:r>
              <a:rPr lang="en-US" altLang="zh-CN" dirty="0">
                <a:hlinkClick r:id="rId9"/>
              </a:rPr>
              <a:t>https://www.bilibili.com/video/BV1sx411w7Am</a:t>
            </a:r>
            <a:endParaRPr lang="en-US" altLang="zh-CN" dirty="0"/>
          </a:p>
          <a:p>
            <a:endParaRPr lang="zh-CN" altLang="en-US" dirty="0"/>
          </a:p>
        </p:txBody>
      </p:sp>
    </p:spTree>
    <p:extLst>
      <p:ext uri="{BB962C8B-B14F-4D97-AF65-F5344CB8AC3E}">
        <p14:creationId xmlns:p14="http://schemas.microsoft.com/office/powerpoint/2010/main" val="2903384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3872F-8C3E-467C-9CEB-37BD4451104D}"/>
              </a:ext>
            </a:extLst>
          </p:cNvPr>
          <p:cNvSpPr>
            <a:spLocks noGrp="1"/>
          </p:cNvSpPr>
          <p:nvPr>
            <p:ph type="title"/>
          </p:nvPr>
        </p:nvSpPr>
        <p:spPr/>
        <p:txBody>
          <a:bodyPr/>
          <a:lstStyle/>
          <a:p>
            <a:r>
              <a:rPr lang="en-US" altLang="zh-CN" dirty="0"/>
              <a:t>Aftermath of Austrian succession war (1748)</a:t>
            </a:r>
            <a:endParaRPr lang="zh-CN" altLang="en-US" dirty="0"/>
          </a:p>
        </p:txBody>
      </p:sp>
      <p:sp>
        <p:nvSpPr>
          <p:cNvPr id="3" name="Content Placeholder 2">
            <a:extLst>
              <a:ext uri="{FF2B5EF4-FFF2-40B4-BE49-F238E27FC236}">
                <a16:creationId xmlns:a16="http://schemas.microsoft.com/office/drawing/2014/main" id="{CC431145-87B9-4FF8-87D2-D59C781F264C}"/>
              </a:ext>
            </a:extLst>
          </p:cNvPr>
          <p:cNvSpPr>
            <a:spLocks noGrp="1"/>
          </p:cNvSpPr>
          <p:nvPr>
            <p:ph idx="1"/>
          </p:nvPr>
        </p:nvSpPr>
        <p:spPr>
          <a:xfrm>
            <a:off x="1451580" y="2015732"/>
            <a:ext cx="6046500" cy="3450613"/>
          </a:xfrm>
        </p:spPr>
        <p:txBody>
          <a:bodyPr>
            <a:normAutofit fontScale="92500" lnSpcReduction="10000"/>
          </a:bodyPr>
          <a:lstStyle/>
          <a:p>
            <a:r>
              <a:rPr lang="en-US" altLang="zh-CN" sz="2800" dirty="0"/>
              <a:t>Britain and Austria against France and Prussia</a:t>
            </a:r>
          </a:p>
          <a:p>
            <a:r>
              <a:rPr lang="en-US" altLang="zh-CN" sz="2800" dirty="0"/>
              <a:t>Austria was severely damaged not only by enemies but also by ally diplomatic pressure</a:t>
            </a:r>
          </a:p>
          <a:p>
            <a:r>
              <a:rPr lang="en-US" altLang="zh-CN" sz="2800" dirty="0"/>
              <a:t>Prussia gained </a:t>
            </a:r>
            <a:r>
              <a:rPr lang="en-US" altLang="zh-CN" sz="2800" dirty="0" err="1"/>
              <a:t>Silicia</a:t>
            </a:r>
            <a:r>
              <a:rPr lang="en-US" altLang="zh-CN" sz="2800" dirty="0"/>
              <a:t> from </a:t>
            </a:r>
            <a:r>
              <a:rPr lang="en-US" altLang="zh-CN" sz="2600" dirty="0"/>
              <a:t>Austria</a:t>
            </a:r>
            <a:r>
              <a:rPr lang="en-US" altLang="zh-CN" sz="2800" dirty="0"/>
              <a:t>, doubled in size and population</a:t>
            </a:r>
            <a:endParaRPr lang="zh-CN" altLang="en-US" sz="2800" dirty="0"/>
          </a:p>
        </p:txBody>
      </p:sp>
      <p:pic>
        <p:nvPicPr>
          <p:cNvPr id="7" name="Picture 6">
            <a:extLst>
              <a:ext uri="{FF2B5EF4-FFF2-40B4-BE49-F238E27FC236}">
                <a16:creationId xmlns:a16="http://schemas.microsoft.com/office/drawing/2014/main" id="{0EE29064-DBBE-415C-9917-2E95FE4ED1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2589" y="3695868"/>
            <a:ext cx="5059411" cy="3162132"/>
          </a:xfrm>
          <a:prstGeom prst="rect">
            <a:avLst/>
          </a:prstGeom>
        </p:spPr>
      </p:pic>
    </p:spTree>
    <p:extLst>
      <p:ext uri="{BB962C8B-B14F-4D97-AF65-F5344CB8AC3E}">
        <p14:creationId xmlns:p14="http://schemas.microsoft.com/office/powerpoint/2010/main" val="3748441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02303-72F1-4B0E-837E-DC94B420F77F}"/>
              </a:ext>
            </a:extLst>
          </p:cNvPr>
          <p:cNvSpPr>
            <a:spLocks noGrp="1"/>
          </p:cNvSpPr>
          <p:nvPr>
            <p:ph type="title"/>
          </p:nvPr>
        </p:nvSpPr>
        <p:spPr/>
        <p:txBody>
          <a:bodyPr/>
          <a:lstStyle/>
          <a:p>
            <a:r>
              <a:rPr lang="en-US" altLang="zh-CN" dirty="0"/>
              <a:t>Rise of Prussia</a:t>
            </a:r>
            <a:endParaRPr lang="zh-CN" altLang="en-US" dirty="0"/>
          </a:p>
        </p:txBody>
      </p:sp>
      <p:sp>
        <p:nvSpPr>
          <p:cNvPr id="3" name="Content Placeholder 2">
            <a:extLst>
              <a:ext uri="{FF2B5EF4-FFF2-40B4-BE49-F238E27FC236}">
                <a16:creationId xmlns:a16="http://schemas.microsoft.com/office/drawing/2014/main" id="{9CE4A1FA-DA50-4223-B2EE-8A8EF651BE05}"/>
              </a:ext>
            </a:extLst>
          </p:cNvPr>
          <p:cNvSpPr>
            <a:spLocks noGrp="1"/>
          </p:cNvSpPr>
          <p:nvPr>
            <p:ph idx="1"/>
          </p:nvPr>
        </p:nvSpPr>
        <p:spPr/>
        <p:txBody>
          <a:bodyPr>
            <a:normAutofit/>
          </a:bodyPr>
          <a:lstStyle/>
          <a:p>
            <a:r>
              <a:rPr lang="en-US" altLang="zh-CN" sz="2800" dirty="0"/>
              <a:t>Prussia was still not considered a major power at the time</a:t>
            </a:r>
          </a:p>
          <a:p>
            <a:r>
              <a:rPr lang="en-US" altLang="zh-CN" sz="2800" dirty="0"/>
              <a:t>Prussia territory doubled suddenly</a:t>
            </a:r>
            <a:endParaRPr lang="zh-CN" altLang="en-US" sz="2800" dirty="0"/>
          </a:p>
        </p:txBody>
      </p:sp>
      <p:pic>
        <p:nvPicPr>
          <p:cNvPr id="5" name="Picture 4">
            <a:extLst>
              <a:ext uri="{FF2B5EF4-FFF2-40B4-BE49-F238E27FC236}">
                <a16:creationId xmlns:a16="http://schemas.microsoft.com/office/drawing/2014/main" id="{0D9FCF53-5F55-4C7A-BAB5-0B8449266C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2733" y="3221705"/>
            <a:ext cx="6467681" cy="3636295"/>
          </a:xfrm>
          <a:prstGeom prst="rect">
            <a:avLst/>
          </a:prstGeom>
        </p:spPr>
      </p:pic>
    </p:spTree>
    <p:extLst>
      <p:ext uri="{BB962C8B-B14F-4D97-AF65-F5344CB8AC3E}">
        <p14:creationId xmlns:p14="http://schemas.microsoft.com/office/powerpoint/2010/main" val="218078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7435E-08EF-480A-9CDC-A05E41391155}"/>
              </a:ext>
            </a:extLst>
          </p:cNvPr>
          <p:cNvSpPr>
            <a:spLocks noGrp="1"/>
          </p:cNvSpPr>
          <p:nvPr>
            <p:ph type="title"/>
          </p:nvPr>
        </p:nvSpPr>
        <p:spPr/>
        <p:txBody>
          <a:bodyPr/>
          <a:lstStyle/>
          <a:p>
            <a:r>
              <a:rPr lang="en-US" altLang="zh-CN" dirty="0"/>
              <a:t>“Diplomatic revolution”</a:t>
            </a:r>
            <a:endParaRPr lang="zh-CN" altLang="en-US" dirty="0"/>
          </a:p>
        </p:txBody>
      </p:sp>
      <p:sp>
        <p:nvSpPr>
          <p:cNvPr id="3" name="Content Placeholder 2">
            <a:extLst>
              <a:ext uri="{FF2B5EF4-FFF2-40B4-BE49-F238E27FC236}">
                <a16:creationId xmlns:a16="http://schemas.microsoft.com/office/drawing/2014/main" id="{648972BF-BDF8-47BD-8435-83E4A335F544}"/>
              </a:ext>
            </a:extLst>
          </p:cNvPr>
          <p:cNvSpPr>
            <a:spLocks noGrp="1"/>
          </p:cNvSpPr>
          <p:nvPr>
            <p:ph idx="1"/>
          </p:nvPr>
        </p:nvSpPr>
        <p:spPr/>
        <p:txBody>
          <a:bodyPr>
            <a:normAutofit/>
          </a:bodyPr>
          <a:lstStyle/>
          <a:p>
            <a:r>
              <a:rPr lang="en-US" altLang="zh-CN" sz="2800" dirty="0"/>
              <a:t>France, Russia Austria alliance against Prussia, Hanover, Britain</a:t>
            </a:r>
            <a:endParaRPr lang="zh-CN" altLang="en-US" sz="2800" dirty="0"/>
          </a:p>
        </p:txBody>
      </p:sp>
      <p:pic>
        <p:nvPicPr>
          <p:cNvPr id="5" name="Picture 4">
            <a:extLst>
              <a:ext uri="{FF2B5EF4-FFF2-40B4-BE49-F238E27FC236}">
                <a16:creationId xmlns:a16="http://schemas.microsoft.com/office/drawing/2014/main" id="{B75C7558-0A64-4059-B93B-D1AF6013FC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6880" y="2743200"/>
            <a:ext cx="5657051" cy="4114800"/>
          </a:xfrm>
          <a:prstGeom prst="rect">
            <a:avLst/>
          </a:prstGeom>
        </p:spPr>
      </p:pic>
    </p:spTree>
    <p:extLst>
      <p:ext uri="{BB962C8B-B14F-4D97-AF65-F5344CB8AC3E}">
        <p14:creationId xmlns:p14="http://schemas.microsoft.com/office/powerpoint/2010/main" val="609665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DF735-0EF5-418B-A6EC-BD703955C754}"/>
              </a:ext>
            </a:extLst>
          </p:cNvPr>
          <p:cNvSpPr>
            <a:spLocks noGrp="1"/>
          </p:cNvSpPr>
          <p:nvPr>
            <p:ph type="title"/>
          </p:nvPr>
        </p:nvSpPr>
        <p:spPr/>
        <p:txBody>
          <a:bodyPr/>
          <a:lstStyle/>
          <a:p>
            <a:r>
              <a:rPr lang="en-US" altLang="zh-CN" dirty="0"/>
              <a:t>War broke out in North America (1754)</a:t>
            </a:r>
            <a:endParaRPr lang="zh-CN" altLang="en-US" dirty="0"/>
          </a:p>
        </p:txBody>
      </p:sp>
      <p:sp>
        <p:nvSpPr>
          <p:cNvPr id="3" name="Content Placeholder 2">
            <a:extLst>
              <a:ext uri="{FF2B5EF4-FFF2-40B4-BE49-F238E27FC236}">
                <a16:creationId xmlns:a16="http://schemas.microsoft.com/office/drawing/2014/main" id="{2BAF56C9-C63B-448A-8E96-B2E3E062E6A7}"/>
              </a:ext>
            </a:extLst>
          </p:cNvPr>
          <p:cNvSpPr>
            <a:spLocks noGrp="1"/>
          </p:cNvSpPr>
          <p:nvPr>
            <p:ph idx="1"/>
          </p:nvPr>
        </p:nvSpPr>
        <p:spPr/>
        <p:txBody>
          <a:bodyPr>
            <a:normAutofit/>
          </a:bodyPr>
          <a:lstStyle/>
          <a:p>
            <a:r>
              <a:rPr lang="en-US" altLang="zh-CN" sz="2800" dirty="0"/>
              <a:t>French and British attack each other’s trading posts in North America</a:t>
            </a:r>
            <a:endParaRPr lang="zh-CN" altLang="en-US" sz="2800" dirty="0"/>
          </a:p>
        </p:txBody>
      </p:sp>
      <p:pic>
        <p:nvPicPr>
          <p:cNvPr id="7" name="Picture 6">
            <a:extLst>
              <a:ext uri="{FF2B5EF4-FFF2-40B4-BE49-F238E27FC236}">
                <a16:creationId xmlns:a16="http://schemas.microsoft.com/office/drawing/2014/main" id="{B97A5D7A-39ED-4078-ADFD-4953B860E7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3658" y="2756389"/>
            <a:ext cx="6991643" cy="3932799"/>
          </a:xfrm>
          <a:prstGeom prst="rect">
            <a:avLst/>
          </a:prstGeom>
        </p:spPr>
      </p:pic>
    </p:spTree>
    <p:extLst>
      <p:ext uri="{BB962C8B-B14F-4D97-AF65-F5344CB8AC3E}">
        <p14:creationId xmlns:p14="http://schemas.microsoft.com/office/powerpoint/2010/main" val="695665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C2D9E-921E-4711-A455-5F8AD48F93A3}"/>
              </a:ext>
            </a:extLst>
          </p:cNvPr>
          <p:cNvSpPr>
            <a:spLocks noGrp="1"/>
          </p:cNvSpPr>
          <p:nvPr>
            <p:ph type="title"/>
          </p:nvPr>
        </p:nvSpPr>
        <p:spPr/>
        <p:txBody>
          <a:bodyPr/>
          <a:lstStyle/>
          <a:p>
            <a:r>
              <a:rPr lang="en-US" altLang="zh-CN" dirty="0"/>
              <a:t>Fredrick the great as a military leader</a:t>
            </a:r>
            <a:endParaRPr lang="zh-CN" altLang="en-US" dirty="0"/>
          </a:p>
        </p:txBody>
      </p:sp>
      <p:sp>
        <p:nvSpPr>
          <p:cNvPr id="3" name="Content Placeholder 2">
            <a:extLst>
              <a:ext uri="{FF2B5EF4-FFF2-40B4-BE49-F238E27FC236}">
                <a16:creationId xmlns:a16="http://schemas.microsoft.com/office/drawing/2014/main" id="{94D54997-8203-4058-B395-4219F19AFE87}"/>
              </a:ext>
            </a:extLst>
          </p:cNvPr>
          <p:cNvSpPr>
            <a:spLocks noGrp="1"/>
          </p:cNvSpPr>
          <p:nvPr>
            <p:ph idx="1"/>
          </p:nvPr>
        </p:nvSpPr>
        <p:spPr/>
        <p:txBody>
          <a:bodyPr>
            <a:normAutofit/>
          </a:bodyPr>
          <a:lstStyle/>
          <a:p>
            <a:r>
              <a:rPr lang="en-US" altLang="zh-CN" sz="2800" dirty="0"/>
              <a:t>Battle of Rossbach</a:t>
            </a:r>
          </a:p>
          <a:p>
            <a:r>
              <a:rPr lang="en-US" altLang="zh-CN" sz="2800" dirty="0"/>
              <a:t>Battle of </a:t>
            </a:r>
            <a:r>
              <a:rPr lang="en-US" altLang="zh-CN" sz="2800" dirty="0" err="1"/>
              <a:t>Leuten</a:t>
            </a:r>
            <a:endParaRPr lang="en-US" altLang="zh-CN" sz="2800" dirty="0"/>
          </a:p>
          <a:p>
            <a:r>
              <a:rPr lang="en-US" altLang="zh-CN" sz="2800" dirty="0"/>
              <a:t>Battle of </a:t>
            </a:r>
            <a:r>
              <a:rPr lang="en-US" altLang="zh-CN" sz="2800" dirty="0" err="1"/>
              <a:t>Zorndorf</a:t>
            </a:r>
            <a:endParaRPr lang="zh-CN" altLang="en-US" sz="2800" dirty="0"/>
          </a:p>
        </p:txBody>
      </p:sp>
      <p:pic>
        <p:nvPicPr>
          <p:cNvPr id="5" name="Picture 4">
            <a:extLst>
              <a:ext uri="{FF2B5EF4-FFF2-40B4-BE49-F238E27FC236}">
                <a16:creationId xmlns:a16="http://schemas.microsoft.com/office/drawing/2014/main" id="{F2D440A8-9831-4CD4-93C7-F9E4702BF2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1082" y="1853754"/>
            <a:ext cx="5461208" cy="4089080"/>
          </a:xfrm>
          <a:prstGeom prst="rect">
            <a:avLst/>
          </a:prstGeom>
        </p:spPr>
      </p:pic>
    </p:spTree>
    <p:extLst>
      <p:ext uri="{BB962C8B-B14F-4D97-AF65-F5344CB8AC3E}">
        <p14:creationId xmlns:p14="http://schemas.microsoft.com/office/powerpoint/2010/main" val="1498066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FEC8E-5010-4A1A-A8A9-956928293DAC}"/>
              </a:ext>
            </a:extLst>
          </p:cNvPr>
          <p:cNvSpPr>
            <a:spLocks noGrp="1"/>
          </p:cNvSpPr>
          <p:nvPr>
            <p:ph type="title"/>
          </p:nvPr>
        </p:nvSpPr>
        <p:spPr/>
        <p:txBody>
          <a:bodyPr/>
          <a:lstStyle/>
          <a:p>
            <a:r>
              <a:rPr lang="en-US" altLang="zh-CN" dirty="0"/>
              <a:t>After the defeat OF KUNERNSDORF (1760)</a:t>
            </a:r>
            <a:endParaRPr lang="zh-CN" altLang="en-US" dirty="0"/>
          </a:p>
        </p:txBody>
      </p:sp>
      <p:sp>
        <p:nvSpPr>
          <p:cNvPr id="3" name="Content Placeholder 2">
            <a:extLst>
              <a:ext uri="{FF2B5EF4-FFF2-40B4-BE49-F238E27FC236}">
                <a16:creationId xmlns:a16="http://schemas.microsoft.com/office/drawing/2014/main" id="{8FF0FBF2-A8FA-4773-820A-67C20ED9FB99}"/>
              </a:ext>
            </a:extLst>
          </p:cNvPr>
          <p:cNvSpPr>
            <a:spLocks noGrp="1"/>
          </p:cNvSpPr>
          <p:nvPr>
            <p:ph idx="1"/>
          </p:nvPr>
        </p:nvSpPr>
        <p:spPr>
          <a:xfrm>
            <a:off x="1451579" y="2015732"/>
            <a:ext cx="6581073" cy="4230323"/>
          </a:xfrm>
        </p:spPr>
        <p:txBody>
          <a:bodyPr>
            <a:normAutofit/>
          </a:bodyPr>
          <a:lstStyle/>
          <a:p>
            <a:r>
              <a:rPr lang="en-US" altLang="zh-CN" sz="2800" dirty="0"/>
              <a:t>The Battle of </a:t>
            </a:r>
            <a:r>
              <a:rPr lang="en-US" altLang="zh-CN" sz="2800" dirty="0" err="1"/>
              <a:t>Kunernsdorf</a:t>
            </a:r>
            <a:r>
              <a:rPr lang="en-US" altLang="zh-CN" sz="2800" dirty="0"/>
              <a:t>, the exhausted Prussian troops were defeated by Russian unexpected attack</a:t>
            </a:r>
          </a:p>
          <a:p>
            <a:r>
              <a:rPr lang="en-US" altLang="zh-CN" sz="2800" dirty="0"/>
              <a:t>Prussia was being closed in on all sides, the Russian, French and Austrians laid siege on Berlin</a:t>
            </a:r>
          </a:p>
          <a:p>
            <a:r>
              <a:rPr lang="en-US" altLang="zh-CN" sz="2800" dirty="0"/>
              <a:t>Prussia had a hard time clinging on</a:t>
            </a:r>
            <a:endParaRPr lang="zh-CN" altLang="en-US" sz="2800" dirty="0"/>
          </a:p>
        </p:txBody>
      </p:sp>
      <p:pic>
        <p:nvPicPr>
          <p:cNvPr id="5" name="Picture 4">
            <a:extLst>
              <a:ext uri="{FF2B5EF4-FFF2-40B4-BE49-F238E27FC236}">
                <a16:creationId xmlns:a16="http://schemas.microsoft.com/office/drawing/2014/main" id="{DCF67030-464F-4BBE-AF32-298C79A1D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1975" y="1391655"/>
            <a:ext cx="3876675" cy="5238750"/>
          </a:xfrm>
          <a:prstGeom prst="rect">
            <a:avLst/>
          </a:prstGeom>
        </p:spPr>
      </p:pic>
    </p:spTree>
    <p:extLst>
      <p:ext uri="{BB962C8B-B14F-4D97-AF65-F5344CB8AC3E}">
        <p14:creationId xmlns:p14="http://schemas.microsoft.com/office/powerpoint/2010/main" val="1199374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FD425-7614-4BB7-B4F2-EBFA638DC35A}"/>
              </a:ext>
            </a:extLst>
          </p:cNvPr>
          <p:cNvSpPr>
            <a:spLocks noGrp="1"/>
          </p:cNvSpPr>
          <p:nvPr>
            <p:ph type="title"/>
          </p:nvPr>
        </p:nvSpPr>
        <p:spPr/>
        <p:txBody>
          <a:bodyPr/>
          <a:lstStyle/>
          <a:p>
            <a:r>
              <a:rPr lang="en-US" altLang="zh-CN" dirty="0"/>
              <a:t>Miracle of the Brandenburg family (1762)</a:t>
            </a:r>
            <a:endParaRPr lang="zh-CN" altLang="en-US" dirty="0"/>
          </a:p>
        </p:txBody>
      </p:sp>
      <p:sp>
        <p:nvSpPr>
          <p:cNvPr id="3" name="Content Placeholder 2">
            <a:extLst>
              <a:ext uri="{FF2B5EF4-FFF2-40B4-BE49-F238E27FC236}">
                <a16:creationId xmlns:a16="http://schemas.microsoft.com/office/drawing/2014/main" id="{0EC5FD5B-36AD-45FF-B951-73A0AA854EFA}"/>
              </a:ext>
            </a:extLst>
          </p:cNvPr>
          <p:cNvSpPr>
            <a:spLocks noGrp="1"/>
          </p:cNvSpPr>
          <p:nvPr>
            <p:ph idx="1"/>
          </p:nvPr>
        </p:nvSpPr>
        <p:spPr>
          <a:xfrm>
            <a:off x="1451579" y="2015732"/>
            <a:ext cx="5540064" cy="3450613"/>
          </a:xfrm>
        </p:spPr>
        <p:txBody>
          <a:bodyPr>
            <a:normAutofit/>
          </a:bodyPr>
          <a:lstStyle/>
          <a:p>
            <a:r>
              <a:rPr lang="en-US" altLang="zh-CN" sz="2400" dirty="0"/>
              <a:t>Tsarina Elizabeth I died suddenly.</a:t>
            </a:r>
          </a:p>
          <a:p>
            <a:r>
              <a:rPr lang="en-US" altLang="zh-CN" sz="2400" dirty="0"/>
              <a:t>Her successor Tsar Peter III switched sides all of a sudden.</a:t>
            </a:r>
          </a:p>
          <a:p>
            <a:r>
              <a:rPr lang="en-US" altLang="zh-CN" sz="2400" dirty="0"/>
              <a:t>Peter III was killed in palace coup by his wife Catherine II.</a:t>
            </a:r>
          </a:p>
          <a:p>
            <a:r>
              <a:rPr lang="en-US" altLang="zh-CN" sz="2400" dirty="0"/>
              <a:t>Russia pulled out of war in total chaos.</a:t>
            </a:r>
            <a:endParaRPr lang="zh-CN" altLang="en-US" sz="2400" dirty="0"/>
          </a:p>
        </p:txBody>
      </p:sp>
      <p:pic>
        <p:nvPicPr>
          <p:cNvPr id="5" name="Picture 4">
            <a:extLst>
              <a:ext uri="{FF2B5EF4-FFF2-40B4-BE49-F238E27FC236}">
                <a16:creationId xmlns:a16="http://schemas.microsoft.com/office/drawing/2014/main" id="{883DEEDB-F1D4-4063-9D53-F94BF3CE40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7282" y="1329136"/>
            <a:ext cx="3783820" cy="4936165"/>
          </a:xfrm>
          <a:prstGeom prst="rect">
            <a:avLst/>
          </a:prstGeom>
        </p:spPr>
      </p:pic>
    </p:spTree>
    <p:extLst>
      <p:ext uri="{BB962C8B-B14F-4D97-AF65-F5344CB8AC3E}">
        <p14:creationId xmlns:p14="http://schemas.microsoft.com/office/powerpoint/2010/main" val="2168386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14519-3B56-406B-83C1-C543803919FD}"/>
              </a:ext>
            </a:extLst>
          </p:cNvPr>
          <p:cNvSpPr>
            <a:spLocks noGrp="1"/>
          </p:cNvSpPr>
          <p:nvPr>
            <p:ph type="title"/>
          </p:nvPr>
        </p:nvSpPr>
        <p:spPr/>
        <p:txBody>
          <a:bodyPr/>
          <a:lstStyle/>
          <a:p>
            <a:r>
              <a:rPr lang="en-US" altLang="zh-CN" dirty="0"/>
              <a:t>Treaty of </a:t>
            </a:r>
            <a:r>
              <a:rPr lang="en-US" altLang="zh-CN" dirty="0" err="1"/>
              <a:t>hubertensburg</a:t>
            </a:r>
            <a:r>
              <a:rPr lang="en-US" altLang="zh-CN" dirty="0"/>
              <a:t> (1763)</a:t>
            </a:r>
            <a:endParaRPr lang="zh-CN" altLang="en-US" dirty="0"/>
          </a:p>
        </p:txBody>
      </p:sp>
      <p:sp>
        <p:nvSpPr>
          <p:cNvPr id="3" name="Content Placeholder 2">
            <a:extLst>
              <a:ext uri="{FF2B5EF4-FFF2-40B4-BE49-F238E27FC236}">
                <a16:creationId xmlns:a16="http://schemas.microsoft.com/office/drawing/2014/main" id="{017F86BD-0F05-49AB-B924-798487097380}"/>
              </a:ext>
            </a:extLst>
          </p:cNvPr>
          <p:cNvSpPr>
            <a:spLocks noGrp="1"/>
          </p:cNvSpPr>
          <p:nvPr>
            <p:ph idx="1"/>
          </p:nvPr>
        </p:nvSpPr>
        <p:spPr/>
        <p:txBody>
          <a:bodyPr>
            <a:normAutofit/>
          </a:bodyPr>
          <a:lstStyle/>
          <a:p>
            <a:r>
              <a:rPr lang="en-US" altLang="zh-CN" sz="2800" dirty="0"/>
              <a:t>All territories in Europe unchanged.</a:t>
            </a:r>
          </a:p>
          <a:p>
            <a:r>
              <a:rPr lang="en-US" altLang="zh-CN" sz="2800" dirty="0"/>
              <a:t>All monarchs unchanged.</a:t>
            </a:r>
          </a:p>
          <a:p>
            <a:r>
              <a:rPr lang="en-US" altLang="zh-CN" sz="2800" dirty="0"/>
              <a:t>Nothing changed.</a:t>
            </a:r>
          </a:p>
          <a:p>
            <a:r>
              <a:rPr lang="en-US" altLang="zh-CN" sz="2800" dirty="0"/>
              <a:t>Everyone stop waging wars.</a:t>
            </a:r>
          </a:p>
          <a:p>
            <a:endParaRPr lang="zh-CN" altLang="en-US" sz="2800" dirty="0"/>
          </a:p>
        </p:txBody>
      </p:sp>
    </p:spTree>
    <p:extLst>
      <p:ext uri="{BB962C8B-B14F-4D97-AF65-F5344CB8AC3E}">
        <p14:creationId xmlns:p14="http://schemas.microsoft.com/office/powerpoint/2010/main" val="409956781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Custom 1">
      <a:majorFont>
        <a:latin typeface="Calibri"/>
        <a:ea typeface="等线 Light"/>
        <a:cs typeface=""/>
      </a:majorFont>
      <a:minorFont>
        <a:latin typeface="Calibri"/>
        <a:ea typeface="等线"/>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370</TotalTime>
  <Words>4443</Words>
  <Application>Microsoft Office PowerPoint</Application>
  <PresentationFormat>Widescreen</PresentationFormat>
  <Paragraphs>120</Paragraphs>
  <Slides>16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等线</vt:lpstr>
      <vt:lpstr>等线 Light</vt:lpstr>
      <vt:lpstr>Arial</vt:lpstr>
      <vt:lpstr>Calibri</vt:lpstr>
      <vt:lpstr>Gallery</vt:lpstr>
      <vt:lpstr>Prussia in Seven Years War</vt:lpstr>
      <vt:lpstr>Aftermath of Austrian succession war (1748)</vt:lpstr>
      <vt:lpstr>Rise of Prussia</vt:lpstr>
      <vt:lpstr>“Diplomatic revolution”</vt:lpstr>
      <vt:lpstr>War broke out in North America (1754)</vt:lpstr>
      <vt:lpstr>Fredrick the great as a military leader</vt:lpstr>
      <vt:lpstr>After the defeat OF KUNERNSDORF (1760)</vt:lpstr>
      <vt:lpstr>Miracle of the Brandenburg family (1762)</vt:lpstr>
      <vt:lpstr>Treaty of hubertensburg (1763)</vt:lpstr>
      <vt:lpstr>Aftermath of the Seven Years war</vt:lpstr>
      <vt:lpstr>“A Nation owned by army”</vt:lpstr>
      <vt:lpstr>Friedrich Rex (part)</vt:lpstr>
      <vt:lpstr>“A Nation owned by army”</vt:lpstr>
      <vt:lpstr>Fredrick the great</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Prussia in Seven Years War</dc:title>
  <dc:creator>ysiad2001</dc:creator>
  <cp:lastModifiedBy>ysiad2001</cp:lastModifiedBy>
  <cp:revision>22</cp:revision>
  <dcterms:created xsi:type="dcterms:W3CDTF">2021-11-08T08:13:59Z</dcterms:created>
  <dcterms:modified xsi:type="dcterms:W3CDTF">2021-11-11T04:28:20Z</dcterms:modified>
</cp:coreProperties>
</file>