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1"/>
    <p:sldMasterId id="2147483664" r:id="rId2"/>
  </p:sldMasterIdLst>
  <p:notesMasterIdLst>
    <p:notesMasterId r:id="rId29"/>
  </p:notesMasterIdLst>
  <p:handoutMasterIdLst>
    <p:handoutMasterId r:id="rId30"/>
  </p:handoutMasterIdLst>
  <p:sldIdLst>
    <p:sldId id="374" r:id="rId3"/>
    <p:sldId id="419" r:id="rId4"/>
    <p:sldId id="455" r:id="rId5"/>
    <p:sldId id="420" r:id="rId6"/>
    <p:sldId id="456" r:id="rId7"/>
    <p:sldId id="457" r:id="rId8"/>
    <p:sldId id="458" r:id="rId9"/>
    <p:sldId id="459" r:id="rId10"/>
    <p:sldId id="462" r:id="rId11"/>
    <p:sldId id="463" r:id="rId12"/>
    <p:sldId id="465" r:id="rId13"/>
    <p:sldId id="464" r:id="rId14"/>
    <p:sldId id="460" r:id="rId15"/>
    <p:sldId id="461" r:id="rId16"/>
    <p:sldId id="466" r:id="rId17"/>
    <p:sldId id="468" r:id="rId18"/>
    <p:sldId id="473" r:id="rId19"/>
    <p:sldId id="474" r:id="rId20"/>
    <p:sldId id="472" r:id="rId21"/>
    <p:sldId id="476" r:id="rId22"/>
    <p:sldId id="477" r:id="rId23"/>
    <p:sldId id="467" r:id="rId24"/>
    <p:sldId id="469" r:id="rId25"/>
    <p:sldId id="471" r:id="rId26"/>
    <p:sldId id="424" r:id="rId27"/>
    <p:sldId id="470" r:id="rId28"/>
  </p:sldIdLst>
  <p:sldSz cx="12192000" cy="6858000"/>
  <p:notesSz cx="9926638"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D259227-8D03-40A8-8CDE-4788B4C1DAEA}">
          <p14:sldIdLst>
            <p14:sldId id="374"/>
            <p14:sldId id="419"/>
            <p14:sldId id="455"/>
            <p14:sldId id="420"/>
            <p14:sldId id="456"/>
            <p14:sldId id="457"/>
            <p14:sldId id="458"/>
            <p14:sldId id="459"/>
            <p14:sldId id="462"/>
            <p14:sldId id="463"/>
            <p14:sldId id="465"/>
            <p14:sldId id="464"/>
            <p14:sldId id="460"/>
            <p14:sldId id="461"/>
            <p14:sldId id="466"/>
            <p14:sldId id="468"/>
            <p14:sldId id="473"/>
            <p14:sldId id="474"/>
            <p14:sldId id="472"/>
            <p14:sldId id="476"/>
            <p14:sldId id="477"/>
            <p14:sldId id="467"/>
            <p14:sldId id="469"/>
            <p14:sldId id="471"/>
            <p14:sldId id="424"/>
            <p14:sldId id="47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2" name="作者" initials="A" lastIdx="0" clrIdx="1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46FC"/>
    <a:srgbClr val="FFCC00"/>
    <a:srgbClr val="00285E"/>
    <a:srgbClr val="D0EE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20" autoAdjust="0"/>
    <p:restoredTop sz="75406" autoAdjust="0"/>
  </p:normalViewPr>
  <p:slideViewPr>
    <p:cSldViewPr>
      <p:cViewPr varScale="1">
        <p:scale>
          <a:sx n="65" d="100"/>
          <a:sy n="65" d="100"/>
        </p:scale>
        <p:origin x="1546" y="38"/>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1543"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22798" y="1"/>
            <a:ext cx="4301543" cy="341064"/>
          </a:xfrm>
          <a:prstGeom prst="rect">
            <a:avLst/>
          </a:prstGeom>
        </p:spPr>
        <p:txBody>
          <a:bodyPr vert="horz" lIns="91440" tIns="45720" rIns="91440" bIns="45720" rtlCol="0"/>
          <a:lstStyle>
            <a:lvl1pPr algn="r">
              <a:defRPr sz="1200"/>
            </a:lvl1pPr>
          </a:lstStyle>
          <a:p>
            <a:fld id="{C16AEA87-8217-4BC1-8733-3EAFBD1D7F64}" type="datetimeFigureOut">
              <a:rPr lang="zh-CN" altLang="en-US" smtClean="0"/>
              <a:t>2021/11/16</a:t>
            </a:fld>
            <a:endParaRPr lang="zh-CN" altLang="en-US"/>
          </a:p>
        </p:txBody>
      </p:sp>
      <p:sp>
        <p:nvSpPr>
          <p:cNvPr id="4" name="页脚占位符 3"/>
          <p:cNvSpPr>
            <a:spLocks noGrp="1"/>
          </p:cNvSpPr>
          <p:nvPr>
            <p:ph type="ftr" sz="quarter" idx="2"/>
          </p:nvPr>
        </p:nvSpPr>
        <p:spPr>
          <a:xfrm>
            <a:off x="0" y="6456612"/>
            <a:ext cx="4301543" cy="34106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2798" y="6456612"/>
            <a:ext cx="4301543" cy="341063"/>
          </a:xfrm>
          <a:prstGeom prst="rect">
            <a:avLst/>
          </a:prstGeom>
        </p:spPr>
        <p:txBody>
          <a:bodyPr vert="horz" lIns="91440" tIns="45720" rIns="91440" bIns="45720" rtlCol="0" anchor="b"/>
          <a:lstStyle>
            <a:lvl1pPr algn="r">
              <a:defRPr sz="1200"/>
            </a:lvl1pPr>
          </a:lstStyle>
          <a:p>
            <a:fld id="{488ED931-5A79-4926-80F8-65ED72D03064}" type="slidenum">
              <a:rPr lang="zh-CN" altLang="en-US" smtClean="0"/>
              <a:t>‹#›</a:t>
            </a:fld>
            <a:endParaRPr lang="zh-CN" altLang="en-US"/>
          </a:p>
        </p:txBody>
      </p:sp>
    </p:spTree>
    <p:extLst>
      <p:ext uri="{BB962C8B-B14F-4D97-AF65-F5344CB8AC3E}">
        <p14:creationId xmlns:p14="http://schemas.microsoft.com/office/powerpoint/2010/main" val="12584753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1543" cy="33988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22798" y="0"/>
            <a:ext cx="4301543" cy="339884"/>
          </a:xfrm>
          <a:prstGeom prst="rect">
            <a:avLst/>
          </a:prstGeom>
        </p:spPr>
        <p:txBody>
          <a:bodyPr vert="horz" lIns="91440" tIns="45720" rIns="91440" bIns="45720" rtlCol="0"/>
          <a:lstStyle>
            <a:lvl1pPr algn="r">
              <a:defRPr sz="1200"/>
            </a:lvl1pPr>
          </a:lstStyle>
          <a:p>
            <a:fld id="{B9E43515-5114-42D0-9CC3-227AD939825A}" type="datetimeFigureOut">
              <a:rPr lang="en-US" smtClean="0"/>
              <a:pPr/>
              <a:t>11/16/2021</a:t>
            </a:fld>
            <a:endParaRPr lang="en-US"/>
          </a:p>
        </p:txBody>
      </p:sp>
      <p:sp>
        <p:nvSpPr>
          <p:cNvPr id="4" name="Slide Image Placeholder 3"/>
          <p:cNvSpPr>
            <a:spLocks noGrp="1" noRot="1" noChangeAspect="1"/>
          </p:cNvSpPr>
          <p:nvPr>
            <p:ph type="sldImg" idx="2"/>
          </p:nvPr>
        </p:nvSpPr>
        <p:spPr>
          <a:xfrm>
            <a:off x="2697163" y="509588"/>
            <a:ext cx="4532312" cy="25495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92664" y="3228896"/>
            <a:ext cx="7941310" cy="305895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456612"/>
            <a:ext cx="4301543" cy="33988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22798" y="6456612"/>
            <a:ext cx="4301543" cy="339884"/>
          </a:xfrm>
          <a:prstGeom prst="rect">
            <a:avLst/>
          </a:prstGeom>
        </p:spPr>
        <p:txBody>
          <a:bodyPr vert="horz" lIns="91440" tIns="45720" rIns="91440" bIns="45720" rtlCol="0" anchor="b"/>
          <a:lstStyle>
            <a:lvl1pPr algn="r">
              <a:defRPr sz="1200"/>
            </a:lvl1pPr>
          </a:lstStyle>
          <a:p>
            <a:fld id="{62CE5B60-297C-4B28-9585-FB1FD1EBEEAA}" type="slidenum">
              <a:rPr lang="en-US" smtClean="0"/>
              <a:pPr/>
              <a:t>‹#›</a:t>
            </a:fld>
            <a:endParaRPr lang="en-US"/>
          </a:p>
        </p:txBody>
      </p:sp>
    </p:spTree>
    <p:extLst>
      <p:ext uri="{BB962C8B-B14F-4D97-AF65-F5344CB8AC3E}">
        <p14:creationId xmlns:p14="http://schemas.microsoft.com/office/powerpoint/2010/main" val="2472598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CE5B60-297C-4B28-9585-FB1FD1EBEEAA}" type="slidenum">
              <a:rPr lang="en-US" smtClean="0"/>
              <a:pPr/>
              <a:t>3</a:t>
            </a:fld>
            <a:endParaRPr lang="en-US"/>
          </a:p>
        </p:txBody>
      </p:sp>
    </p:spTree>
    <p:extLst>
      <p:ext uri="{BB962C8B-B14F-4D97-AF65-F5344CB8AC3E}">
        <p14:creationId xmlns:p14="http://schemas.microsoft.com/office/powerpoint/2010/main" val="2317478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de-DE" altLang="zh-CN" dirty="0"/>
              <a:t>3</a:t>
            </a:r>
            <a:r>
              <a:rPr lang="en-US" altLang="zh-CN" dirty="0"/>
              <a:t> = satisfactory; 4 = adequate; 5,6 fail</a:t>
            </a:r>
            <a:endParaRPr lang="zh-CN" altLang="en-US" dirty="0"/>
          </a:p>
        </p:txBody>
      </p:sp>
      <p:sp>
        <p:nvSpPr>
          <p:cNvPr id="4" name="灯片编号占位符 3"/>
          <p:cNvSpPr>
            <a:spLocks noGrp="1"/>
          </p:cNvSpPr>
          <p:nvPr>
            <p:ph type="sldNum" sz="quarter" idx="5"/>
          </p:nvPr>
        </p:nvSpPr>
        <p:spPr/>
        <p:txBody>
          <a:bodyPr/>
          <a:lstStyle/>
          <a:p>
            <a:fld id="{62CE5B60-297C-4B28-9585-FB1FD1EBEEAA}" type="slidenum">
              <a:rPr lang="en-US" smtClean="0"/>
              <a:pPr/>
              <a:t>16</a:t>
            </a:fld>
            <a:endParaRPr lang="en-US"/>
          </a:p>
        </p:txBody>
      </p:sp>
    </p:spTree>
    <p:extLst>
      <p:ext uri="{BB962C8B-B14F-4D97-AF65-F5344CB8AC3E}">
        <p14:creationId xmlns:p14="http://schemas.microsoft.com/office/powerpoint/2010/main" val="658390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CE5B60-297C-4B28-9585-FB1FD1EBEEAA}" type="slidenum">
              <a:rPr lang="en-US" smtClean="0"/>
              <a:pPr/>
              <a:t>19</a:t>
            </a:fld>
            <a:endParaRPr lang="en-US"/>
          </a:p>
        </p:txBody>
      </p:sp>
    </p:spTree>
    <p:extLst>
      <p:ext uri="{BB962C8B-B14F-4D97-AF65-F5344CB8AC3E}">
        <p14:creationId xmlns:p14="http://schemas.microsoft.com/office/powerpoint/2010/main" val="2702010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CE5B60-297C-4B28-9585-FB1FD1EBEEAA}" type="slidenum">
              <a:rPr lang="en-US" smtClean="0"/>
              <a:pPr/>
              <a:t>21</a:t>
            </a:fld>
            <a:endParaRPr lang="en-US"/>
          </a:p>
        </p:txBody>
      </p:sp>
    </p:spTree>
    <p:extLst>
      <p:ext uri="{BB962C8B-B14F-4D97-AF65-F5344CB8AC3E}">
        <p14:creationId xmlns:p14="http://schemas.microsoft.com/office/powerpoint/2010/main" val="41329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CE5B60-297C-4B28-9585-FB1FD1EBEEAA}" type="slidenum">
              <a:rPr lang="en-US" smtClean="0"/>
              <a:pPr/>
              <a:t>23</a:t>
            </a:fld>
            <a:endParaRPr lang="en-US"/>
          </a:p>
        </p:txBody>
      </p:sp>
    </p:spTree>
    <p:extLst>
      <p:ext uri="{BB962C8B-B14F-4D97-AF65-F5344CB8AC3E}">
        <p14:creationId xmlns:p14="http://schemas.microsoft.com/office/powerpoint/2010/main" val="2627177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CE5B60-297C-4B28-9585-FB1FD1EBEEAA}" type="slidenum">
              <a:rPr lang="en-US" smtClean="0"/>
              <a:pPr/>
              <a:t>24</a:t>
            </a:fld>
            <a:endParaRPr lang="en-US"/>
          </a:p>
        </p:txBody>
      </p:sp>
    </p:spTree>
    <p:extLst>
      <p:ext uri="{BB962C8B-B14F-4D97-AF65-F5344CB8AC3E}">
        <p14:creationId xmlns:p14="http://schemas.microsoft.com/office/powerpoint/2010/main" val="3888691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P45, Berliner Platz</a:t>
            </a:r>
          </a:p>
          <a:p>
            <a:endParaRPr lang="en-US" altLang="zh-CN" dirty="0"/>
          </a:p>
          <a:p>
            <a:r>
              <a:rPr lang="en-US" altLang="zh-CN" dirty="0"/>
              <a:t>Complexity: after WWII, Germany divided and governed by different countries; setting various education systems in different places</a:t>
            </a:r>
          </a:p>
          <a:p>
            <a:endParaRPr lang="en-US" altLang="zh-CN" dirty="0"/>
          </a:p>
          <a:p>
            <a:r>
              <a:rPr lang="en-US" altLang="zh-CN" dirty="0"/>
              <a:t>Education in Germany is primarily the responsibility of individual German states (Länder), with the federal government playing a minor role. </a:t>
            </a:r>
            <a:r>
              <a:rPr lang="en-US" altLang="zh-CN"/>
              <a:t>Optional Kindergarten (nursery school) education is provided for all children between one and six years old, after which school attendance is compulsory.</a:t>
            </a:r>
          </a:p>
          <a:p>
            <a:endParaRPr lang="en-US" altLang="zh-CN" dirty="0"/>
          </a:p>
          <a:p>
            <a:r>
              <a:rPr lang="en-US" altLang="zh-CN" dirty="0"/>
              <a:t>Grammar School</a:t>
            </a:r>
            <a:endParaRPr lang="zh-CN" altLang="en-US" dirty="0"/>
          </a:p>
        </p:txBody>
      </p:sp>
      <p:sp>
        <p:nvSpPr>
          <p:cNvPr id="4" name="灯片编号占位符 3"/>
          <p:cNvSpPr>
            <a:spLocks noGrp="1"/>
          </p:cNvSpPr>
          <p:nvPr>
            <p:ph type="sldNum" sz="quarter" idx="5"/>
          </p:nvPr>
        </p:nvSpPr>
        <p:spPr/>
        <p:txBody>
          <a:bodyPr/>
          <a:lstStyle/>
          <a:p>
            <a:fld id="{62CE5B60-297C-4B28-9585-FB1FD1EBEEAA}" type="slidenum">
              <a:rPr lang="en-US" smtClean="0"/>
              <a:pPr/>
              <a:t>4</a:t>
            </a:fld>
            <a:endParaRPr lang="en-US"/>
          </a:p>
        </p:txBody>
      </p:sp>
    </p:spTree>
    <p:extLst>
      <p:ext uri="{BB962C8B-B14F-4D97-AF65-F5344CB8AC3E}">
        <p14:creationId xmlns:p14="http://schemas.microsoft.com/office/powerpoint/2010/main" val="428168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Berlin and Brandenburg: 6 years </a:t>
            </a:r>
            <a:r>
              <a:rPr lang="en-US" altLang="zh-CN" dirty="0" err="1"/>
              <a:t>Grundschule</a:t>
            </a:r>
            <a:endParaRPr lang="en-US" altLang="zh-CN" dirty="0"/>
          </a:p>
          <a:p>
            <a:endParaRPr lang="en-US" altLang="zh-CN" dirty="0"/>
          </a:p>
          <a:p>
            <a:r>
              <a:rPr lang="en-US" altLang="zh-CN" dirty="0"/>
              <a:t>Go to school for at least 9 years (</a:t>
            </a:r>
            <a:r>
              <a:rPr lang="en-US" altLang="zh-CN" dirty="0" err="1"/>
              <a:t>Schulpflicht</a:t>
            </a:r>
            <a:r>
              <a:rPr lang="en-US" altLang="zh-CN" dirty="0"/>
              <a:t>), ending after an end of graduation test or after 18 years old </a:t>
            </a:r>
          </a:p>
          <a:p>
            <a:endParaRPr lang="en-US" altLang="zh-CN" dirty="0"/>
          </a:p>
          <a:p>
            <a:r>
              <a:rPr lang="en-US" altLang="zh-CN" dirty="0"/>
              <a:t>Abitur / </a:t>
            </a:r>
            <a:r>
              <a:rPr lang="en-US" altLang="zh-CN" dirty="0" err="1"/>
              <a:t>Realschulabschluss</a:t>
            </a:r>
            <a:r>
              <a:rPr lang="en-US" altLang="zh-CN" dirty="0"/>
              <a:t> / </a:t>
            </a:r>
            <a:r>
              <a:rPr lang="en-US" altLang="zh-CN" dirty="0" err="1"/>
              <a:t>Hauptschulabschuluss</a:t>
            </a:r>
            <a:endParaRPr lang="zh-CN" altLang="en-US" dirty="0"/>
          </a:p>
        </p:txBody>
      </p:sp>
      <p:sp>
        <p:nvSpPr>
          <p:cNvPr id="4" name="灯片编号占位符 3"/>
          <p:cNvSpPr>
            <a:spLocks noGrp="1"/>
          </p:cNvSpPr>
          <p:nvPr>
            <p:ph type="sldNum" sz="quarter" idx="5"/>
          </p:nvPr>
        </p:nvSpPr>
        <p:spPr/>
        <p:txBody>
          <a:bodyPr/>
          <a:lstStyle/>
          <a:p>
            <a:fld id="{62CE5B60-297C-4B28-9585-FB1FD1EBEEAA}" type="slidenum">
              <a:rPr lang="en-US" smtClean="0"/>
              <a:pPr/>
              <a:t>5</a:t>
            </a:fld>
            <a:endParaRPr lang="en-US"/>
          </a:p>
        </p:txBody>
      </p:sp>
    </p:spTree>
    <p:extLst>
      <p:ext uri="{BB962C8B-B14F-4D97-AF65-F5344CB8AC3E}">
        <p14:creationId xmlns:p14="http://schemas.microsoft.com/office/powerpoint/2010/main" val="3170105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Gesamtschule</a:t>
            </a:r>
            <a:r>
              <a:rPr lang="en-US" altLang="zh-CN" dirty="0"/>
              <a:t>: offers an alternative apart from the three-element school system</a:t>
            </a:r>
          </a:p>
          <a:p>
            <a:r>
              <a:rPr lang="en-US" altLang="zh-CN" sz="1200" b="0" i="0" kern="1200" dirty="0">
                <a:solidFill>
                  <a:schemeClr val="tx1"/>
                </a:solidFill>
                <a:effectLst/>
                <a:latin typeface="+mn-lt"/>
                <a:ea typeface="+mn-ea"/>
                <a:cs typeface="+mn-cs"/>
              </a:rPr>
              <a:t>In the face of criticism of the purported divisions it creates, some federal states have abolished the streamed school system in </a:t>
            </a:r>
            <a:r>
              <a:rPr lang="en-US" altLang="zh-CN" sz="1200" b="0" i="0" kern="1200" dirty="0" err="1">
                <a:solidFill>
                  <a:schemeClr val="tx1"/>
                </a:solidFill>
                <a:effectLst/>
                <a:latin typeface="+mn-lt"/>
                <a:ea typeface="+mn-ea"/>
                <a:cs typeface="+mn-cs"/>
              </a:rPr>
              <a:t>favour</a:t>
            </a:r>
            <a:r>
              <a:rPr lang="en-US" altLang="zh-CN" sz="1200" b="0" i="0" kern="1200" dirty="0">
                <a:solidFill>
                  <a:schemeClr val="tx1"/>
                </a:solidFill>
                <a:effectLst/>
                <a:latin typeface="+mn-lt"/>
                <a:ea typeface="+mn-ea"/>
                <a:cs typeface="+mn-cs"/>
              </a:rPr>
              <a:t> of schools that combine two or three different models to offer multiple kinds of qualifications. </a:t>
            </a:r>
            <a:endParaRPr lang="en-US" altLang="zh-CN" dirty="0"/>
          </a:p>
          <a:p>
            <a:endParaRPr lang="en-US" altLang="zh-CN" dirty="0"/>
          </a:p>
          <a:p>
            <a:r>
              <a:rPr lang="en-US" altLang="zh-CN" dirty="0"/>
              <a:t>Transformable (from other secondary schools to Gymnasium and vise versa)</a:t>
            </a:r>
          </a:p>
          <a:p>
            <a:endParaRPr lang="zh-CN" altLang="en-US" dirty="0"/>
          </a:p>
        </p:txBody>
      </p:sp>
      <p:sp>
        <p:nvSpPr>
          <p:cNvPr id="4" name="灯片编号占位符 3"/>
          <p:cNvSpPr>
            <a:spLocks noGrp="1"/>
          </p:cNvSpPr>
          <p:nvPr>
            <p:ph type="sldNum" sz="quarter" idx="5"/>
          </p:nvPr>
        </p:nvSpPr>
        <p:spPr/>
        <p:txBody>
          <a:bodyPr/>
          <a:lstStyle/>
          <a:p>
            <a:fld id="{62CE5B60-297C-4B28-9585-FB1FD1EBEEAA}" type="slidenum">
              <a:rPr lang="en-US" smtClean="0"/>
              <a:pPr/>
              <a:t>6</a:t>
            </a:fld>
            <a:endParaRPr lang="en-US"/>
          </a:p>
        </p:txBody>
      </p:sp>
    </p:spTree>
    <p:extLst>
      <p:ext uri="{BB962C8B-B14F-4D97-AF65-F5344CB8AC3E}">
        <p14:creationId xmlns:p14="http://schemas.microsoft.com/office/powerpoint/2010/main" val="2512446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German gymnasiums are selective schools. They offer the most academically promising youngsters a quality education that is free in all state-run schools (and generally not above €50/month cost in Church-run schools, though there are some expensive private schools). Gymnasiums may expel students who academically under-perform their classmates or behave in a way that is often seen as undesirable and unacceptable.</a:t>
            </a: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Pupils study subjects such as German, mathematics, physics, chemistry, geography, biology, arts, music, physical education, religion, history and civics/citizenship/social sciences and computer science. They are also required to study at least two foreign languages. </a:t>
            </a:r>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62CE5B60-297C-4B28-9585-FB1FD1EBEEAA}" type="slidenum">
              <a:rPr lang="en-US" smtClean="0"/>
              <a:pPr/>
              <a:t>9</a:t>
            </a:fld>
            <a:endParaRPr lang="en-US"/>
          </a:p>
        </p:txBody>
      </p:sp>
    </p:spTree>
    <p:extLst>
      <p:ext uri="{BB962C8B-B14F-4D97-AF65-F5344CB8AC3E}">
        <p14:creationId xmlns:p14="http://schemas.microsoft.com/office/powerpoint/2010/main" val="918611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the German secondary school system, </a:t>
            </a:r>
            <a:r>
              <a:rPr lang="en-US" altLang="zh-CN" dirty="0" err="1"/>
              <a:t>Realschule</a:t>
            </a:r>
            <a:r>
              <a:rPr lang="en-US" altLang="zh-CN" dirty="0"/>
              <a:t> is ranked between </a:t>
            </a:r>
            <a:r>
              <a:rPr lang="en-US" altLang="zh-CN" dirty="0" err="1"/>
              <a:t>Hauptschule</a:t>
            </a:r>
            <a:r>
              <a:rPr lang="en-US" altLang="zh-CN" dirty="0"/>
              <a:t> (lowest) and Gymnasium (highest). At </a:t>
            </a:r>
            <a:r>
              <a:rPr lang="en-US" altLang="zh-CN" dirty="0" err="1"/>
              <a:t>Realschule</a:t>
            </a:r>
            <a:r>
              <a:rPr lang="en-US" altLang="zh-CN" dirty="0"/>
              <a:t>, a student gets an extended education and learns at least one foreign language, usually English. After completing the </a:t>
            </a:r>
            <a:r>
              <a:rPr lang="en-US" altLang="zh-CN" dirty="0" err="1"/>
              <a:t>Realschule</a:t>
            </a:r>
            <a:r>
              <a:rPr lang="en-US" altLang="zh-CN" dirty="0"/>
              <a:t>, good students are allowed to attend a professional Gymnasium or a general-education Gymnasium. They can also attend a </a:t>
            </a:r>
            <a:r>
              <a:rPr lang="en-US" altLang="zh-CN" dirty="0" err="1"/>
              <a:t>Berufsschule</a:t>
            </a:r>
            <a:r>
              <a:rPr lang="en-US" altLang="zh-CN" dirty="0"/>
              <a:t> or do an apprenticeship.</a:t>
            </a:r>
          </a:p>
          <a:p>
            <a:endParaRPr lang="en-US" altLang="zh-CN" dirty="0"/>
          </a:p>
          <a:p>
            <a:r>
              <a:rPr lang="en-US" altLang="zh-CN" dirty="0"/>
              <a:t>Go back</a:t>
            </a:r>
            <a:endParaRPr lang="zh-CN" altLang="en-US" dirty="0"/>
          </a:p>
        </p:txBody>
      </p:sp>
      <p:sp>
        <p:nvSpPr>
          <p:cNvPr id="4" name="灯片编号占位符 3"/>
          <p:cNvSpPr>
            <a:spLocks noGrp="1"/>
          </p:cNvSpPr>
          <p:nvPr>
            <p:ph type="sldNum" sz="quarter" idx="5"/>
          </p:nvPr>
        </p:nvSpPr>
        <p:spPr/>
        <p:txBody>
          <a:bodyPr/>
          <a:lstStyle/>
          <a:p>
            <a:fld id="{62CE5B60-297C-4B28-9585-FB1FD1EBEEAA}" type="slidenum">
              <a:rPr lang="en-US" smtClean="0"/>
              <a:pPr/>
              <a:t>10</a:t>
            </a:fld>
            <a:endParaRPr lang="en-US"/>
          </a:p>
        </p:txBody>
      </p:sp>
    </p:spTree>
    <p:extLst>
      <p:ext uri="{BB962C8B-B14F-4D97-AF65-F5344CB8AC3E}">
        <p14:creationId xmlns:p14="http://schemas.microsoft.com/office/powerpoint/2010/main" val="1598804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main aim of </a:t>
            </a:r>
            <a:r>
              <a:rPr lang="en-US" altLang="zh-CN" i="1" dirty="0" err="1"/>
              <a:t>Hauptschulen</a:t>
            </a:r>
            <a:r>
              <a:rPr lang="en-US" altLang="zh-CN" dirty="0"/>
              <a:t> is to offer young students with average grades or below, most of whom will not attend a university, an adequate general academic education. They largely teach the same subjects as a </a:t>
            </a:r>
            <a:r>
              <a:rPr lang="en-US" altLang="zh-CN" dirty="0" err="1"/>
              <a:t>Realschule</a:t>
            </a:r>
            <a:r>
              <a:rPr lang="en-US" altLang="zh-CN" dirty="0"/>
              <a:t> or Gymnasium, but at a slower pace.</a:t>
            </a:r>
          </a:p>
          <a:p>
            <a:endParaRPr lang="en-US" altLang="zh-CN" dirty="0"/>
          </a:p>
          <a:p>
            <a:r>
              <a:rPr lang="en-US" altLang="zh-CN" sz="1200" b="0" i="0" kern="1200" dirty="0">
                <a:solidFill>
                  <a:schemeClr val="tx1"/>
                </a:solidFill>
                <a:effectLst/>
                <a:latin typeface="+mn-lt"/>
                <a:ea typeface="+mn-ea"/>
                <a:cs typeface="+mn-cs"/>
              </a:rPr>
              <a:t>Once students have obtained their graduate certificate at the age of 15–16, they can go into practical vocational training, start work in the public service at basic or secretarial level, or attend a </a:t>
            </a:r>
            <a:r>
              <a:rPr lang="en-US" altLang="zh-CN" sz="1200" b="0" i="1" kern="1200" dirty="0" err="1">
                <a:solidFill>
                  <a:schemeClr val="tx1"/>
                </a:solidFill>
                <a:effectLst/>
                <a:latin typeface="+mn-lt"/>
                <a:ea typeface="+mn-ea"/>
                <a:cs typeface="+mn-cs"/>
              </a:rPr>
              <a:t>Berufsfachschule</a:t>
            </a:r>
            <a:r>
              <a:rPr lang="en-US" altLang="zh-CN" sz="1200" b="0" i="0" kern="1200" dirty="0">
                <a:solidFill>
                  <a:schemeClr val="tx1"/>
                </a:solidFill>
                <a:effectLst/>
                <a:latin typeface="+mn-lt"/>
                <a:ea typeface="+mn-ea"/>
                <a:cs typeface="+mn-cs"/>
              </a:rPr>
              <a:t> (full-time vocational school). The jobs for which they apply consequently require practical skills rather than academic knowledge. They may also qualify for further education in a </a:t>
            </a:r>
            <a:r>
              <a:rPr lang="en-US" altLang="zh-CN" sz="1200" b="0" i="1" kern="1200" dirty="0" err="1">
                <a:solidFill>
                  <a:schemeClr val="tx1"/>
                </a:solidFill>
                <a:effectLst/>
                <a:latin typeface="+mn-lt"/>
                <a:ea typeface="+mn-ea"/>
                <a:cs typeface="+mn-cs"/>
              </a:rPr>
              <a:t>Realschule</a:t>
            </a:r>
            <a:r>
              <a:rPr lang="en-US" altLang="zh-CN" sz="1200" b="0" i="0" kern="1200" dirty="0">
                <a:solidFill>
                  <a:schemeClr val="tx1"/>
                </a:solidFill>
                <a:effectLst/>
                <a:latin typeface="+mn-lt"/>
                <a:ea typeface="+mn-ea"/>
                <a:cs typeface="+mn-cs"/>
              </a:rPr>
              <a:t> or </a:t>
            </a:r>
            <a:r>
              <a:rPr lang="en-US" altLang="zh-CN" sz="1200" b="0" i="1" kern="1200" dirty="0">
                <a:solidFill>
                  <a:schemeClr val="tx1"/>
                </a:solidFill>
                <a:effectLst/>
                <a:latin typeface="+mn-lt"/>
                <a:ea typeface="+mn-ea"/>
                <a:cs typeface="+mn-cs"/>
              </a:rPr>
              <a:t>Gymnasium</a:t>
            </a:r>
            <a:r>
              <a:rPr lang="en-US" altLang="zh-CN" sz="1200" b="0" i="0" kern="1200" dirty="0">
                <a:solidFill>
                  <a:schemeClr val="tx1"/>
                </a:solidFill>
                <a:effectLst/>
                <a:latin typeface="+mn-lt"/>
                <a:ea typeface="+mn-ea"/>
                <a:cs typeface="+mn-cs"/>
              </a:rPr>
              <a:t> if their marks are good enough.</a:t>
            </a:r>
            <a:endParaRPr lang="zh-CN" altLang="en-US" dirty="0"/>
          </a:p>
        </p:txBody>
      </p:sp>
      <p:sp>
        <p:nvSpPr>
          <p:cNvPr id="4" name="灯片编号占位符 3"/>
          <p:cNvSpPr>
            <a:spLocks noGrp="1"/>
          </p:cNvSpPr>
          <p:nvPr>
            <p:ph type="sldNum" sz="quarter" idx="5"/>
          </p:nvPr>
        </p:nvSpPr>
        <p:spPr/>
        <p:txBody>
          <a:bodyPr/>
          <a:lstStyle/>
          <a:p>
            <a:fld id="{62CE5B60-297C-4B28-9585-FB1FD1EBEEAA}" type="slidenum">
              <a:rPr lang="en-US" smtClean="0"/>
              <a:pPr/>
              <a:t>12</a:t>
            </a:fld>
            <a:endParaRPr lang="en-US"/>
          </a:p>
        </p:txBody>
      </p:sp>
    </p:spTree>
    <p:extLst>
      <p:ext uri="{BB962C8B-B14F-4D97-AF65-F5344CB8AC3E}">
        <p14:creationId xmlns:p14="http://schemas.microsoft.com/office/powerpoint/2010/main" val="1987318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dirty="0"/>
              <a:t>Grades 5 and 6 form an orientation or testing phase (</a:t>
            </a:r>
            <a:r>
              <a:rPr lang="en-US" altLang="zh-CN" i="1" dirty="0" err="1"/>
              <a:t>Orientierungs</a:t>
            </a:r>
            <a:r>
              <a:rPr lang="en-US" altLang="zh-CN" i="1" dirty="0"/>
              <a:t>-</a:t>
            </a:r>
            <a:r>
              <a:rPr lang="en-US" altLang="zh-CN" dirty="0"/>
              <a:t> or </a:t>
            </a:r>
            <a:r>
              <a:rPr lang="en-US" altLang="zh-CN" i="1" dirty="0" err="1"/>
              <a:t>Erprobungsstufe</a:t>
            </a:r>
            <a:r>
              <a:rPr lang="en-US" altLang="zh-CN" dirty="0"/>
              <a:t>) during which students, their parents and teachers decide which paths the students should follow, embedded into secondary school system. The decision for a secondary school influences the student's future, but during this phase changes can be made more easily. [In Berlin and Brandenburg, the orientation is embedded into that of the elementary schools.] Teachers give a so-called educational path recommendation based on scholastic achievements in the main subjects (mathematics, German, natural sciences, foreign language) and immaterial classroom behavior with details and legal implications differing from state to state. In Berlin 30% – 35% of </a:t>
            </a:r>
            <a:r>
              <a:rPr lang="en-US" altLang="zh-CN" i="1" dirty="0"/>
              <a:t>Gymnasium</a:t>
            </a:r>
            <a:r>
              <a:rPr lang="en-US" altLang="zh-CN" dirty="0"/>
              <a:t> places are allocated by lottery. </a:t>
            </a:r>
          </a:p>
          <a:p>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2CE5B60-297C-4B28-9585-FB1FD1EBEEAA}" type="slidenum">
              <a:rPr lang="en-US" smtClean="0"/>
              <a:pPr/>
              <a:t>14</a:t>
            </a:fld>
            <a:endParaRPr lang="en-US"/>
          </a:p>
        </p:txBody>
      </p:sp>
    </p:spTree>
    <p:extLst>
      <p:ext uri="{BB962C8B-B14F-4D97-AF65-F5344CB8AC3E}">
        <p14:creationId xmlns:p14="http://schemas.microsoft.com/office/powerpoint/2010/main" val="857897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CE5B60-297C-4B28-9585-FB1FD1EBEEAA}" type="slidenum">
              <a:rPr lang="en-US" smtClean="0"/>
              <a:pPr/>
              <a:t>15</a:t>
            </a:fld>
            <a:endParaRPr lang="en-US"/>
          </a:p>
        </p:txBody>
      </p:sp>
    </p:spTree>
    <p:extLst>
      <p:ext uri="{BB962C8B-B14F-4D97-AF65-F5344CB8AC3E}">
        <p14:creationId xmlns:p14="http://schemas.microsoft.com/office/powerpoint/2010/main" val="8195245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7" name="Text Placeholder 26"/>
          <p:cNvSpPr>
            <a:spLocks noGrp="1"/>
          </p:cNvSpPr>
          <p:nvPr>
            <p:ph type="body" sz="quarter" idx="12" hasCustomPrompt="1"/>
          </p:nvPr>
        </p:nvSpPr>
        <p:spPr>
          <a:xfrm>
            <a:off x="406400" y="5480050"/>
            <a:ext cx="11379200" cy="338138"/>
          </a:xfrm>
        </p:spPr>
        <p:txBody>
          <a:bodyPr/>
          <a:lstStyle>
            <a:lvl1pPr marL="0" indent="0" algn="ctr">
              <a:buNone/>
              <a:defRPr sz="1600" baseline="0"/>
            </a:lvl1pPr>
          </a:lstStyle>
          <a:p>
            <a:pPr lvl="0"/>
            <a:r>
              <a:rPr lang="en-US" dirty="0"/>
              <a:t>Click to enter Funding Agency and Acknowledgements</a:t>
            </a:r>
          </a:p>
        </p:txBody>
      </p:sp>
      <p:sp>
        <p:nvSpPr>
          <p:cNvPr id="25" name="Text Placeholder 24"/>
          <p:cNvSpPr>
            <a:spLocks noGrp="1"/>
          </p:cNvSpPr>
          <p:nvPr>
            <p:ph type="body" sz="quarter" idx="11" hasCustomPrompt="1"/>
          </p:nvPr>
        </p:nvSpPr>
        <p:spPr>
          <a:xfrm>
            <a:off x="406400" y="2667005"/>
            <a:ext cx="11379200" cy="460375"/>
          </a:xfrm>
        </p:spPr>
        <p:txBody>
          <a:bodyPr/>
          <a:lstStyle>
            <a:lvl1pPr marL="0" indent="0" algn="ctr">
              <a:buNone/>
              <a:defRPr sz="2400" b="1" baseline="0"/>
            </a:lvl1pPr>
          </a:lstStyle>
          <a:p>
            <a:pPr lvl="0"/>
            <a:r>
              <a:rPr lang="en-US" dirty="0"/>
              <a:t>Click to enter Authors’ Names</a:t>
            </a:r>
          </a:p>
        </p:txBody>
      </p:sp>
      <p:sp>
        <p:nvSpPr>
          <p:cNvPr id="22" name="Text Placeholder 21"/>
          <p:cNvSpPr>
            <a:spLocks noGrp="1"/>
          </p:cNvSpPr>
          <p:nvPr>
            <p:ph type="body" sz="quarter" idx="10" hasCustomPrompt="1"/>
          </p:nvPr>
        </p:nvSpPr>
        <p:spPr>
          <a:xfrm>
            <a:off x="406400" y="4549780"/>
            <a:ext cx="11379200" cy="784225"/>
          </a:xfrm>
        </p:spPr>
        <p:txBody>
          <a:bodyPr/>
          <a:lstStyle>
            <a:lvl1pPr marL="0" indent="0" algn="ctr">
              <a:buNone/>
              <a:defRPr sz="2200" i="1" baseline="0"/>
            </a:lvl1pPr>
          </a:lstStyle>
          <a:p>
            <a:pPr lvl="0"/>
            <a:r>
              <a:rPr lang="en-US" dirty="0"/>
              <a:t>Click to enter conference or event details</a:t>
            </a:r>
          </a:p>
          <a:p>
            <a:pPr lvl="0"/>
            <a:r>
              <a:rPr lang="en-US" dirty="0"/>
              <a:t>And date</a:t>
            </a:r>
          </a:p>
        </p:txBody>
      </p:sp>
      <p:sp>
        <p:nvSpPr>
          <p:cNvPr id="7" name="Text Box 4"/>
          <p:cNvSpPr txBox="1">
            <a:spLocks noChangeArrowheads="1"/>
          </p:cNvSpPr>
          <p:nvPr userDrawn="1"/>
        </p:nvSpPr>
        <p:spPr bwMode="auto">
          <a:xfrm>
            <a:off x="406400" y="4050268"/>
            <a:ext cx="11379200" cy="369332"/>
          </a:xfrm>
          <a:prstGeom prst="rect">
            <a:avLst/>
          </a:prstGeom>
          <a:noFill/>
          <a:ln w="9525">
            <a:noFill/>
            <a:miter lim="800000"/>
            <a:headEnd/>
            <a:tailEnd/>
          </a:ln>
        </p:spPr>
        <p:txBody>
          <a:bodyPr wrap="square">
            <a:spAutoFit/>
          </a:bodyPr>
          <a:lstStyle/>
          <a:p>
            <a:pPr algn="ctr" fontAlgn="base">
              <a:spcBef>
                <a:spcPct val="50000"/>
              </a:spcBef>
              <a:spcAft>
                <a:spcPct val="0"/>
              </a:spcAft>
            </a:pPr>
            <a:r>
              <a:rPr lang="en-US" sz="1800" i="1" dirty="0">
                <a:solidFill>
                  <a:srgbClr val="000000"/>
                </a:solidFill>
                <a:ea typeface="ＭＳ Ｐゴシック" pitchFamily="-65" charset="-128"/>
              </a:rPr>
              <a:t>UM-SJTU</a:t>
            </a:r>
            <a:r>
              <a:rPr lang="en-US" sz="1800" i="1" baseline="0" dirty="0">
                <a:solidFill>
                  <a:srgbClr val="000000"/>
                </a:solidFill>
                <a:ea typeface="ＭＳ Ｐゴシック" pitchFamily="-65" charset="-128"/>
              </a:rPr>
              <a:t> Joint Institute, Shanghai Jiao Tong </a:t>
            </a:r>
            <a:r>
              <a:rPr lang="en-US" altLang="zh-CN" sz="1800" i="1" baseline="0" dirty="0">
                <a:solidFill>
                  <a:srgbClr val="000000"/>
                </a:solidFill>
                <a:ea typeface="ＭＳ Ｐゴシック" pitchFamily="-65" charset="-128"/>
              </a:rPr>
              <a:t>University, Shanghai, China</a:t>
            </a:r>
            <a:endParaRPr lang="en-US" sz="1800" i="1" baseline="0" dirty="0">
              <a:solidFill>
                <a:srgbClr val="000000"/>
              </a:solidFill>
              <a:ea typeface="ＭＳ Ｐゴシック" pitchFamily="-65" charset="-128"/>
            </a:endParaRPr>
          </a:p>
        </p:txBody>
      </p:sp>
      <p:sp>
        <p:nvSpPr>
          <p:cNvPr id="12" name="Rectangle 2"/>
          <p:cNvSpPr>
            <a:spLocks noGrp="1" noChangeArrowheads="1"/>
          </p:cNvSpPr>
          <p:nvPr>
            <p:ph type="title" hasCustomPrompt="1"/>
          </p:nvPr>
        </p:nvSpPr>
        <p:spPr bwMode="auto">
          <a:xfrm>
            <a:off x="10859" y="838200"/>
            <a:ext cx="121920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3200" cap="small"/>
            </a:lvl1pPr>
          </a:lstStyle>
          <a:p>
            <a:pPr lvl="0"/>
            <a:r>
              <a:rPr lang="en-US" dirty="0"/>
              <a:t>Click to Edit Master Title Style</a:t>
            </a:r>
          </a:p>
        </p:txBody>
      </p:sp>
      <p:pic>
        <p:nvPicPr>
          <p:cNvPr id="8" name="Picture 2" descr="http://res.cloudinary.com/hrscywv4p/image/upload/c_limit,f_auto,h_1440,q_90,w_720/v1/165296/Block_Logo_-_Hollow_zpxqd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859" y="6101082"/>
            <a:ext cx="1055941" cy="732426"/>
          </a:xfrm>
          <a:prstGeom prst="rect">
            <a:avLst/>
          </a:prstGeom>
          <a:noFill/>
          <a:extLst>
            <a:ext uri="{909E8E84-426E-40DD-AFC4-6F175D3DCCD1}">
              <a14:hiddenFill xmlns:a14="http://schemas.microsoft.com/office/drawing/2010/main">
                <a:solidFill>
                  <a:srgbClr val="FFFFFF"/>
                </a:solidFill>
              </a14:hiddenFill>
            </a:ext>
          </a:extLst>
        </p:spPr>
      </p:pic>
      <p:pic>
        <p:nvPicPr>
          <p:cNvPr id="33794" name="Picture 2" descr="https://upload.wikimedia.org/wikipedia/en/d/da/Sjtu-logo-standard-red.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972805" y="6101081"/>
            <a:ext cx="761996" cy="732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044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21"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30"/>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21"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15B9AA-49C5-4BAC-96BF-AD497374C97E}" type="datetimeFigureOut">
              <a:rPr lang="en-US" smtClean="0"/>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A3E7A3-9C39-4FE1-BE92-0CFFC3E6D144}" type="slidenum">
              <a:rPr lang="en-US" smtClean="0"/>
              <a:t>‹#›</a:t>
            </a:fld>
            <a:endParaRPr lang="en-US"/>
          </a:p>
        </p:txBody>
      </p:sp>
    </p:spTree>
    <p:extLst>
      <p:ext uri="{BB962C8B-B14F-4D97-AF65-F5344CB8AC3E}">
        <p14:creationId xmlns:p14="http://schemas.microsoft.com/office/powerpoint/2010/main" val="2193793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21"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3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21"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15B9AA-49C5-4BAC-96BF-AD497374C97E}" type="datetimeFigureOut">
              <a:rPr lang="en-US" smtClean="0"/>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A3E7A3-9C39-4FE1-BE92-0CFFC3E6D144}" type="slidenum">
              <a:rPr lang="en-US" smtClean="0"/>
              <a:t>‹#›</a:t>
            </a:fld>
            <a:endParaRPr lang="en-US"/>
          </a:p>
        </p:txBody>
      </p:sp>
    </p:spTree>
    <p:extLst>
      <p:ext uri="{BB962C8B-B14F-4D97-AF65-F5344CB8AC3E}">
        <p14:creationId xmlns:p14="http://schemas.microsoft.com/office/powerpoint/2010/main" val="884559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15B9AA-49C5-4BAC-96BF-AD497374C97E}"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A3E7A3-9C39-4FE1-BE92-0CFFC3E6D144}" type="slidenum">
              <a:rPr lang="en-US" smtClean="0"/>
              <a:t>‹#›</a:t>
            </a:fld>
            <a:endParaRPr lang="en-US"/>
          </a:p>
        </p:txBody>
      </p:sp>
    </p:spTree>
    <p:extLst>
      <p:ext uri="{BB962C8B-B14F-4D97-AF65-F5344CB8AC3E}">
        <p14:creationId xmlns:p14="http://schemas.microsoft.com/office/powerpoint/2010/main" val="296013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3"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15B9AA-49C5-4BAC-96BF-AD497374C97E}"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A3E7A3-9C39-4FE1-BE92-0CFFC3E6D144}" type="slidenum">
              <a:rPr lang="en-US" smtClean="0"/>
              <a:t>‹#›</a:t>
            </a:fld>
            <a:endParaRPr lang="en-US"/>
          </a:p>
        </p:txBody>
      </p:sp>
    </p:spTree>
    <p:extLst>
      <p:ext uri="{BB962C8B-B14F-4D97-AF65-F5344CB8AC3E}">
        <p14:creationId xmlns:p14="http://schemas.microsoft.com/office/powerpoint/2010/main" val="3932399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62000"/>
          </a:xfrm>
        </p:spPr>
        <p:txBody>
          <a:bodyPr/>
          <a:lstStyle>
            <a:lvl1pPr>
              <a:defRPr sz="2800" b="1"/>
            </a:lvl1pPr>
          </a:lstStyle>
          <a:p>
            <a:r>
              <a:rPr lang="en-US" dirty="0"/>
              <a:t>Click to edit Master title style</a:t>
            </a:r>
          </a:p>
        </p:txBody>
      </p:sp>
      <p:sp>
        <p:nvSpPr>
          <p:cNvPr id="3" name="Content Placeholder 2"/>
          <p:cNvSpPr>
            <a:spLocks noGrp="1"/>
          </p:cNvSpPr>
          <p:nvPr>
            <p:ph idx="1"/>
          </p:nvPr>
        </p:nvSpPr>
        <p:spPr>
          <a:xfrm>
            <a:off x="406400" y="914400"/>
            <a:ext cx="11480800" cy="5105400"/>
          </a:xfrm>
        </p:spPr>
        <p:txBody>
          <a:body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11506200" y="6324600"/>
            <a:ext cx="609600" cy="457200"/>
          </a:xfrm>
          <a:prstGeom prst="rect">
            <a:avLst/>
          </a:prstGeom>
          <a:noFill/>
        </p:spPr>
        <p:txBody>
          <a:bodyPr vert="horz" lIns="0" tIns="0" rIns="0" bIns="0" rtlCol="0" anchor="b" anchorCtr="0"/>
          <a:lstStyle>
            <a:lvl1pPr algn="r">
              <a:defRPr sz="1300" baseline="0">
                <a:solidFill>
                  <a:schemeClr val="tx1">
                    <a:lumMod val="65000"/>
                    <a:lumOff val="35000"/>
                  </a:schemeClr>
                </a:solidFill>
              </a:defRPr>
            </a:lvl1pPr>
          </a:lstStyle>
          <a:p>
            <a:fld id="{B6F15528-21DE-4FAA-801E-634DDDAF4B2B}" type="slidenum">
              <a:rPr lang="en-US" smtClean="0"/>
              <a:pPr/>
              <a:t>‹#›</a:t>
            </a:fld>
            <a:endParaRPr lang="en-US" dirty="0"/>
          </a:p>
        </p:txBody>
      </p:sp>
      <p:sp>
        <p:nvSpPr>
          <p:cNvPr id="8" name="Line 15"/>
          <p:cNvSpPr>
            <a:spLocks noChangeShapeType="1"/>
          </p:cNvSpPr>
          <p:nvPr userDrawn="1"/>
        </p:nvSpPr>
        <p:spPr bwMode="auto">
          <a:xfrm>
            <a:off x="304800" y="762000"/>
            <a:ext cx="11582400" cy="0"/>
          </a:xfrm>
          <a:prstGeom prst="line">
            <a:avLst/>
          </a:prstGeom>
          <a:noFill/>
          <a:ln w="22225">
            <a:solidFill>
              <a:srgbClr val="00285E"/>
            </a:solidFill>
            <a:round/>
            <a:headEnd/>
            <a:tailEnd/>
          </a:ln>
          <a:effectLst/>
        </p:spPr>
        <p:txBody>
          <a:bodyPr/>
          <a:lstStyle/>
          <a:p>
            <a:pPr fontAlgn="base">
              <a:spcBef>
                <a:spcPct val="0"/>
              </a:spcBef>
              <a:spcAft>
                <a:spcPct val="0"/>
              </a:spcAft>
              <a:defRPr/>
            </a:pPr>
            <a:endParaRPr lang="en-US" sz="1800">
              <a:solidFill>
                <a:srgbClr val="000000"/>
              </a:solidFill>
            </a:endParaRPr>
          </a:p>
        </p:txBody>
      </p:sp>
      <p:pic>
        <p:nvPicPr>
          <p:cNvPr id="7" name="Picture 2" descr="http://res.cloudinary.com/hrscywv4p/image/upload/c_limit,f_auto,h_1440,q_90,w_720/v1/165296/Block_Logo_-_Hollow_zpxqd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859" y="6101082"/>
            <a:ext cx="1132141" cy="73242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s://upload.wikimedia.org/wikipedia/en/d/da/Sjtu-logo-standard-red.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972805" y="6087026"/>
            <a:ext cx="761996" cy="754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1974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E15B9AA-49C5-4BAC-96BF-AD497374C97E}"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A3E7A3-9C39-4FE1-BE92-0CFFC3E6D144}" type="slidenum">
              <a:rPr lang="en-US" smtClean="0"/>
              <a:t>‹#›</a:t>
            </a:fld>
            <a:endParaRPr lang="en-US"/>
          </a:p>
        </p:txBody>
      </p:sp>
    </p:spTree>
    <p:extLst>
      <p:ext uri="{BB962C8B-B14F-4D97-AF65-F5344CB8AC3E}">
        <p14:creationId xmlns:p14="http://schemas.microsoft.com/office/powerpoint/2010/main" val="863990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15B9AA-49C5-4BAC-96BF-AD497374C97E}"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A3E7A3-9C39-4FE1-BE92-0CFFC3E6D144}" type="slidenum">
              <a:rPr lang="en-US" smtClean="0"/>
              <a:t>‹#›</a:t>
            </a:fld>
            <a:endParaRPr lang="en-US"/>
          </a:p>
        </p:txBody>
      </p:sp>
    </p:spTree>
    <p:extLst>
      <p:ext uri="{BB962C8B-B14F-4D97-AF65-F5344CB8AC3E}">
        <p14:creationId xmlns:p14="http://schemas.microsoft.com/office/powerpoint/2010/main" val="1155101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3"/>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8"/>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15B9AA-49C5-4BAC-96BF-AD497374C97E}"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A3E7A3-9C39-4FE1-BE92-0CFFC3E6D144}" type="slidenum">
              <a:rPr lang="en-US" smtClean="0"/>
              <a:t>‹#›</a:t>
            </a:fld>
            <a:endParaRPr lang="en-US"/>
          </a:p>
        </p:txBody>
      </p:sp>
    </p:spTree>
    <p:extLst>
      <p:ext uri="{BB962C8B-B14F-4D97-AF65-F5344CB8AC3E}">
        <p14:creationId xmlns:p14="http://schemas.microsoft.com/office/powerpoint/2010/main" val="3231565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15B9AA-49C5-4BAC-96BF-AD497374C97E}" type="datetimeFigureOut">
              <a:rPr lang="en-US" smtClean="0"/>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A3E7A3-9C39-4FE1-BE92-0CFFC3E6D144}" type="slidenum">
              <a:rPr lang="en-US" smtClean="0"/>
              <a:t>‹#›</a:t>
            </a:fld>
            <a:endParaRPr lang="en-US"/>
          </a:p>
        </p:txBody>
      </p:sp>
    </p:spTree>
    <p:extLst>
      <p:ext uri="{BB962C8B-B14F-4D97-AF65-F5344CB8AC3E}">
        <p14:creationId xmlns:p14="http://schemas.microsoft.com/office/powerpoint/2010/main" val="1876554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9"/>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9"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9"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15B9AA-49C5-4BAC-96BF-AD497374C97E}" type="datetimeFigureOut">
              <a:rPr lang="en-US" smtClean="0"/>
              <a:t>11/16/2021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A3E7A3-9C39-4FE1-BE92-0CFFC3E6D144}" type="slidenum">
              <a:rPr lang="en-US" smtClean="0"/>
              <a:t>‹#›</a:t>
            </a:fld>
            <a:endParaRPr lang="en-US"/>
          </a:p>
        </p:txBody>
      </p:sp>
    </p:spTree>
    <p:extLst>
      <p:ext uri="{BB962C8B-B14F-4D97-AF65-F5344CB8AC3E}">
        <p14:creationId xmlns:p14="http://schemas.microsoft.com/office/powerpoint/2010/main" val="3266794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15B9AA-49C5-4BAC-96BF-AD497374C97E}" type="datetimeFigureOut">
              <a:rPr lang="en-US" smtClean="0"/>
              <a:t>11/16/2021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A3E7A3-9C39-4FE1-BE92-0CFFC3E6D144}" type="slidenum">
              <a:rPr lang="en-US" smtClean="0"/>
              <a:t>‹#›</a:t>
            </a:fld>
            <a:endParaRPr lang="en-US"/>
          </a:p>
        </p:txBody>
      </p:sp>
    </p:spTree>
    <p:extLst>
      <p:ext uri="{BB962C8B-B14F-4D97-AF65-F5344CB8AC3E}">
        <p14:creationId xmlns:p14="http://schemas.microsoft.com/office/powerpoint/2010/main" val="3422519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15B9AA-49C5-4BAC-96BF-AD497374C97E}" type="datetimeFigureOut">
              <a:rPr lang="en-US" smtClean="0"/>
              <a:t>11/16/2021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A3E7A3-9C39-4FE1-BE92-0CFFC3E6D144}" type="slidenum">
              <a:rPr lang="en-US" smtClean="0"/>
              <a:t>‹#›</a:t>
            </a:fld>
            <a:endParaRPr lang="en-US"/>
          </a:p>
        </p:txBody>
      </p:sp>
    </p:spTree>
    <p:extLst>
      <p:ext uri="{BB962C8B-B14F-4D97-AF65-F5344CB8AC3E}">
        <p14:creationId xmlns:p14="http://schemas.microsoft.com/office/powerpoint/2010/main" val="1810946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0" y="0"/>
            <a:ext cx="121920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7171" name="Rectangle 3"/>
          <p:cNvSpPr>
            <a:spLocks noGrp="1" noChangeArrowheads="1"/>
          </p:cNvSpPr>
          <p:nvPr>
            <p:ph type="body" idx="1"/>
          </p:nvPr>
        </p:nvSpPr>
        <p:spPr bwMode="auto">
          <a:xfrm>
            <a:off x="711200" y="1219204"/>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35" name="Line 11"/>
          <p:cNvSpPr>
            <a:spLocks noChangeShapeType="1"/>
          </p:cNvSpPr>
          <p:nvPr userDrawn="1"/>
        </p:nvSpPr>
        <p:spPr bwMode="auto">
          <a:xfrm flipH="1">
            <a:off x="1219201" y="6469062"/>
            <a:ext cx="9629883" cy="0"/>
          </a:xfrm>
          <a:prstGeom prst="line">
            <a:avLst/>
          </a:prstGeom>
          <a:noFill/>
          <a:ln w="19050">
            <a:solidFill>
              <a:srgbClr val="00285E"/>
            </a:solidFill>
            <a:round/>
            <a:headEnd/>
            <a:tailEnd/>
          </a:ln>
          <a:effectLst/>
        </p:spPr>
        <p:txBody>
          <a:bodyPr/>
          <a:lstStyle/>
          <a:p>
            <a:pPr fontAlgn="base">
              <a:spcBef>
                <a:spcPct val="0"/>
              </a:spcBef>
              <a:spcAft>
                <a:spcPct val="0"/>
              </a:spcAft>
              <a:defRPr/>
            </a:pPr>
            <a:endParaRPr lang="en-US" sz="1800">
              <a:solidFill>
                <a:srgbClr val="000000"/>
              </a:solidFill>
            </a:endParaRPr>
          </a:p>
        </p:txBody>
      </p:sp>
      <p:sp>
        <p:nvSpPr>
          <p:cNvPr id="13" name="Slide Number Placeholder 5"/>
          <p:cNvSpPr>
            <a:spLocks noGrp="1"/>
          </p:cNvSpPr>
          <p:nvPr>
            <p:ph type="sldNum" sz="quarter" idx="4"/>
          </p:nvPr>
        </p:nvSpPr>
        <p:spPr>
          <a:xfrm>
            <a:off x="11684000" y="6492880"/>
            <a:ext cx="508000" cy="365125"/>
          </a:xfrm>
          <a:prstGeom prst="rect">
            <a:avLst/>
          </a:prstGeom>
          <a:noFill/>
        </p:spPr>
        <p:txBody>
          <a:bodyPr vert="horz" lIns="0" tIns="0" rIns="0" bIns="0" rtlCol="0" anchor="b"/>
          <a:lstStyle>
            <a:lvl1pPr algn="r">
              <a:defRPr sz="1200">
                <a:solidFill>
                  <a:schemeClr val="tx1">
                    <a:lumMod val="65000"/>
                    <a:lumOff val="3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509796931"/>
      </p:ext>
    </p:extLst>
  </p:cSld>
  <p:clrMap bg1="lt1" tx1="dk1" bg2="lt2" tx2="dk2" accent1="accent1" accent2="accent2" accent3="accent3" accent4="accent4" accent5="accent5" accent6="accent6" hlink="hlink" folHlink="folHlink"/>
  <p:sldLayoutIdLst>
    <p:sldLayoutId id="2147483663" r:id="rId1"/>
    <p:sldLayoutId id="2147483662" r:id="rId2"/>
  </p:sldLayoutIdLst>
  <p:hf hdr="0" ftr="0" dt="0"/>
  <p:txStyles>
    <p:titleStyle>
      <a:lvl1pPr algn="ctr" rtl="0" eaLnBrk="0" fontAlgn="base" hangingPunct="0">
        <a:spcBef>
          <a:spcPct val="0"/>
        </a:spcBef>
        <a:spcAft>
          <a:spcPct val="0"/>
        </a:spcAft>
        <a:defRPr sz="2800" b="1">
          <a:solidFill>
            <a:srgbClr val="00285E"/>
          </a:solidFill>
          <a:latin typeface="+mj-lt"/>
          <a:ea typeface="ＭＳ Ｐゴシック" pitchFamily="-65" charset="-128"/>
          <a:cs typeface="ＭＳ Ｐゴシック" pitchFamily="-65" charset="-128"/>
        </a:defRPr>
      </a:lvl1pPr>
      <a:lvl2pPr algn="ctr" rtl="0" eaLnBrk="0" fontAlgn="base" hangingPunct="0">
        <a:spcBef>
          <a:spcPct val="0"/>
        </a:spcBef>
        <a:spcAft>
          <a:spcPct val="0"/>
        </a:spcAft>
        <a:defRPr sz="3200">
          <a:solidFill>
            <a:schemeClr val="accent2"/>
          </a:solidFill>
          <a:latin typeface="Arial" charset="0"/>
          <a:ea typeface="ＭＳ Ｐゴシック" pitchFamily="-65" charset="-128"/>
          <a:cs typeface="ＭＳ Ｐゴシック" pitchFamily="-65" charset="-128"/>
        </a:defRPr>
      </a:lvl2pPr>
      <a:lvl3pPr algn="ctr" rtl="0" eaLnBrk="0" fontAlgn="base" hangingPunct="0">
        <a:spcBef>
          <a:spcPct val="0"/>
        </a:spcBef>
        <a:spcAft>
          <a:spcPct val="0"/>
        </a:spcAft>
        <a:defRPr sz="3200">
          <a:solidFill>
            <a:schemeClr val="accent2"/>
          </a:solidFill>
          <a:latin typeface="Arial" charset="0"/>
          <a:ea typeface="ＭＳ Ｐゴシック" pitchFamily="-65" charset="-128"/>
          <a:cs typeface="ＭＳ Ｐゴシック" pitchFamily="-65" charset="-128"/>
        </a:defRPr>
      </a:lvl3pPr>
      <a:lvl4pPr algn="ctr" rtl="0" eaLnBrk="0" fontAlgn="base" hangingPunct="0">
        <a:spcBef>
          <a:spcPct val="0"/>
        </a:spcBef>
        <a:spcAft>
          <a:spcPct val="0"/>
        </a:spcAft>
        <a:defRPr sz="3200">
          <a:solidFill>
            <a:schemeClr val="accent2"/>
          </a:solidFill>
          <a:latin typeface="Arial" charset="0"/>
          <a:ea typeface="ＭＳ Ｐゴシック" pitchFamily="-65" charset="-128"/>
          <a:cs typeface="ＭＳ Ｐゴシック" pitchFamily="-65" charset="-128"/>
        </a:defRPr>
      </a:lvl4pPr>
      <a:lvl5pPr algn="ctr" rtl="0" eaLnBrk="0" fontAlgn="base" hangingPunct="0">
        <a:spcBef>
          <a:spcPct val="0"/>
        </a:spcBef>
        <a:spcAft>
          <a:spcPct val="0"/>
        </a:spcAft>
        <a:defRPr sz="3200">
          <a:solidFill>
            <a:schemeClr val="accent2"/>
          </a:solidFill>
          <a:latin typeface="Arial" charset="0"/>
          <a:ea typeface="ＭＳ Ｐゴシック" pitchFamily="-65" charset="-128"/>
          <a:cs typeface="ＭＳ Ｐゴシック" pitchFamily="-65" charset="-128"/>
        </a:defRPr>
      </a:lvl5pPr>
      <a:lvl6pPr marL="457200" algn="ctr" rtl="0" fontAlgn="base">
        <a:spcBef>
          <a:spcPct val="0"/>
        </a:spcBef>
        <a:spcAft>
          <a:spcPct val="0"/>
        </a:spcAft>
        <a:defRPr sz="3200">
          <a:solidFill>
            <a:schemeClr val="accent2"/>
          </a:solidFill>
          <a:latin typeface="Arial" charset="0"/>
        </a:defRPr>
      </a:lvl6pPr>
      <a:lvl7pPr marL="914400" algn="ctr" rtl="0" fontAlgn="base">
        <a:spcBef>
          <a:spcPct val="0"/>
        </a:spcBef>
        <a:spcAft>
          <a:spcPct val="0"/>
        </a:spcAft>
        <a:defRPr sz="3200">
          <a:solidFill>
            <a:schemeClr val="accent2"/>
          </a:solidFill>
          <a:latin typeface="Arial" charset="0"/>
        </a:defRPr>
      </a:lvl7pPr>
      <a:lvl8pPr marL="1371600" algn="ctr" rtl="0" fontAlgn="base">
        <a:spcBef>
          <a:spcPct val="0"/>
        </a:spcBef>
        <a:spcAft>
          <a:spcPct val="0"/>
        </a:spcAft>
        <a:defRPr sz="3200">
          <a:solidFill>
            <a:schemeClr val="accent2"/>
          </a:solidFill>
          <a:latin typeface="Arial" charset="0"/>
        </a:defRPr>
      </a:lvl8pPr>
      <a:lvl9pPr marL="1828800" algn="ctr" rtl="0" fontAlgn="base">
        <a:spcBef>
          <a:spcPct val="0"/>
        </a:spcBef>
        <a:spcAft>
          <a:spcPct val="0"/>
        </a:spcAft>
        <a:defRPr sz="3200">
          <a:solidFill>
            <a:schemeClr val="accent2"/>
          </a:solidFill>
          <a:latin typeface="Arial" charset="0"/>
        </a:defRPr>
      </a:lvl9pPr>
    </p:titleStyle>
    <p:bodyStyle>
      <a:lvl1pPr marL="342900" indent="-342900" algn="l" rtl="0" eaLnBrk="0" fontAlgn="base" hangingPunct="0">
        <a:spcBef>
          <a:spcPct val="20000"/>
        </a:spcBef>
        <a:spcAft>
          <a:spcPct val="0"/>
        </a:spcAft>
        <a:buChar char="•"/>
        <a:defRPr sz="2200">
          <a:solidFill>
            <a:schemeClr val="tx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chemeClr val="tx1"/>
          </a:solidFill>
          <a:latin typeface="+mn-lt"/>
          <a:ea typeface="ＭＳ Ｐゴシック" pitchFamily="-65" charset="-128"/>
        </a:defRPr>
      </a:lvl2pPr>
      <a:lvl3pPr marL="1143000" indent="-228600" algn="l" rtl="0" eaLnBrk="0" fontAlgn="base" hangingPunct="0">
        <a:spcBef>
          <a:spcPct val="20000"/>
        </a:spcBef>
        <a:spcAft>
          <a:spcPct val="0"/>
        </a:spcAft>
        <a:buChar char="•"/>
        <a:defRPr sz="1800">
          <a:solidFill>
            <a:schemeClr val="tx1"/>
          </a:solidFill>
          <a:latin typeface="+mn-lt"/>
          <a:ea typeface="ＭＳ Ｐゴシック" pitchFamily="-65"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15B9AA-49C5-4BAC-96BF-AD497374C97E}" type="datetimeFigureOut">
              <a:rPr lang="en-US" smtClean="0"/>
              <a:t>11/16/2021</a:t>
            </a:fld>
            <a:endParaRPr lang="en-US"/>
          </a:p>
        </p:txBody>
      </p:sp>
      <p:sp>
        <p:nvSpPr>
          <p:cNvPr id="5" name="Footer Placeholder 4"/>
          <p:cNvSpPr>
            <a:spLocks noGrp="1"/>
          </p:cNvSpPr>
          <p:nvPr>
            <p:ph type="ftr" sz="quarter" idx="3"/>
          </p:nvPr>
        </p:nvSpPr>
        <p:spPr>
          <a:xfrm>
            <a:off x="4038600" y="6356355"/>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A3E7A3-9C39-4FE1-BE92-0CFFC3E6D144}" type="slidenum">
              <a:rPr lang="en-US" smtClean="0"/>
              <a:t>‹#›</a:t>
            </a:fld>
            <a:endParaRPr lang="en-US"/>
          </a:p>
        </p:txBody>
      </p:sp>
    </p:spTree>
    <p:extLst>
      <p:ext uri="{BB962C8B-B14F-4D97-AF65-F5344CB8AC3E}">
        <p14:creationId xmlns:p14="http://schemas.microsoft.com/office/powerpoint/2010/main" val="286652475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err="1"/>
              <a:t>Yaokun</a:t>
            </a:r>
            <a:r>
              <a:rPr lang="en-US" altLang="zh-CN" dirty="0"/>
              <a:t> Ji </a:t>
            </a:r>
            <a:r>
              <a:rPr lang="zh-CN" altLang="en-US" i="0" dirty="0"/>
              <a:t>季耀坤</a:t>
            </a:r>
          </a:p>
        </p:txBody>
      </p:sp>
      <p:sp>
        <p:nvSpPr>
          <p:cNvPr id="5" name="标题 4"/>
          <p:cNvSpPr>
            <a:spLocks noGrp="1"/>
          </p:cNvSpPr>
          <p:nvPr>
            <p:ph type="title"/>
          </p:nvPr>
        </p:nvSpPr>
        <p:spPr>
          <a:xfrm>
            <a:off x="1532144" y="838200"/>
            <a:ext cx="9144000" cy="1600200"/>
          </a:xfrm>
        </p:spPr>
        <p:txBody>
          <a:bodyPr/>
          <a:lstStyle/>
          <a:p>
            <a:r>
              <a:rPr lang="en-US" altLang="zh-CN" dirty="0"/>
              <a:t>VR150</a:t>
            </a:r>
            <a:br>
              <a:rPr lang="en-US" altLang="zh-CN" dirty="0"/>
            </a:br>
            <a:r>
              <a:rPr lang="en-US" altLang="zh-CN" dirty="0"/>
              <a:t>German Culture</a:t>
            </a:r>
            <a:br>
              <a:rPr lang="en-US" altLang="zh-CN" dirty="0"/>
            </a:br>
            <a:r>
              <a:rPr lang="en-US" altLang="zh-CN" dirty="0"/>
              <a:t>FALL 2021</a:t>
            </a:r>
            <a:endParaRPr lang="zh-CN" altLang="en-US" dirty="0"/>
          </a:p>
        </p:txBody>
      </p:sp>
      <p:sp>
        <p:nvSpPr>
          <p:cNvPr id="9" name="文本占位符 2"/>
          <p:cNvSpPr>
            <a:spLocks noGrp="1"/>
          </p:cNvSpPr>
          <p:nvPr>
            <p:ph type="body" sz="quarter" idx="11"/>
          </p:nvPr>
        </p:nvSpPr>
        <p:spPr>
          <a:xfrm>
            <a:off x="1828800" y="2667000"/>
            <a:ext cx="8534400" cy="990600"/>
          </a:xfrm>
        </p:spPr>
        <p:txBody>
          <a:bodyPr/>
          <a:lstStyle/>
          <a:p>
            <a:r>
              <a:rPr lang="en-US" altLang="zh-CN" sz="3200" dirty="0"/>
              <a:t>German School System and Abitur</a:t>
            </a:r>
            <a:endParaRPr lang="zh-CN" altLang="en-US" sz="3200" dirty="0"/>
          </a:p>
        </p:txBody>
      </p:sp>
    </p:spTree>
    <p:extLst>
      <p:ext uri="{BB962C8B-B14F-4D97-AF65-F5344CB8AC3E}">
        <p14:creationId xmlns:p14="http://schemas.microsoft.com/office/powerpoint/2010/main" val="1568680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532150-3C54-4527-8150-F67B066F9375}"/>
              </a:ext>
            </a:extLst>
          </p:cNvPr>
          <p:cNvSpPr>
            <a:spLocks noGrp="1"/>
          </p:cNvSpPr>
          <p:nvPr>
            <p:ph type="title"/>
          </p:nvPr>
        </p:nvSpPr>
        <p:spPr/>
        <p:txBody>
          <a:bodyPr/>
          <a:lstStyle/>
          <a:p>
            <a:r>
              <a:rPr lang="en-US" altLang="zh-CN" dirty="0" err="1"/>
              <a:t>Realschule</a:t>
            </a:r>
            <a:r>
              <a:rPr lang="en-US" altLang="zh-CN" dirty="0"/>
              <a:t> [4]</a:t>
            </a:r>
            <a:endParaRPr lang="zh-CN" altLang="en-US" dirty="0"/>
          </a:p>
        </p:txBody>
      </p:sp>
      <p:sp>
        <p:nvSpPr>
          <p:cNvPr id="3" name="内容占位符 2">
            <a:extLst>
              <a:ext uri="{FF2B5EF4-FFF2-40B4-BE49-F238E27FC236}">
                <a16:creationId xmlns:a16="http://schemas.microsoft.com/office/drawing/2014/main" id="{A887715A-054F-452C-BE95-BB33A0812F65}"/>
              </a:ext>
            </a:extLst>
          </p:cNvPr>
          <p:cNvSpPr>
            <a:spLocks noGrp="1"/>
          </p:cNvSpPr>
          <p:nvPr>
            <p:ph idx="1"/>
          </p:nvPr>
        </p:nvSpPr>
        <p:spPr/>
        <p:txBody>
          <a:bodyPr/>
          <a:lstStyle/>
          <a:p>
            <a:endParaRPr lang="en-US" altLang="zh-CN" dirty="0"/>
          </a:p>
          <a:p>
            <a:r>
              <a:rPr lang="en-US" altLang="zh-CN" dirty="0"/>
              <a:t>Ranked between </a:t>
            </a:r>
            <a:r>
              <a:rPr lang="en-US" altLang="zh-CN" dirty="0" err="1"/>
              <a:t>Hauptschule</a:t>
            </a:r>
            <a:r>
              <a:rPr lang="en-US" altLang="zh-CN" dirty="0"/>
              <a:t> and Gymnasium</a:t>
            </a:r>
          </a:p>
          <a:p>
            <a:endParaRPr lang="en-US" altLang="zh-CN" dirty="0"/>
          </a:p>
          <a:p>
            <a:endParaRPr lang="en-US" altLang="zh-CN" dirty="0"/>
          </a:p>
          <a:p>
            <a:endParaRPr lang="en-US" altLang="zh-CN" dirty="0"/>
          </a:p>
          <a:p>
            <a:r>
              <a:rPr lang="en-US" altLang="zh-CN" dirty="0"/>
              <a:t>Extended education and at least learning </a:t>
            </a:r>
            <a:r>
              <a:rPr lang="en-US" altLang="zh-CN" dirty="0">
                <a:solidFill>
                  <a:schemeClr val="accent6">
                    <a:lumMod val="60000"/>
                    <a:lumOff val="40000"/>
                  </a:schemeClr>
                </a:solidFill>
              </a:rPr>
              <a:t>one</a:t>
            </a:r>
            <a:r>
              <a:rPr lang="en-US" altLang="zh-CN" dirty="0"/>
              <a:t> foreign language </a:t>
            </a:r>
          </a:p>
          <a:p>
            <a:endParaRPr lang="en-US" altLang="zh-CN" dirty="0"/>
          </a:p>
          <a:p>
            <a:endParaRPr lang="en-US" altLang="zh-CN" dirty="0"/>
          </a:p>
          <a:p>
            <a:endParaRPr lang="en-US" altLang="zh-CN" dirty="0"/>
          </a:p>
          <a:p>
            <a:r>
              <a:rPr lang="en-US" altLang="zh-CN" dirty="0"/>
              <a:t>After completion: can attend </a:t>
            </a:r>
            <a:r>
              <a:rPr lang="en-US" altLang="zh-CN" dirty="0">
                <a:solidFill>
                  <a:srgbClr val="EB46FC"/>
                </a:solidFill>
              </a:rPr>
              <a:t>Gymnasium</a:t>
            </a:r>
            <a:r>
              <a:rPr lang="en-US" altLang="zh-CN" dirty="0"/>
              <a:t> / </a:t>
            </a:r>
            <a:r>
              <a:rPr lang="en-US" altLang="zh-CN" dirty="0" err="1">
                <a:solidFill>
                  <a:srgbClr val="EB46FC"/>
                </a:solidFill>
              </a:rPr>
              <a:t>Berufsschule</a:t>
            </a:r>
            <a:r>
              <a:rPr lang="en-US" altLang="zh-CN" dirty="0"/>
              <a:t> / </a:t>
            </a:r>
            <a:r>
              <a:rPr lang="en-US" altLang="zh-CN" dirty="0">
                <a:solidFill>
                  <a:schemeClr val="accent6">
                    <a:lumMod val="60000"/>
                    <a:lumOff val="40000"/>
                  </a:schemeClr>
                </a:solidFill>
              </a:rPr>
              <a:t>Apprenticeship</a:t>
            </a:r>
          </a:p>
          <a:p>
            <a:endParaRPr lang="en-US" altLang="zh-CN" dirty="0"/>
          </a:p>
          <a:p>
            <a:endParaRPr lang="en-US" altLang="zh-CN" dirty="0"/>
          </a:p>
          <a:p>
            <a:endParaRPr lang="zh-CN" altLang="en-US" dirty="0"/>
          </a:p>
        </p:txBody>
      </p:sp>
      <p:sp>
        <p:nvSpPr>
          <p:cNvPr id="4" name="灯片编号占位符 3">
            <a:extLst>
              <a:ext uri="{FF2B5EF4-FFF2-40B4-BE49-F238E27FC236}">
                <a16:creationId xmlns:a16="http://schemas.microsoft.com/office/drawing/2014/main" id="{67B52531-574E-4E71-BE8D-F31AC0308D79}"/>
              </a:ext>
            </a:extLst>
          </p:cNvPr>
          <p:cNvSpPr>
            <a:spLocks noGrp="1"/>
          </p:cNvSpPr>
          <p:nvPr>
            <p:ph type="sldNum" sz="quarter" idx="4"/>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2569283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0866E3-B26A-4EDF-9C26-2A6DB9A3977A}"/>
              </a:ext>
            </a:extLst>
          </p:cNvPr>
          <p:cNvSpPr>
            <a:spLocks noGrp="1"/>
          </p:cNvSpPr>
          <p:nvPr>
            <p:ph type="title"/>
          </p:nvPr>
        </p:nvSpPr>
        <p:spPr/>
        <p:txBody>
          <a:bodyPr/>
          <a:lstStyle/>
          <a:p>
            <a:r>
              <a:rPr lang="en-US" altLang="zh-CN" dirty="0" err="1"/>
              <a:t>Lehre</a:t>
            </a:r>
            <a:r>
              <a:rPr lang="en-US" altLang="zh-CN" dirty="0"/>
              <a:t> [5]</a:t>
            </a:r>
            <a:endParaRPr lang="zh-CN" altLang="en-US" dirty="0"/>
          </a:p>
        </p:txBody>
      </p:sp>
      <p:sp>
        <p:nvSpPr>
          <p:cNvPr id="3" name="内容占位符 2">
            <a:extLst>
              <a:ext uri="{FF2B5EF4-FFF2-40B4-BE49-F238E27FC236}">
                <a16:creationId xmlns:a16="http://schemas.microsoft.com/office/drawing/2014/main" id="{7C1B3725-1455-472C-AE30-0A8B43F32942}"/>
              </a:ext>
            </a:extLst>
          </p:cNvPr>
          <p:cNvSpPr>
            <a:spLocks noGrp="1"/>
          </p:cNvSpPr>
          <p:nvPr>
            <p:ph idx="1"/>
          </p:nvPr>
        </p:nvSpPr>
        <p:spPr/>
        <p:txBody>
          <a:bodyPr/>
          <a:lstStyle/>
          <a:p>
            <a:endParaRPr lang="en-US" altLang="zh-CN" dirty="0"/>
          </a:p>
          <a:p>
            <a:r>
              <a:rPr lang="en-US" altLang="zh-CN" dirty="0" err="1">
                <a:solidFill>
                  <a:srgbClr val="EB46FC"/>
                </a:solidFill>
              </a:rPr>
              <a:t>Lehre</a:t>
            </a:r>
            <a:r>
              <a:rPr lang="en-US" altLang="zh-CN" dirty="0"/>
              <a:t> (</a:t>
            </a:r>
            <a:r>
              <a:rPr lang="en-US" altLang="zh-CN" dirty="0">
                <a:solidFill>
                  <a:schemeClr val="accent6">
                    <a:lumMod val="60000"/>
                    <a:lumOff val="40000"/>
                  </a:schemeClr>
                </a:solidFill>
              </a:rPr>
              <a:t>vocational training</a:t>
            </a:r>
            <a:r>
              <a:rPr lang="en-US" altLang="zh-CN" dirty="0"/>
              <a:t>, </a:t>
            </a:r>
            <a:r>
              <a:rPr lang="en-US" altLang="zh-CN" dirty="0">
                <a:solidFill>
                  <a:schemeClr val="accent6">
                    <a:lumMod val="60000"/>
                    <a:lumOff val="40000"/>
                  </a:schemeClr>
                </a:solidFill>
              </a:rPr>
              <a:t>apprentice</a:t>
            </a:r>
            <a:r>
              <a:rPr lang="en-US" altLang="zh-CN" dirty="0"/>
              <a:t>) </a:t>
            </a:r>
          </a:p>
          <a:p>
            <a:endParaRPr lang="en-US" altLang="zh-CN" dirty="0"/>
          </a:p>
          <a:p>
            <a:endParaRPr lang="en-US" altLang="zh-CN" dirty="0"/>
          </a:p>
          <a:p>
            <a:r>
              <a:rPr lang="en-US" altLang="zh-CN" dirty="0"/>
              <a:t>Extended education: </a:t>
            </a:r>
            <a:r>
              <a:rPr lang="en-US" altLang="zh-CN" dirty="0">
                <a:solidFill>
                  <a:schemeClr val="accent6">
                    <a:lumMod val="60000"/>
                    <a:lumOff val="40000"/>
                  </a:schemeClr>
                </a:solidFill>
              </a:rPr>
              <a:t>business</a:t>
            </a:r>
            <a:r>
              <a:rPr lang="en-US" altLang="zh-CN" dirty="0"/>
              <a:t> subjects in addition to academic curriculum, from grade five to ten</a:t>
            </a:r>
          </a:p>
          <a:p>
            <a:endParaRPr lang="en-US" altLang="zh-CN" dirty="0"/>
          </a:p>
          <a:p>
            <a:endParaRPr lang="en-US" altLang="zh-CN" dirty="0"/>
          </a:p>
          <a:p>
            <a:r>
              <a:rPr lang="en-US" altLang="zh-CN" dirty="0"/>
              <a:t>Diploma (</a:t>
            </a:r>
            <a:r>
              <a:rPr lang="en-US" altLang="zh-CN" dirty="0" err="1">
                <a:solidFill>
                  <a:srgbClr val="EB46FC"/>
                </a:solidFill>
              </a:rPr>
              <a:t>Realschulabschluss</a:t>
            </a:r>
            <a:r>
              <a:rPr lang="en-US" altLang="zh-CN" dirty="0"/>
              <a:t> / </a:t>
            </a:r>
            <a:r>
              <a:rPr lang="en-US" altLang="zh-CN" dirty="0" err="1">
                <a:solidFill>
                  <a:srgbClr val="EB46FC"/>
                </a:solidFill>
              </a:rPr>
              <a:t>mittlere</a:t>
            </a:r>
            <a:r>
              <a:rPr lang="en-US" altLang="zh-CN" dirty="0">
                <a:solidFill>
                  <a:srgbClr val="EB46FC"/>
                </a:solidFill>
              </a:rPr>
              <a:t> </a:t>
            </a:r>
            <a:r>
              <a:rPr lang="en-US" altLang="zh-CN" dirty="0" err="1">
                <a:solidFill>
                  <a:srgbClr val="EB46FC"/>
                </a:solidFill>
              </a:rPr>
              <a:t>Reife</a:t>
            </a:r>
            <a:r>
              <a:rPr lang="en-US" altLang="zh-CN" dirty="0"/>
              <a:t>): students can enter a business or technical school, or attend training in companies (</a:t>
            </a:r>
            <a:r>
              <a:rPr lang="en-US" altLang="zh-CN" dirty="0" err="1">
                <a:solidFill>
                  <a:srgbClr val="EB46FC"/>
                </a:solidFill>
              </a:rPr>
              <a:t>eine</a:t>
            </a:r>
            <a:r>
              <a:rPr lang="en-US" altLang="zh-CN" dirty="0">
                <a:solidFill>
                  <a:srgbClr val="EB46FC"/>
                </a:solidFill>
              </a:rPr>
              <a:t> </a:t>
            </a:r>
            <a:r>
              <a:rPr lang="en-US" altLang="zh-CN" dirty="0" err="1">
                <a:solidFill>
                  <a:srgbClr val="EB46FC"/>
                </a:solidFill>
              </a:rPr>
              <a:t>Ausbildung</a:t>
            </a:r>
            <a:r>
              <a:rPr lang="en-US" altLang="zh-CN" dirty="0">
                <a:solidFill>
                  <a:srgbClr val="EB46FC"/>
                </a:solidFill>
              </a:rPr>
              <a:t> </a:t>
            </a:r>
            <a:r>
              <a:rPr lang="en-US" altLang="zh-CN" dirty="0" err="1">
                <a:solidFill>
                  <a:srgbClr val="EB46FC"/>
                </a:solidFill>
              </a:rPr>
              <a:t>im</a:t>
            </a:r>
            <a:r>
              <a:rPr lang="en-US" altLang="zh-CN" dirty="0">
                <a:solidFill>
                  <a:srgbClr val="EB46FC"/>
                </a:solidFill>
              </a:rPr>
              <a:t> </a:t>
            </a:r>
            <a:r>
              <a:rPr lang="en-US" altLang="zh-CN" dirty="0" err="1">
                <a:solidFill>
                  <a:srgbClr val="EB46FC"/>
                </a:solidFill>
              </a:rPr>
              <a:t>Betrieb</a:t>
            </a:r>
            <a:r>
              <a:rPr lang="en-US" altLang="zh-CN" dirty="0">
                <a:solidFill>
                  <a:srgbClr val="EB46FC"/>
                </a:solidFill>
              </a:rPr>
              <a:t> </a:t>
            </a:r>
            <a:r>
              <a:rPr lang="en-US" altLang="zh-CN" dirty="0" err="1">
                <a:solidFill>
                  <a:srgbClr val="EB46FC"/>
                </a:solidFill>
              </a:rPr>
              <a:t>machen</a:t>
            </a:r>
            <a:r>
              <a:rPr lang="en-US" altLang="zh-CN" dirty="0"/>
              <a:t>)</a:t>
            </a:r>
          </a:p>
          <a:p>
            <a:endParaRPr lang="en-US" altLang="zh-CN" dirty="0"/>
          </a:p>
          <a:p>
            <a:endParaRPr lang="en-US" altLang="zh-CN" dirty="0"/>
          </a:p>
          <a:p>
            <a:endParaRPr lang="zh-CN" altLang="en-US" dirty="0"/>
          </a:p>
        </p:txBody>
      </p:sp>
      <p:sp>
        <p:nvSpPr>
          <p:cNvPr id="4" name="灯片编号占位符 3">
            <a:extLst>
              <a:ext uri="{FF2B5EF4-FFF2-40B4-BE49-F238E27FC236}">
                <a16:creationId xmlns:a16="http://schemas.microsoft.com/office/drawing/2014/main" id="{D139B669-3F88-4514-B31B-41BE227FA84C}"/>
              </a:ext>
            </a:extLst>
          </p:cNvPr>
          <p:cNvSpPr>
            <a:spLocks noGrp="1"/>
          </p:cNvSpPr>
          <p:nvPr>
            <p:ph type="sldNum" sz="quarter" idx="4"/>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1839527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00BED8-EA71-447F-A407-1E7CA7D5982E}"/>
              </a:ext>
            </a:extLst>
          </p:cNvPr>
          <p:cNvSpPr>
            <a:spLocks noGrp="1"/>
          </p:cNvSpPr>
          <p:nvPr>
            <p:ph type="title"/>
          </p:nvPr>
        </p:nvSpPr>
        <p:spPr/>
        <p:txBody>
          <a:bodyPr/>
          <a:lstStyle/>
          <a:p>
            <a:r>
              <a:rPr lang="en-US" altLang="zh-CN" dirty="0" err="1"/>
              <a:t>Hauptschule</a:t>
            </a:r>
            <a:r>
              <a:rPr lang="en-US" altLang="zh-CN" dirty="0"/>
              <a:t> [6]</a:t>
            </a:r>
            <a:endParaRPr lang="zh-CN" altLang="en-US" dirty="0"/>
          </a:p>
        </p:txBody>
      </p:sp>
      <p:sp>
        <p:nvSpPr>
          <p:cNvPr id="3" name="内容占位符 2">
            <a:extLst>
              <a:ext uri="{FF2B5EF4-FFF2-40B4-BE49-F238E27FC236}">
                <a16:creationId xmlns:a16="http://schemas.microsoft.com/office/drawing/2014/main" id="{7C525436-495F-488F-BB0B-A8B82F63D0F0}"/>
              </a:ext>
            </a:extLst>
          </p:cNvPr>
          <p:cNvSpPr>
            <a:spLocks noGrp="1"/>
          </p:cNvSpPr>
          <p:nvPr>
            <p:ph idx="1"/>
          </p:nvPr>
        </p:nvSpPr>
        <p:spPr/>
        <p:txBody>
          <a:bodyPr/>
          <a:lstStyle/>
          <a:p>
            <a:endParaRPr lang="en-US" altLang="zh-CN" dirty="0"/>
          </a:p>
          <a:p>
            <a:r>
              <a:rPr lang="en-US" altLang="zh-CN" dirty="0"/>
              <a:t>Poor students</a:t>
            </a:r>
          </a:p>
          <a:p>
            <a:endParaRPr lang="en-US" altLang="zh-CN" dirty="0"/>
          </a:p>
          <a:p>
            <a:endParaRPr lang="en-US" altLang="zh-CN" dirty="0"/>
          </a:p>
          <a:p>
            <a:endParaRPr lang="en-US" altLang="zh-CN" dirty="0"/>
          </a:p>
          <a:p>
            <a:r>
              <a:rPr lang="en-US" altLang="zh-CN" dirty="0"/>
              <a:t>Similar subjects with </a:t>
            </a:r>
            <a:r>
              <a:rPr lang="en-US" altLang="zh-CN" dirty="0" err="1"/>
              <a:t>Realschule</a:t>
            </a:r>
            <a:r>
              <a:rPr lang="en-US" altLang="zh-CN" dirty="0"/>
              <a:t> and Gymnasium, but </a:t>
            </a:r>
            <a:r>
              <a:rPr lang="en-US" altLang="zh-CN" dirty="0">
                <a:solidFill>
                  <a:schemeClr val="accent6">
                    <a:lumMod val="60000"/>
                    <a:lumOff val="40000"/>
                  </a:schemeClr>
                </a:solidFill>
              </a:rPr>
              <a:t>much slower</a:t>
            </a:r>
          </a:p>
          <a:p>
            <a:endParaRPr lang="en-US" altLang="zh-CN" dirty="0">
              <a:solidFill>
                <a:schemeClr val="accent6">
                  <a:lumMod val="60000"/>
                  <a:lumOff val="40000"/>
                </a:schemeClr>
              </a:solidFill>
            </a:endParaRPr>
          </a:p>
          <a:p>
            <a:endParaRPr lang="en-US" altLang="zh-CN" dirty="0">
              <a:solidFill>
                <a:schemeClr val="accent6">
                  <a:lumMod val="60000"/>
                  <a:lumOff val="40000"/>
                </a:schemeClr>
              </a:solidFill>
            </a:endParaRPr>
          </a:p>
          <a:p>
            <a:endParaRPr lang="en-US" altLang="zh-CN" dirty="0">
              <a:solidFill>
                <a:schemeClr val="accent6">
                  <a:lumMod val="60000"/>
                  <a:lumOff val="40000"/>
                </a:schemeClr>
              </a:solidFill>
            </a:endParaRPr>
          </a:p>
          <a:p>
            <a:r>
              <a:rPr lang="en-US" altLang="zh-CN" dirty="0"/>
              <a:t>Featuring “work study (</a:t>
            </a:r>
            <a:r>
              <a:rPr lang="en-US" altLang="zh-CN" dirty="0" err="1">
                <a:solidFill>
                  <a:srgbClr val="EB46FC"/>
                </a:solidFill>
              </a:rPr>
              <a:t>Arbeitslehre</a:t>
            </a:r>
            <a:r>
              <a:rPr lang="en-US" altLang="zh-CN" dirty="0"/>
              <a:t>)”; </a:t>
            </a:r>
            <a:r>
              <a:rPr lang="en-US" altLang="zh-CN" dirty="0">
                <a:solidFill>
                  <a:schemeClr val="accent6">
                    <a:lumMod val="60000"/>
                    <a:lumOff val="40000"/>
                  </a:schemeClr>
                </a:solidFill>
              </a:rPr>
              <a:t>practical skills </a:t>
            </a:r>
            <a:r>
              <a:rPr lang="en-US" altLang="zh-CN" dirty="0"/>
              <a:t>more important than academic skills; also can qualify for </a:t>
            </a:r>
            <a:r>
              <a:rPr lang="en-US" altLang="zh-CN" dirty="0" err="1"/>
              <a:t>Realschule</a:t>
            </a:r>
            <a:r>
              <a:rPr lang="en-US" altLang="zh-CN" dirty="0"/>
              <a:t> and Gymnasium with </a:t>
            </a:r>
            <a:r>
              <a:rPr lang="en-US" altLang="zh-CN"/>
              <a:t>good scores</a:t>
            </a:r>
            <a:endParaRPr lang="zh-CN" altLang="en-US" dirty="0"/>
          </a:p>
        </p:txBody>
      </p:sp>
      <p:sp>
        <p:nvSpPr>
          <p:cNvPr id="4" name="灯片编号占位符 3">
            <a:extLst>
              <a:ext uri="{FF2B5EF4-FFF2-40B4-BE49-F238E27FC236}">
                <a16:creationId xmlns:a16="http://schemas.microsoft.com/office/drawing/2014/main" id="{50ABD5BF-6F0D-4641-AB4D-0DB294C3897D}"/>
              </a:ext>
            </a:extLst>
          </p:cNvPr>
          <p:cNvSpPr>
            <a:spLocks noGrp="1"/>
          </p:cNvSpPr>
          <p:nvPr>
            <p:ph type="sldNum" sz="quarter" idx="4"/>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691681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79E1A7-E55C-4840-A859-F4FCD2030E19}"/>
              </a:ext>
            </a:extLst>
          </p:cNvPr>
          <p:cNvSpPr>
            <a:spLocks noGrp="1"/>
          </p:cNvSpPr>
          <p:nvPr>
            <p:ph type="title"/>
          </p:nvPr>
        </p:nvSpPr>
        <p:spPr/>
        <p:txBody>
          <a:bodyPr/>
          <a:lstStyle/>
          <a:p>
            <a:r>
              <a:rPr lang="en-US" altLang="zh-CN" dirty="0"/>
              <a:t>Choice of Secondary Schools [2]</a:t>
            </a:r>
            <a:endParaRPr lang="zh-CN" altLang="en-US" dirty="0"/>
          </a:p>
        </p:txBody>
      </p:sp>
      <p:sp>
        <p:nvSpPr>
          <p:cNvPr id="3" name="内容占位符 2">
            <a:extLst>
              <a:ext uri="{FF2B5EF4-FFF2-40B4-BE49-F238E27FC236}">
                <a16:creationId xmlns:a16="http://schemas.microsoft.com/office/drawing/2014/main" id="{285D63E2-565F-43B9-819F-AC2C73B6175A}"/>
              </a:ext>
            </a:extLst>
          </p:cNvPr>
          <p:cNvSpPr>
            <a:spLocks noGrp="1"/>
          </p:cNvSpPr>
          <p:nvPr>
            <p:ph idx="1"/>
          </p:nvPr>
        </p:nvSpPr>
        <p:spPr/>
        <p:txBody>
          <a:bodyPr/>
          <a:lstStyle/>
          <a:p>
            <a:endParaRPr lang="en-US" altLang="zh-CN" dirty="0"/>
          </a:p>
          <a:p>
            <a:r>
              <a:rPr lang="en-US" altLang="zh-CN" dirty="0"/>
              <a:t>Gymnasium: more academical; good grades and performance</a:t>
            </a:r>
          </a:p>
          <a:p>
            <a:endParaRPr lang="en-US" altLang="zh-CN" dirty="0"/>
          </a:p>
          <a:p>
            <a:endParaRPr lang="en-US" altLang="zh-CN" dirty="0"/>
          </a:p>
          <a:p>
            <a:endParaRPr lang="en-US" altLang="zh-CN" dirty="0"/>
          </a:p>
          <a:p>
            <a:r>
              <a:rPr lang="en-US" altLang="zh-CN" dirty="0" err="1"/>
              <a:t>Realschule</a:t>
            </a:r>
            <a:r>
              <a:rPr lang="en-US" altLang="zh-CN" dirty="0"/>
              <a:t> and </a:t>
            </a:r>
            <a:r>
              <a:rPr lang="en-US" altLang="zh-CN" dirty="0" err="1"/>
              <a:t>Hauptschule</a:t>
            </a:r>
            <a:r>
              <a:rPr lang="en-US" altLang="zh-CN" dirty="0"/>
              <a:t>: more practical (career)</a:t>
            </a:r>
          </a:p>
          <a:p>
            <a:endParaRPr lang="en-US" altLang="zh-CN" dirty="0"/>
          </a:p>
          <a:p>
            <a:endParaRPr lang="en-US" altLang="zh-CN" dirty="0"/>
          </a:p>
          <a:p>
            <a:endParaRPr lang="en-US" altLang="zh-CN" dirty="0"/>
          </a:p>
          <a:p>
            <a:r>
              <a:rPr lang="en-US" altLang="zh-CN" dirty="0" err="1"/>
              <a:t>Gesamtschule</a:t>
            </a:r>
            <a:r>
              <a:rPr lang="en-US" altLang="zh-CN" dirty="0"/>
              <a:t>: comprehensive</a:t>
            </a:r>
          </a:p>
          <a:p>
            <a:endParaRPr lang="en-US" altLang="zh-CN" dirty="0"/>
          </a:p>
          <a:p>
            <a:endParaRPr lang="en-US" altLang="zh-CN" dirty="0"/>
          </a:p>
          <a:p>
            <a:endParaRPr lang="en-US" altLang="zh-CN" dirty="0"/>
          </a:p>
        </p:txBody>
      </p:sp>
      <p:sp>
        <p:nvSpPr>
          <p:cNvPr id="4" name="灯片编号占位符 3">
            <a:extLst>
              <a:ext uri="{FF2B5EF4-FFF2-40B4-BE49-F238E27FC236}">
                <a16:creationId xmlns:a16="http://schemas.microsoft.com/office/drawing/2014/main" id="{72DC81A2-CEDA-411F-9F70-33751D8E38DB}"/>
              </a:ext>
            </a:extLst>
          </p:cNvPr>
          <p:cNvSpPr>
            <a:spLocks noGrp="1"/>
          </p:cNvSpPr>
          <p:nvPr>
            <p:ph type="sldNum" sz="quarter" idx="4"/>
          </p:nvPr>
        </p:nvSpPr>
        <p:spPr/>
        <p:txBody>
          <a:bodyPr/>
          <a:lstStyle/>
          <a:p>
            <a:fld id="{B6F15528-21DE-4FAA-801E-634DDDAF4B2B}" type="slidenum">
              <a:rPr lang="en-US" smtClean="0"/>
              <a:pPr/>
              <a:t>13</a:t>
            </a:fld>
            <a:endParaRPr lang="en-US" dirty="0"/>
          </a:p>
        </p:txBody>
      </p:sp>
      <p:pic>
        <p:nvPicPr>
          <p:cNvPr id="5" name="图片 4">
            <a:extLst>
              <a:ext uri="{FF2B5EF4-FFF2-40B4-BE49-F238E27FC236}">
                <a16:creationId xmlns:a16="http://schemas.microsoft.com/office/drawing/2014/main" id="{050BA9C3-49A9-4F38-BA44-CE1BD8079515}"/>
              </a:ext>
            </a:extLst>
          </p:cNvPr>
          <p:cNvPicPr>
            <a:picLocks noChangeAspect="1"/>
          </p:cNvPicPr>
          <p:nvPr/>
        </p:nvPicPr>
        <p:blipFill rotWithShape="1">
          <a:blip r:embed="rId2"/>
          <a:srcRect b="8983"/>
          <a:stretch/>
        </p:blipFill>
        <p:spPr>
          <a:xfrm>
            <a:off x="8305800" y="1905000"/>
            <a:ext cx="2730261" cy="3600000"/>
          </a:xfrm>
          <a:prstGeom prst="rect">
            <a:avLst/>
          </a:prstGeom>
        </p:spPr>
      </p:pic>
    </p:spTree>
    <p:extLst>
      <p:ext uri="{BB962C8B-B14F-4D97-AF65-F5344CB8AC3E}">
        <p14:creationId xmlns:p14="http://schemas.microsoft.com/office/powerpoint/2010/main" val="2145319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79E1A7-E55C-4840-A859-F4FCD2030E19}"/>
              </a:ext>
            </a:extLst>
          </p:cNvPr>
          <p:cNvSpPr>
            <a:spLocks noGrp="1"/>
          </p:cNvSpPr>
          <p:nvPr>
            <p:ph type="title"/>
          </p:nvPr>
        </p:nvSpPr>
        <p:spPr/>
        <p:txBody>
          <a:bodyPr/>
          <a:lstStyle/>
          <a:p>
            <a:r>
              <a:rPr lang="en-US" altLang="zh-CN" dirty="0"/>
              <a:t>Choice of Secondary Schools [2]</a:t>
            </a:r>
            <a:endParaRPr lang="zh-CN" altLang="en-US" dirty="0"/>
          </a:p>
        </p:txBody>
      </p:sp>
      <p:sp>
        <p:nvSpPr>
          <p:cNvPr id="3" name="内容占位符 2">
            <a:extLst>
              <a:ext uri="{FF2B5EF4-FFF2-40B4-BE49-F238E27FC236}">
                <a16:creationId xmlns:a16="http://schemas.microsoft.com/office/drawing/2014/main" id="{285D63E2-565F-43B9-819F-AC2C73B6175A}"/>
              </a:ext>
            </a:extLst>
          </p:cNvPr>
          <p:cNvSpPr>
            <a:spLocks noGrp="1"/>
          </p:cNvSpPr>
          <p:nvPr>
            <p:ph idx="1"/>
          </p:nvPr>
        </p:nvSpPr>
        <p:spPr>
          <a:xfrm>
            <a:off x="406400" y="914400"/>
            <a:ext cx="11480800" cy="5105400"/>
          </a:xfrm>
        </p:spPr>
        <p:txBody>
          <a:bodyPr/>
          <a:lstStyle/>
          <a:p>
            <a:endParaRPr lang="en-US" altLang="zh-CN" dirty="0"/>
          </a:p>
          <a:p>
            <a:r>
              <a:rPr lang="en-US" altLang="zh-CN" dirty="0"/>
              <a:t>Orientation/Testing Phase in grades </a:t>
            </a:r>
            <a:r>
              <a:rPr lang="en-US" altLang="zh-CN" dirty="0">
                <a:solidFill>
                  <a:schemeClr val="accent6">
                    <a:lumMod val="60000"/>
                    <a:lumOff val="40000"/>
                  </a:schemeClr>
                </a:solidFill>
              </a:rPr>
              <a:t>five</a:t>
            </a:r>
            <a:r>
              <a:rPr lang="en-US" altLang="zh-CN" dirty="0"/>
              <a:t> and </a:t>
            </a:r>
            <a:r>
              <a:rPr lang="en-US" altLang="zh-CN" dirty="0">
                <a:solidFill>
                  <a:schemeClr val="accent6">
                    <a:lumMod val="60000"/>
                    <a:lumOff val="40000"/>
                  </a:schemeClr>
                </a:solidFill>
              </a:rPr>
              <a:t>six</a:t>
            </a:r>
            <a:r>
              <a:rPr lang="en-US" altLang="zh-CN" dirty="0"/>
              <a:t>, embedded in secondary school system (</a:t>
            </a:r>
            <a:r>
              <a:rPr lang="en-US" altLang="zh-CN" dirty="0">
                <a:solidFill>
                  <a:srgbClr val="EB46FC"/>
                </a:solidFill>
              </a:rPr>
              <a:t>Berlin</a:t>
            </a:r>
            <a:r>
              <a:rPr lang="en-US" altLang="zh-CN" dirty="0"/>
              <a:t> and </a:t>
            </a:r>
            <a:r>
              <a:rPr lang="en-US" altLang="zh-CN" dirty="0">
                <a:solidFill>
                  <a:srgbClr val="EB46FC"/>
                </a:solidFill>
              </a:rPr>
              <a:t>Brandenburg</a:t>
            </a:r>
            <a:r>
              <a:rPr lang="en-US" altLang="zh-CN" dirty="0"/>
              <a:t>: embedded in primary school)</a:t>
            </a:r>
          </a:p>
          <a:p>
            <a:endParaRPr lang="en-US" altLang="zh-CN" dirty="0"/>
          </a:p>
          <a:p>
            <a:endParaRPr lang="en-US" altLang="zh-CN" dirty="0"/>
          </a:p>
          <a:p>
            <a:r>
              <a:rPr lang="en-US" altLang="zh-CN" dirty="0"/>
              <a:t>Teachers: recommendation based on main-subjects (Math, German, Natural Sciences, Foreign Languages) performance and school behavior (</a:t>
            </a:r>
            <a:r>
              <a:rPr lang="en-US" altLang="zh-CN" dirty="0">
                <a:solidFill>
                  <a:schemeClr val="accent6">
                    <a:lumMod val="60000"/>
                    <a:lumOff val="40000"/>
                  </a:schemeClr>
                </a:solidFill>
              </a:rPr>
              <a:t>immaterial</a:t>
            </a:r>
            <a:r>
              <a:rPr lang="en-US" altLang="zh-CN" dirty="0"/>
              <a:t>)</a:t>
            </a:r>
          </a:p>
          <a:p>
            <a:endParaRPr lang="en-US" altLang="zh-CN" dirty="0"/>
          </a:p>
          <a:p>
            <a:endParaRPr lang="en-US" altLang="zh-CN" dirty="0"/>
          </a:p>
          <a:p>
            <a:r>
              <a:rPr lang="en-US" altLang="zh-CN" dirty="0"/>
              <a:t>Admission: </a:t>
            </a:r>
            <a:r>
              <a:rPr lang="en-US" altLang="zh-CN" dirty="0">
                <a:solidFill>
                  <a:schemeClr val="accent6">
                    <a:lumMod val="60000"/>
                    <a:lumOff val="40000"/>
                  </a:schemeClr>
                </a:solidFill>
              </a:rPr>
              <a:t>different</a:t>
            </a:r>
            <a:r>
              <a:rPr lang="en-US" altLang="zh-CN" dirty="0"/>
              <a:t> from state to state </a:t>
            </a:r>
          </a:p>
          <a:p>
            <a:pPr marL="0" indent="0">
              <a:buNone/>
            </a:pPr>
            <a:r>
              <a:rPr lang="en-US" altLang="zh-CN" dirty="0"/>
              <a:t>    (</a:t>
            </a:r>
            <a:r>
              <a:rPr lang="en-US" altLang="zh-CN" dirty="0">
                <a:solidFill>
                  <a:srgbClr val="EB46FC"/>
                </a:solidFill>
              </a:rPr>
              <a:t>Berlin</a:t>
            </a:r>
            <a:r>
              <a:rPr lang="en-US" altLang="zh-CN" dirty="0"/>
              <a:t>: Gymnasium, 30-35%, lottery)</a:t>
            </a:r>
          </a:p>
          <a:p>
            <a:pPr marL="0" indent="0">
              <a:buNone/>
            </a:pPr>
            <a:r>
              <a:rPr lang="en-US" altLang="zh-CN" dirty="0"/>
              <a:t>    (Some other states: anyone can apply)</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4" name="灯片编号占位符 3">
            <a:extLst>
              <a:ext uri="{FF2B5EF4-FFF2-40B4-BE49-F238E27FC236}">
                <a16:creationId xmlns:a16="http://schemas.microsoft.com/office/drawing/2014/main" id="{72DC81A2-CEDA-411F-9F70-33751D8E38DB}"/>
              </a:ext>
            </a:extLst>
          </p:cNvPr>
          <p:cNvSpPr>
            <a:spLocks noGrp="1"/>
          </p:cNvSpPr>
          <p:nvPr>
            <p:ph type="sldNum" sz="quarter" idx="4"/>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4291688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75A37B-B4EE-4B60-B664-705C206A6D5F}"/>
              </a:ext>
            </a:extLst>
          </p:cNvPr>
          <p:cNvSpPr>
            <a:spLocks noGrp="1"/>
          </p:cNvSpPr>
          <p:nvPr>
            <p:ph type="title"/>
          </p:nvPr>
        </p:nvSpPr>
        <p:spPr/>
        <p:txBody>
          <a:bodyPr/>
          <a:lstStyle/>
          <a:p>
            <a:r>
              <a:rPr lang="en-US" altLang="zh-CN" dirty="0"/>
              <a:t>Abitur [7]</a:t>
            </a:r>
            <a:endParaRPr lang="zh-CN" altLang="en-US" dirty="0"/>
          </a:p>
        </p:txBody>
      </p:sp>
      <p:sp>
        <p:nvSpPr>
          <p:cNvPr id="3" name="内容占位符 2">
            <a:extLst>
              <a:ext uri="{FF2B5EF4-FFF2-40B4-BE49-F238E27FC236}">
                <a16:creationId xmlns:a16="http://schemas.microsoft.com/office/drawing/2014/main" id="{FB01C012-E116-440A-A721-884CC4F27A71}"/>
              </a:ext>
            </a:extLst>
          </p:cNvPr>
          <p:cNvSpPr>
            <a:spLocks noGrp="1"/>
          </p:cNvSpPr>
          <p:nvPr>
            <p:ph idx="1"/>
          </p:nvPr>
        </p:nvSpPr>
        <p:spPr/>
        <p:txBody>
          <a:bodyPr/>
          <a:lstStyle/>
          <a:p>
            <a:endParaRPr lang="en-US" altLang="zh-CN" dirty="0"/>
          </a:p>
          <a:p>
            <a:r>
              <a:rPr lang="en-US" altLang="zh-CN" dirty="0"/>
              <a:t>Abitur/Abi: certificate of general qualification for university entrance (</a:t>
            </a:r>
            <a:r>
              <a:rPr lang="en-US" altLang="zh-CN" dirty="0" err="1">
                <a:solidFill>
                  <a:srgbClr val="EB46FC"/>
                </a:solidFill>
              </a:rPr>
              <a:t>Zeugnis</a:t>
            </a:r>
            <a:r>
              <a:rPr lang="en-US" altLang="zh-CN" dirty="0">
                <a:solidFill>
                  <a:srgbClr val="EB46FC"/>
                </a:solidFill>
              </a:rPr>
              <a:t> der </a:t>
            </a:r>
            <a:r>
              <a:rPr lang="en-US" altLang="zh-CN" dirty="0" err="1">
                <a:solidFill>
                  <a:srgbClr val="EB46FC"/>
                </a:solidFill>
              </a:rPr>
              <a:t>Allgemeinen</a:t>
            </a:r>
            <a:r>
              <a:rPr lang="en-US" altLang="zh-CN" dirty="0">
                <a:solidFill>
                  <a:srgbClr val="EB46FC"/>
                </a:solidFill>
              </a:rPr>
              <a:t> </a:t>
            </a:r>
            <a:r>
              <a:rPr lang="en-US" altLang="zh-CN" dirty="0" err="1">
                <a:solidFill>
                  <a:srgbClr val="EB46FC"/>
                </a:solidFill>
              </a:rPr>
              <a:t>Hochschulreie</a:t>
            </a:r>
            <a:r>
              <a:rPr lang="en-US" altLang="zh-CN" dirty="0"/>
              <a:t>)</a:t>
            </a:r>
            <a:r>
              <a:rPr lang="en-US" altLang="zh-CN" dirty="0">
                <a:solidFill>
                  <a:srgbClr val="EB46FC"/>
                </a:solidFill>
              </a:rPr>
              <a:t> </a:t>
            </a:r>
          </a:p>
          <a:p>
            <a:endParaRPr lang="en-US" altLang="zh-CN" dirty="0">
              <a:solidFill>
                <a:srgbClr val="EB46FC"/>
              </a:solidFill>
            </a:endParaRPr>
          </a:p>
          <a:p>
            <a:endParaRPr lang="en-US" altLang="zh-CN" dirty="0">
              <a:solidFill>
                <a:srgbClr val="EB46FC"/>
              </a:solidFill>
            </a:endParaRPr>
          </a:p>
          <a:p>
            <a:endParaRPr lang="en-US" altLang="zh-CN" dirty="0">
              <a:solidFill>
                <a:srgbClr val="EB46FC"/>
              </a:solidFill>
            </a:endParaRPr>
          </a:p>
          <a:p>
            <a:r>
              <a:rPr lang="en-US" altLang="zh-CN" dirty="0"/>
              <a:t>Mainly three aspects:</a:t>
            </a:r>
          </a:p>
          <a:p>
            <a:pPr>
              <a:buFontTx/>
              <a:buChar char="-"/>
            </a:pPr>
            <a:r>
              <a:rPr lang="en-US" altLang="zh-CN" dirty="0"/>
              <a:t>Language, literature and the arts</a:t>
            </a:r>
          </a:p>
          <a:p>
            <a:pPr>
              <a:buFontTx/>
              <a:buChar char="-"/>
            </a:pPr>
            <a:r>
              <a:rPr lang="en-US" altLang="zh-CN" dirty="0"/>
              <a:t>Social sciences</a:t>
            </a:r>
          </a:p>
          <a:p>
            <a:pPr>
              <a:buFontTx/>
              <a:buChar char="-"/>
            </a:pPr>
            <a:r>
              <a:rPr lang="en-US" altLang="zh-CN" dirty="0"/>
              <a:t>Mathematics, natural sciences and technology</a:t>
            </a:r>
          </a:p>
          <a:p>
            <a:pPr>
              <a:buFontTx/>
              <a:buChar char="-"/>
            </a:pPr>
            <a:r>
              <a:rPr lang="en-US" altLang="zh-CN" dirty="0"/>
              <a:t>(Sports)</a:t>
            </a:r>
          </a:p>
          <a:p>
            <a:endParaRPr lang="en-US" altLang="zh-CN" dirty="0"/>
          </a:p>
          <a:p>
            <a:pPr marL="0" indent="0">
              <a:buNone/>
            </a:pPr>
            <a:endParaRPr lang="en-US" altLang="zh-CN" dirty="0"/>
          </a:p>
          <a:p>
            <a:endParaRPr lang="zh-CN" altLang="en-US" dirty="0">
              <a:solidFill>
                <a:schemeClr val="accent6">
                  <a:lumMod val="60000"/>
                  <a:lumOff val="40000"/>
                </a:schemeClr>
              </a:solidFill>
            </a:endParaRPr>
          </a:p>
        </p:txBody>
      </p:sp>
      <p:sp>
        <p:nvSpPr>
          <p:cNvPr id="4" name="灯片编号占位符 3">
            <a:extLst>
              <a:ext uri="{FF2B5EF4-FFF2-40B4-BE49-F238E27FC236}">
                <a16:creationId xmlns:a16="http://schemas.microsoft.com/office/drawing/2014/main" id="{8151CE49-5C6C-4516-B99A-10F09F55E63A}"/>
              </a:ext>
            </a:extLst>
          </p:cNvPr>
          <p:cNvSpPr>
            <a:spLocks noGrp="1"/>
          </p:cNvSpPr>
          <p:nvPr>
            <p:ph type="sldNum" sz="quarter" idx="4"/>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2297512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75A37B-B4EE-4B60-B664-705C206A6D5F}"/>
              </a:ext>
            </a:extLst>
          </p:cNvPr>
          <p:cNvSpPr>
            <a:spLocks noGrp="1"/>
          </p:cNvSpPr>
          <p:nvPr>
            <p:ph type="title"/>
          </p:nvPr>
        </p:nvSpPr>
        <p:spPr/>
        <p:txBody>
          <a:bodyPr/>
          <a:lstStyle/>
          <a:p>
            <a:r>
              <a:rPr lang="en-US" altLang="zh-CN" dirty="0"/>
              <a:t>Abitur [7]</a:t>
            </a:r>
            <a:endParaRPr lang="zh-CN" altLang="en-US" dirty="0"/>
          </a:p>
        </p:txBody>
      </p:sp>
      <p:sp>
        <p:nvSpPr>
          <p:cNvPr id="3" name="内容占位符 2">
            <a:extLst>
              <a:ext uri="{FF2B5EF4-FFF2-40B4-BE49-F238E27FC236}">
                <a16:creationId xmlns:a16="http://schemas.microsoft.com/office/drawing/2014/main" id="{FB01C012-E116-440A-A721-884CC4F27A71}"/>
              </a:ext>
            </a:extLst>
          </p:cNvPr>
          <p:cNvSpPr>
            <a:spLocks noGrp="1"/>
          </p:cNvSpPr>
          <p:nvPr>
            <p:ph idx="1"/>
          </p:nvPr>
        </p:nvSpPr>
        <p:spPr/>
        <p:txBody>
          <a:bodyPr/>
          <a:lstStyle/>
          <a:p>
            <a:endParaRPr lang="en-US" altLang="zh-CN" dirty="0"/>
          </a:p>
          <a:p>
            <a:r>
              <a:rPr lang="en-US" altLang="zh-CN" dirty="0"/>
              <a:t>During final exams (</a:t>
            </a:r>
            <a:r>
              <a:rPr lang="en-US" altLang="zh-CN" dirty="0" err="1">
                <a:solidFill>
                  <a:srgbClr val="EB46FC"/>
                </a:solidFill>
              </a:rPr>
              <a:t>Abiturprüfungen</a:t>
            </a:r>
            <a:r>
              <a:rPr lang="en-US" altLang="zh-CN" dirty="0"/>
              <a:t>): tested in 4 or 5 subjects, at least one </a:t>
            </a:r>
            <a:r>
              <a:rPr lang="en-US" altLang="zh-CN" dirty="0">
                <a:solidFill>
                  <a:schemeClr val="accent6">
                    <a:lumMod val="60000"/>
                    <a:lumOff val="40000"/>
                  </a:schemeClr>
                </a:solidFill>
              </a:rPr>
              <a:t>oral</a:t>
            </a:r>
          </a:p>
          <a:p>
            <a:endParaRPr lang="en-US" altLang="zh-CN" dirty="0">
              <a:solidFill>
                <a:schemeClr val="accent6">
                  <a:lumMod val="60000"/>
                  <a:lumOff val="40000"/>
                </a:schemeClr>
              </a:solidFill>
            </a:endParaRPr>
          </a:p>
          <a:p>
            <a:endParaRPr lang="en-US" altLang="zh-CN" dirty="0">
              <a:solidFill>
                <a:schemeClr val="accent6">
                  <a:lumMod val="60000"/>
                  <a:lumOff val="40000"/>
                </a:schemeClr>
              </a:solidFill>
            </a:endParaRPr>
          </a:p>
          <a:p>
            <a:endParaRPr lang="en-US" altLang="zh-CN" dirty="0">
              <a:solidFill>
                <a:schemeClr val="accent6">
                  <a:lumMod val="60000"/>
                  <a:lumOff val="40000"/>
                </a:schemeClr>
              </a:solidFill>
            </a:endParaRPr>
          </a:p>
          <a:p>
            <a:endParaRPr lang="en-US" altLang="zh-CN" dirty="0">
              <a:solidFill>
                <a:schemeClr val="accent6">
                  <a:lumMod val="60000"/>
                  <a:lumOff val="40000"/>
                </a:schemeClr>
              </a:solidFill>
            </a:endParaRPr>
          </a:p>
          <a:p>
            <a:endParaRPr lang="en-US" altLang="zh-CN" dirty="0">
              <a:solidFill>
                <a:schemeClr val="accent6">
                  <a:lumMod val="60000"/>
                  <a:lumOff val="40000"/>
                </a:schemeClr>
              </a:solidFill>
            </a:endParaRPr>
          </a:p>
          <a:p>
            <a:pPr marL="0" indent="0">
              <a:buNone/>
            </a:pPr>
            <a:endParaRPr lang="en-US" altLang="zh-CN" dirty="0">
              <a:solidFill>
                <a:schemeClr val="accent6">
                  <a:lumMod val="60000"/>
                  <a:lumOff val="40000"/>
                </a:schemeClr>
              </a:solidFill>
            </a:endParaRPr>
          </a:p>
          <a:p>
            <a:r>
              <a:rPr lang="en-US" altLang="zh-CN" dirty="0"/>
              <a:t>Grades: from 1.0 (</a:t>
            </a:r>
            <a:r>
              <a:rPr lang="en-US" altLang="zh-CN" dirty="0">
                <a:solidFill>
                  <a:schemeClr val="accent6">
                    <a:lumMod val="60000"/>
                    <a:lumOff val="40000"/>
                  </a:schemeClr>
                </a:solidFill>
              </a:rPr>
              <a:t>best</a:t>
            </a:r>
            <a:r>
              <a:rPr lang="en-US" altLang="zh-CN" dirty="0"/>
              <a:t>) to 4.0 (worst)</a:t>
            </a:r>
          </a:p>
          <a:p>
            <a:endParaRPr lang="en-US" altLang="zh-CN" dirty="0"/>
          </a:p>
          <a:p>
            <a:r>
              <a:rPr lang="en-US" altLang="zh-CN" dirty="0"/>
              <a:t>In </a:t>
            </a:r>
            <a:r>
              <a:rPr lang="en-US" altLang="zh-CN" dirty="0">
                <a:solidFill>
                  <a:schemeClr val="accent6">
                    <a:lumMod val="60000"/>
                    <a:lumOff val="40000"/>
                  </a:schemeClr>
                </a:solidFill>
              </a:rPr>
              <a:t>school courses</a:t>
            </a:r>
            <a:r>
              <a:rPr lang="en-US" altLang="zh-CN" dirty="0"/>
              <a:t>: </a:t>
            </a:r>
          </a:p>
          <a:p>
            <a:pPr marL="0" indent="0" algn="ctr">
              <a:buNone/>
            </a:pPr>
            <a:r>
              <a:rPr lang="en-US" altLang="zh-CN" dirty="0"/>
              <a:t>1=</a:t>
            </a:r>
            <a:r>
              <a:rPr lang="en-US" altLang="zh-CN" dirty="0" err="1"/>
              <a:t>sehr</a:t>
            </a:r>
            <a:r>
              <a:rPr lang="en-US" altLang="zh-CN" dirty="0"/>
              <a:t> gut, 2=gut, 3=</a:t>
            </a:r>
            <a:r>
              <a:rPr lang="en-US" altLang="zh-CN" dirty="0" err="1"/>
              <a:t>befriedigend</a:t>
            </a:r>
            <a:r>
              <a:rPr lang="en-US" altLang="zh-CN" dirty="0"/>
              <a:t>, 4=</a:t>
            </a:r>
            <a:r>
              <a:rPr lang="en-US" altLang="zh-CN" dirty="0" err="1"/>
              <a:t>ausreichend</a:t>
            </a:r>
            <a:r>
              <a:rPr lang="en-US" altLang="zh-CN" dirty="0"/>
              <a:t>, 5=</a:t>
            </a:r>
            <a:r>
              <a:rPr lang="en-US" altLang="zh-CN" dirty="0" err="1"/>
              <a:t>mangelhaft</a:t>
            </a:r>
            <a:r>
              <a:rPr lang="en-US" altLang="zh-CN" dirty="0"/>
              <a:t>, 6 = </a:t>
            </a:r>
            <a:r>
              <a:rPr lang="en-US" altLang="zh-CN" dirty="0" err="1"/>
              <a:t>unge</a:t>
            </a:r>
            <a:r>
              <a:rPr lang="de-DE" altLang="zh-CN" dirty="0"/>
              <a:t>nügend</a:t>
            </a:r>
            <a:endParaRPr lang="en-US" altLang="zh-CN" dirty="0"/>
          </a:p>
          <a:p>
            <a:endParaRPr lang="zh-CN" altLang="en-US" dirty="0"/>
          </a:p>
          <a:p>
            <a:endParaRPr lang="en-US" altLang="zh-CN" dirty="0">
              <a:solidFill>
                <a:srgbClr val="EB46FC"/>
              </a:solidFill>
            </a:endParaRPr>
          </a:p>
          <a:p>
            <a:endParaRPr lang="en-US" altLang="zh-CN" dirty="0">
              <a:solidFill>
                <a:srgbClr val="EB46FC"/>
              </a:solidFill>
            </a:endParaRPr>
          </a:p>
          <a:p>
            <a:endParaRPr lang="en-US" altLang="zh-CN" dirty="0">
              <a:solidFill>
                <a:srgbClr val="EB46FC"/>
              </a:solidFill>
            </a:endParaRPr>
          </a:p>
          <a:p>
            <a:endParaRPr lang="en-US" altLang="zh-CN" dirty="0"/>
          </a:p>
          <a:p>
            <a:pPr marL="0" indent="0">
              <a:buNone/>
            </a:pPr>
            <a:endParaRPr lang="en-US" altLang="zh-CN" dirty="0"/>
          </a:p>
          <a:p>
            <a:endParaRPr lang="zh-CN" altLang="en-US" dirty="0">
              <a:solidFill>
                <a:schemeClr val="accent6">
                  <a:lumMod val="60000"/>
                  <a:lumOff val="40000"/>
                </a:schemeClr>
              </a:solidFill>
            </a:endParaRPr>
          </a:p>
        </p:txBody>
      </p:sp>
      <p:sp>
        <p:nvSpPr>
          <p:cNvPr id="4" name="灯片编号占位符 3">
            <a:extLst>
              <a:ext uri="{FF2B5EF4-FFF2-40B4-BE49-F238E27FC236}">
                <a16:creationId xmlns:a16="http://schemas.microsoft.com/office/drawing/2014/main" id="{8151CE49-5C6C-4516-B99A-10F09F55E63A}"/>
              </a:ext>
            </a:extLst>
          </p:cNvPr>
          <p:cNvSpPr>
            <a:spLocks noGrp="1"/>
          </p:cNvSpPr>
          <p:nvPr>
            <p:ph type="sldNum" sz="quarter" idx="4"/>
          </p:nvPr>
        </p:nvSpPr>
        <p:spPr/>
        <p:txBody>
          <a:bodyPr/>
          <a:lstStyle/>
          <a:p>
            <a:fld id="{B6F15528-21DE-4FAA-801E-634DDDAF4B2B}" type="slidenum">
              <a:rPr lang="en-US" smtClean="0"/>
              <a:pPr/>
              <a:t>16</a:t>
            </a:fld>
            <a:endParaRPr lang="en-US" dirty="0"/>
          </a:p>
        </p:txBody>
      </p:sp>
      <p:graphicFrame>
        <p:nvGraphicFramePr>
          <p:cNvPr id="5" name="表格 4">
            <a:extLst>
              <a:ext uri="{FF2B5EF4-FFF2-40B4-BE49-F238E27FC236}">
                <a16:creationId xmlns:a16="http://schemas.microsoft.com/office/drawing/2014/main" id="{4894329E-968D-49AD-AEEE-A6E518B6FC15}"/>
              </a:ext>
            </a:extLst>
          </p:cNvPr>
          <p:cNvGraphicFramePr>
            <a:graphicFrameLocks noGrp="1"/>
          </p:cNvGraphicFramePr>
          <p:nvPr>
            <p:extLst>
              <p:ext uri="{D42A27DB-BD31-4B8C-83A1-F6EECF244321}">
                <p14:modId xmlns:p14="http://schemas.microsoft.com/office/powerpoint/2010/main" val="417196636"/>
              </p:ext>
            </p:extLst>
          </p:nvPr>
        </p:nvGraphicFramePr>
        <p:xfrm>
          <a:off x="990600" y="1828800"/>
          <a:ext cx="10210800" cy="2225040"/>
        </p:xfrm>
        <a:graphic>
          <a:graphicData uri="http://schemas.openxmlformats.org/drawingml/2006/table">
            <a:tbl>
              <a:tblPr firstRow="1" bandRow="1">
                <a:tableStyleId>{5940675A-B579-460E-94D1-54222C63F5DA}</a:tableStyleId>
              </a:tblPr>
              <a:tblGrid>
                <a:gridCol w="2871788">
                  <a:extLst>
                    <a:ext uri="{9D8B030D-6E8A-4147-A177-3AD203B41FA5}">
                      <a16:colId xmlns:a16="http://schemas.microsoft.com/office/drawing/2014/main" val="3908309230"/>
                    </a:ext>
                  </a:extLst>
                </a:gridCol>
                <a:gridCol w="7339012">
                  <a:extLst>
                    <a:ext uri="{9D8B030D-6E8A-4147-A177-3AD203B41FA5}">
                      <a16:colId xmlns:a16="http://schemas.microsoft.com/office/drawing/2014/main" val="1097712018"/>
                    </a:ext>
                  </a:extLst>
                </a:gridCol>
              </a:tblGrid>
              <a:tr h="370840">
                <a:tc>
                  <a:txBody>
                    <a:bodyPr/>
                    <a:lstStyle/>
                    <a:p>
                      <a:pPr algn="ctr"/>
                      <a:r>
                        <a:rPr lang="en-US" altLang="zh-CN" b="1" dirty="0"/>
                        <a:t>Course</a:t>
                      </a:r>
                      <a:endParaRPr lang="zh-CN" altLang="en-US" b="1" dirty="0"/>
                    </a:p>
                  </a:txBody>
                  <a:tcPr/>
                </a:tc>
                <a:tc>
                  <a:txBody>
                    <a:bodyPr/>
                    <a:lstStyle/>
                    <a:p>
                      <a:pPr algn="ctr"/>
                      <a:r>
                        <a:rPr lang="en-US" altLang="zh-CN" b="1" dirty="0"/>
                        <a:t>Type of examination</a:t>
                      </a:r>
                      <a:endParaRPr lang="zh-CN" altLang="en-US" b="1" dirty="0"/>
                    </a:p>
                  </a:txBody>
                  <a:tcPr/>
                </a:tc>
                <a:extLst>
                  <a:ext uri="{0D108BD9-81ED-4DB2-BD59-A6C34878D82A}">
                    <a16:rowId xmlns:a16="http://schemas.microsoft.com/office/drawing/2014/main" val="3473285552"/>
                  </a:ext>
                </a:extLst>
              </a:tr>
              <a:tr h="370840">
                <a:tc>
                  <a:txBody>
                    <a:bodyPr/>
                    <a:lstStyle/>
                    <a:p>
                      <a:r>
                        <a:rPr lang="en-US" altLang="zh-CN" sz="1800" b="0" i="0" kern="1200" dirty="0">
                          <a:solidFill>
                            <a:schemeClr val="tx1"/>
                          </a:solidFill>
                          <a:effectLst/>
                          <a:latin typeface="+mn-lt"/>
                          <a:ea typeface="+mn-ea"/>
                          <a:cs typeface="+mn-cs"/>
                        </a:rPr>
                        <a:t>1</a:t>
                      </a:r>
                      <a:r>
                        <a:rPr lang="en-US" altLang="zh-CN" sz="1800" b="0" i="0" kern="1200" baseline="30000" dirty="0">
                          <a:solidFill>
                            <a:schemeClr val="tx1"/>
                          </a:solidFill>
                          <a:effectLst/>
                          <a:latin typeface="+mn-lt"/>
                          <a:ea typeface="+mn-ea"/>
                          <a:cs typeface="+mn-cs"/>
                        </a:rPr>
                        <a:t>st</a:t>
                      </a:r>
                      <a:r>
                        <a:rPr lang="en-US" altLang="zh-CN" sz="1800" b="0" i="0" kern="1200" dirty="0">
                          <a:solidFill>
                            <a:schemeClr val="tx1"/>
                          </a:solidFill>
                          <a:effectLst/>
                          <a:latin typeface="+mn-lt"/>
                          <a:ea typeface="+mn-ea"/>
                          <a:cs typeface="+mn-cs"/>
                        </a:rPr>
                        <a:t> advanced course</a:t>
                      </a:r>
                      <a:endParaRPr lang="zh-CN" altLang="en-US" dirty="0"/>
                    </a:p>
                  </a:txBody>
                  <a:tcPr/>
                </a:tc>
                <a:tc>
                  <a:txBody>
                    <a:bodyPr/>
                    <a:lstStyle/>
                    <a:p>
                      <a:r>
                        <a:rPr lang="en-US" altLang="zh-CN" dirty="0"/>
                        <a:t>Written</a:t>
                      </a:r>
                      <a:endParaRPr lang="zh-CN" altLang="en-US" dirty="0"/>
                    </a:p>
                  </a:txBody>
                  <a:tcPr/>
                </a:tc>
                <a:extLst>
                  <a:ext uri="{0D108BD9-81ED-4DB2-BD59-A6C34878D82A}">
                    <a16:rowId xmlns:a16="http://schemas.microsoft.com/office/drawing/2014/main" val="2235658406"/>
                  </a:ext>
                </a:extLst>
              </a:tr>
              <a:tr h="370840">
                <a:tc>
                  <a:txBody>
                    <a:bodyPr/>
                    <a:lstStyle/>
                    <a:p>
                      <a:r>
                        <a:rPr lang="en-US" altLang="zh-CN" sz="1800" b="0" i="0" kern="1200" dirty="0">
                          <a:solidFill>
                            <a:schemeClr val="tx1"/>
                          </a:solidFill>
                          <a:effectLst/>
                          <a:latin typeface="+mn-lt"/>
                          <a:ea typeface="+mn-ea"/>
                          <a:cs typeface="+mn-cs"/>
                        </a:rPr>
                        <a:t>2</a:t>
                      </a:r>
                      <a:r>
                        <a:rPr lang="en-US" altLang="zh-CN" sz="1800" b="0" i="0" kern="1200" baseline="30000" dirty="0">
                          <a:solidFill>
                            <a:schemeClr val="tx1"/>
                          </a:solidFill>
                          <a:effectLst/>
                          <a:latin typeface="+mn-lt"/>
                          <a:ea typeface="+mn-ea"/>
                          <a:cs typeface="+mn-cs"/>
                        </a:rPr>
                        <a:t>nd</a:t>
                      </a:r>
                      <a:r>
                        <a:rPr lang="en-US" altLang="zh-CN" sz="1800" b="0" i="0" kern="1200" dirty="0">
                          <a:solidFill>
                            <a:schemeClr val="tx1"/>
                          </a:solidFill>
                          <a:effectLst/>
                          <a:latin typeface="+mn-lt"/>
                          <a:ea typeface="+mn-ea"/>
                          <a:cs typeface="+mn-cs"/>
                        </a:rPr>
                        <a:t> advanced course</a:t>
                      </a:r>
                      <a:endParaRPr lang="zh-CN" altLang="en-US" dirty="0"/>
                    </a:p>
                  </a:txBody>
                  <a:tcPr/>
                </a:tc>
                <a:tc>
                  <a:txBody>
                    <a:bodyPr/>
                    <a:lstStyle/>
                    <a:p>
                      <a:r>
                        <a:rPr lang="en-US" altLang="zh-CN" dirty="0"/>
                        <a:t>Written</a:t>
                      </a:r>
                      <a:endParaRPr lang="zh-CN" altLang="en-US" dirty="0"/>
                    </a:p>
                  </a:txBody>
                  <a:tcPr/>
                </a:tc>
                <a:extLst>
                  <a:ext uri="{0D108BD9-81ED-4DB2-BD59-A6C34878D82A}">
                    <a16:rowId xmlns:a16="http://schemas.microsoft.com/office/drawing/2014/main" val="723803637"/>
                  </a:ext>
                </a:extLst>
              </a:tr>
              <a:tr h="370840">
                <a:tc>
                  <a:txBody>
                    <a:bodyPr/>
                    <a:lstStyle/>
                    <a:p>
                      <a:r>
                        <a:rPr lang="en-US" altLang="zh-CN" sz="1800" b="0" i="0" kern="1200" dirty="0">
                          <a:solidFill>
                            <a:schemeClr val="tx1"/>
                          </a:solidFill>
                          <a:effectLst/>
                          <a:latin typeface="+mn-lt"/>
                          <a:ea typeface="+mn-ea"/>
                          <a:cs typeface="+mn-cs"/>
                        </a:rPr>
                        <a:t>3</a:t>
                      </a:r>
                      <a:r>
                        <a:rPr lang="en-US" altLang="zh-CN" sz="1800" b="0" i="0" kern="1200" baseline="30000" dirty="0">
                          <a:solidFill>
                            <a:schemeClr val="tx1"/>
                          </a:solidFill>
                          <a:effectLst/>
                          <a:latin typeface="+mn-lt"/>
                          <a:ea typeface="+mn-ea"/>
                          <a:cs typeface="+mn-cs"/>
                        </a:rPr>
                        <a:t>rd</a:t>
                      </a:r>
                      <a:r>
                        <a:rPr lang="en-US" altLang="zh-CN" sz="1800" b="0" i="0" kern="1200" dirty="0">
                          <a:solidFill>
                            <a:schemeClr val="tx1"/>
                          </a:solidFill>
                          <a:effectLst/>
                          <a:latin typeface="+mn-lt"/>
                          <a:ea typeface="+mn-ea"/>
                          <a:cs typeface="+mn-cs"/>
                        </a:rPr>
                        <a:t> advanced course</a:t>
                      </a:r>
                      <a:endParaRPr lang="zh-CN" altLang="en-US" dirty="0"/>
                    </a:p>
                  </a:txBody>
                  <a:tcPr/>
                </a:tc>
                <a:tc>
                  <a:txBody>
                    <a:bodyPr/>
                    <a:lstStyle/>
                    <a:p>
                      <a:r>
                        <a:rPr lang="en-US" altLang="zh-CN" dirty="0"/>
                        <a:t>Written</a:t>
                      </a:r>
                    </a:p>
                  </a:txBody>
                  <a:tcPr/>
                </a:tc>
                <a:extLst>
                  <a:ext uri="{0D108BD9-81ED-4DB2-BD59-A6C34878D82A}">
                    <a16:rowId xmlns:a16="http://schemas.microsoft.com/office/drawing/2014/main" val="1974932792"/>
                  </a:ext>
                </a:extLst>
              </a:tr>
              <a:tr h="370840">
                <a:tc>
                  <a:txBody>
                    <a:bodyPr/>
                    <a:lstStyle/>
                    <a:p>
                      <a:r>
                        <a:rPr lang="en-US" altLang="zh-CN" dirty="0"/>
                        <a:t>Basic course</a:t>
                      </a:r>
                      <a:endParaRPr lang="zh-CN" altLang="en-US" dirty="0"/>
                    </a:p>
                  </a:txBody>
                  <a:tcPr/>
                </a:tc>
                <a:tc>
                  <a:txBody>
                    <a:bodyPr/>
                    <a:lstStyle/>
                    <a:p>
                      <a:r>
                        <a:rPr lang="en-US" altLang="zh-CN" dirty="0"/>
                        <a:t>Oral</a:t>
                      </a:r>
                      <a:endParaRPr lang="zh-CN" altLang="en-US" dirty="0"/>
                    </a:p>
                  </a:txBody>
                  <a:tcPr/>
                </a:tc>
                <a:extLst>
                  <a:ext uri="{0D108BD9-81ED-4DB2-BD59-A6C34878D82A}">
                    <a16:rowId xmlns:a16="http://schemas.microsoft.com/office/drawing/2014/main" val="1540218061"/>
                  </a:ext>
                </a:extLst>
              </a:tr>
              <a:tr h="370840">
                <a:tc>
                  <a:txBody>
                    <a:bodyPr/>
                    <a:lstStyle/>
                    <a:p>
                      <a:r>
                        <a:rPr lang="en-US" altLang="zh-CN" dirty="0"/>
                        <a:t>Basic course</a:t>
                      </a:r>
                      <a:endParaRPr lang="zh-CN" altLang="en-US" dirty="0"/>
                    </a:p>
                  </a:txBody>
                  <a:tcPr/>
                </a:tc>
                <a:tc>
                  <a:txBody>
                    <a:bodyPr/>
                    <a:lstStyle/>
                    <a:p>
                      <a:r>
                        <a:rPr lang="en-US" altLang="zh-CN" dirty="0"/>
                        <a:t>Oral, presentation or exceptional learning achievement (20-pg paper)</a:t>
                      </a:r>
                      <a:endParaRPr lang="zh-CN" altLang="en-US" dirty="0"/>
                    </a:p>
                  </a:txBody>
                  <a:tcPr/>
                </a:tc>
                <a:extLst>
                  <a:ext uri="{0D108BD9-81ED-4DB2-BD59-A6C34878D82A}">
                    <a16:rowId xmlns:a16="http://schemas.microsoft.com/office/drawing/2014/main" val="1389671333"/>
                  </a:ext>
                </a:extLst>
              </a:tr>
            </a:tbl>
          </a:graphicData>
        </a:graphic>
      </p:graphicFrame>
      <p:sp>
        <p:nvSpPr>
          <p:cNvPr id="6" name="矩形 5">
            <a:extLst>
              <a:ext uri="{FF2B5EF4-FFF2-40B4-BE49-F238E27FC236}">
                <a16:creationId xmlns:a16="http://schemas.microsoft.com/office/drawing/2014/main" id="{B3F3863D-30CC-4751-AE4D-1512AA30EF95}"/>
              </a:ext>
            </a:extLst>
          </p:cNvPr>
          <p:cNvSpPr/>
          <p:nvPr/>
        </p:nvSpPr>
        <p:spPr>
          <a:xfrm>
            <a:off x="5334000" y="5622248"/>
            <a:ext cx="1863011" cy="523220"/>
          </a:xfrm>
          <a:prstGeom prst="rect">
            <a:avLst/>
          </a:prstGeom>
          <a:noFill/>
        </p:spPr>
        <p:txBody>
          <a:bodyPr wrap="none" lIns="91440" tIns="45720" rIns="91440" bIns="45720">
            <a:spAutoFit/>
          </a:bodyPr>
          <a:lstStyle/>
          <a:p>
            <a:pPr algn="ctr"/>
            <a:r>
              <a:rPr lang="en-US" altLang="zh-CN" sz="2800" b="1" i="1" cap="none" spc="0" dirty="0">
                <a:ln w="0"/>
                <a:solidFill>
                  <a:schemeClr val="tx1"/>
                </a:solidFill>
                <a:effectLst>
                  <a:outerShdw blurRad="38100" dist="19050" dir="2700000" algn="tl" rotWithShape="0">
                    <a:schemeClr val="dk1">
                      <a:alpha val="40000"/>
                    </a:schemeClr>
                  </a:outerShdw>
                </a:effectLst>
              </a:rPr>
              <a:t>Pass Line</a:t>
            </a:r>
            <a:endParaRPr lang="zh-CN" altLang="en-US" sz="2800" b="1" i="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83860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D189DA-369F-4E0B-BB77-2C773347F9A0}"/>
              </a:ext>
            </a:extLst>
          </p:cNvPr>
          <p:cNvSpPr>
            <a:spLocks noGrp="1"/>
          </p:cNvSpPr>
          <p:nvPr>
            <p:ph type="title"/>
          </p:nvPr>
        </p:nvSpPr>
        <p:spPr/>
        <p:txBody>
          <a:bodyPr/>
          <a:lstStyle/>
          <a:p>
            <a:r>
              <a:rPr lang="en-US" altLang="zh-CN" dirty="0"/>
              <a:t>Scoring of Abitur [7]</a:t>
            </a:r>
            <a:endParaRPr lang="zh-CN" altLang="en-US" dirty="0"/>
          </a:p>
        </p:txBody>
      </p:sp>
      <p:sp>
        <p:nvSpPr>
          <p:cNvPr id="3" name="内容占位符 2">
            <a:extLst>
              <a:ext uri="{FF2B5EF4-FFF2-40B4-BE49-F238E27FC236}">
                <a16:creationId xmlns:a16="http://schemas.microsoft.com/office/drawing/2014/main" id="{02F28827-4FBA-4D9E-9172-773A180BA4C7}"/>
              </a:ext>
            </a:extLst>
          </p:cNvPr>
          <p:cNvSpPr>
            <a:spLocks noGrp="1"/>
          </p:cNvSpPr>
          <p:nvPr>
            <p:ph idx="1"/>
          </p:nvPr>
        </p:nvSpPr>
        <p:spPr/>
        <p:txBody>
          <a:bodyPr/>
          <a:lstStyle/>
          <a:p>
            <a:endParaRPr lang="en-US" altLang="zh-CN" dirty="0"/>
          </a:p>
          <a:p>
            <a:r>
              <a:rPr lang="en-US" altLang="zh-CN" dirty="0"/>
              <a:t>The exact scoring system depends on the </a:t>
            </a:r>
            <a:r>
              <a:rPr lang="en-US" altLang="zh-CN" dirty="0" err="1">
                <a:solidFill>
                  <a:srgbClr val="EB46FC"/>
                </a:solidFill>
              </a:rPr>
              <a:t>Bundesland</a:t>
            </a:r>
            <a:r>
              <a:rPr lang="en-US" altLang="zh-CN" dirty="0"/>
              <a:t>, in which one takes Abitur. Passing the Abitur usually requires a composite score of at least 50%. Students with a score below that minimum fail and do not receive an Abitur.</a:t>
            </a:r>
          </a:p>
          <a:p>
            <a:endParaRPr lang="en-US" altLang="zh-CN" dirty="0"/>
          </a:p>
          <a:p>
            <a:endParaRPr lang="en-US" altLang="zh-CN" dirty="0"/>
          </a:p>
          <a:p>
            <a:r>
              <a:rPr lang="en-US" altLang="zh-CN" dirty="0"/>
              <a:t>There are some other conditions that the student also has to meet in order to receive the Abitur: taking mandatory courses in selected subject areas, and limits to the number of failing grades in core subjects. </a:t>
            </a:r>
          </a:p>
          <a:p>
            <a:endParaRPr lang="en-US" altLang="zh-CN" dirty="0"/>
          </a:p>
          <a:p>
            <a:endParaRPr lang="en-US" altLang="zh-CN" dirty="0"/>
          </a:p>
          <a:p>
            <a:r>
              <a:rPr lang="en-US" altLang="zh-CN" dirty="0"/>
              <a:t>Finally, students often have the option of omitting some courses from their composite score if they have taken more courses than the minimum required.</a:t>
            </a:r>
            <a:endParaRPr lang="zh-CN" altLang="en-US" dirty="0"/>
          </a:p>
        </p:txBody>
      </p:sp>
      <p:sp>
        <p:nvSpPr>
          <p:cNvPr id="4" name="灯片编号占位符 3">
            <a:extLst>
              <a:ext uri="{FF2B5EF4-FFF2-40B4-BE49-F238E27FC236}">
                <a16:creationId xmlns:a16="http://schemas.microsoft.com/office/drawing/2014/main" id="{037620CD-9618-448A-A457-912B70D9FAD2}"/>
              </a:ext>
            </a:extLst>
          </p:cNvPr>
          <p:cNvSpPr>
            <a:spLocks noGrp="1"/>
          </p:cNvSpPr>
          <p:nvPr>
            <p:ph type="sldNum" sz="quarter" idx="4"/>
          </p:nvPr>
        </p:nvSpPr>
        <p:spPr/>
        <p:txBody>
          <a:bodyPr/>
          <a:lstStyle/>
          <a:p>
            <a:fld id="{B6F15528-21DE-4FAA-801E-634DDDAF4B2B}" type="slidenum">
              <a:rPr lang="en-US" smtClean="0"/>
              <a:pPr/>
              <a:t>17</a:t>
            </a:fld>
            <a:endParaRPr lang="en-US" dirty="0"/>
          </a:p>
        </p:txBody>
      </p:sp>
    </p:spTree>
    <p:extLst>
      <p:ext uri="{BB962C8B-B14F-4D97-AF65-F5344CB8AC3E}">
        <p14:creationId xmlns:p14="http://schemas.microsoft.com/office/powerpoint/2010/main" val="1345476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41D4AE-6025-43A9-B87B-72F3D8F60B47}"/>
              </a:ext>
            </a:extLst>
          </p:cNvPr>
          <p:cNvSpPr>
            <a:spLocks noGrp="1"/>
          </p:cNvSpPr>
          <p:nvPr>
            <p:ph type="title"/>
          </p:nvPr>
        </p:nvSpPr>
        <p:spPr/>
        <p:txBody>
          <a:bodyPr/>
          <a:lstStyle/>
          <a:p>
            <a:r>
              <a:rPr lang="en-US" altLang="zh-CN" dirty="0"/>
              <a:t>Calculation of Scores [7 11]</a:t>
            </a:r>
            <a:endParaRPr lang="zh-CN" altLang="en-US" dirty="0"/>
          </a:p>
        </p:txBody>
      </p:sp>
      <p:sp>
        <p:nvSpPr>
          <p:cNvPr id="3" name="内容占位符 2">
            <a:extLst>
              <a:ext uri="{FF2B5EF4-FFF2-40B4-BE49-F238E27FC236}">
                <a16:creationId xmlns:a16="http://schemas.microsoft.com/office/drawing/2014/main" id="{C32703A9-FA9D-4BE4-89ED-BA5B0376127D}"/>
              </a:ext>
            </a:extLst>
          </p:cNvPr>
          <p:cNvSpPr>
            <a:spLocks noGrp="1"/>
          </p:cNvSpPr>
          <p:nvPr>
            <p:ph idx="1"/>
          </p:nvPr>
        </p:nvSpPr>
        <p:spPr/>
        <p:txBody>
          <a:bodyPr/>
          <a:lstStyle/>
          <a:p>
            <a:endParaRPr lang="en-US" altLang="zh-CN" dirty="0"/>
          </a:p>
          <a:p>
            <a:r>
              <a:rPr lang="en-US" altLang="zh-CN" dirty="0"/>
              <a:t>Weighted aptitude assessment: Abitur + school grades</a:t>
            </a:r>
          </a:p>
          <a:p>
            <a:endParaRPr lang="en-US" altLang="zh-CN" dirty="0"/>
          </a:p>
          <a:p>
            <a:endParaRPr lang="en-US" altLang="zh-CN" dirty="0"/>
          </a:p>
          <a:p>
            <a:r>
              <a:rPr lang="en-US" altLang="zh-CN" dirty="0"/>
              <a:t>School grades: “Each semester of a subject studied in the </a:t>
            </a:r>
            <a:r>
              <a:rPr lang="en-US" altLang="zh-CN" dirty="0">
                <a:solidFill>
                  <a:schemeClr val="accent6">
                    <a:lumMod val="60000"/>
                    <a:lumOff val="40000"/>
                  </a:schemeClr>
                </a:solidFill>
              </a:rPr>
              <a:t>final two years </a:t>
            </a:r>
            <a:r>
              <a:rPr lang="en-US" altLang="zh-CN" dirty="0"/>
              <a:t>yields up to </a:t>
            </a:r>
            <a:r>
              <a:rPr lang="en-US" altLang="zh-CN" dirty="0">
                <a:solidFill>
                  <a:schemeClr val="accent6">
                    <a:lumMod val="60000"/>
                    <a:lumOff val="40000"/>
                  </a:schemeClr>
                </a:solidFill>
              </a:rPr>
              <a:t>15</a:t>
            </a:r>
            <a:r>
              <a:rPr lang="en-US" altLang="zh-CN" dirty="0"/>
              <a:t> points for a student, where advanced courses count double. The final examinations each count quadruple.” </a:t>
            </a:r>
            <a:r>
              <a:rPr lang="zh-CN" altLang="en-US" dirty="0"/>
              <a:t>→ </a:t>
            </a:r>
            <a:r>
              <a:rPr lang="en-US" altLang="zh-CN" b="1" dirty="0"/>
              <a:t>15 points, 4 semesters in total for each counted subject</a:t>
            </a:r>
          </a:p>
          <a:p>
            <a:endParaRPr lang="en-US" altLang="zh-CN" b="1" dirty="0"/>
          </a:p>
          <a:p>
            <a:endParaRPr lang="en-US" altLang="zh-CN" b="1" dirty="0"/>
          </a:p>
          <a:p>
            <a:r>
              <a:rPr lang="en-US" altLang="zh-CN" dirty="0">
                <a:solidFill>
                  <a:srgbClr val="EB46FC"/>
                </a:solidFill>
              </a:rPr>
              <a:t>Abitur</a:t>
            </a:r>
            <a:r>
              <a:rPr lang="en-US" altLang="zh-CN" dirty="0"/>
              <a:t>: usually in total </a:t>
            </a:r>
            <a:r>
              <a:rPr lang="en-US" altLang="zh-CN" dirty="0">
                <a:solidFill>
                  <a:schemeClr val="accent6">
                    <a:lumMod val="60000"/>
                    <a:lumOff val="40000"/>
                  </a:schemeClr>
                </a:solidFill>
              </a:rPr>
              <a:t>900</a:t>
            </a:r>
            <a:r>
              <a:rPr lang="en-US" altLang="zh-CN" dirty="0"/>
              <a:t> points, where </a:t>
            </a:r>
            <a:r>
              <a:rPr lang="zh-CN" altLang="en-US" dirty="0">
                <a:solidFill>
                  <a:schemeClr val="accent6">
                    <a:lumMod val="60000"/>
                    <a:lumOff val="40000"/>
                  </a:schemeClr>
                </a:solidFill>
              </a:rPr>
              <a:t>≥</a:t>
            </a:r>
            <a:r>
              <a:rPr lang="en-US" altLang="zh-CN" dirty="0">
                <a:solidFill>
                  <a:schemeClr val="accent6">
                    <a:lumMod val="60000"/>
                    <a:lumOff val="40000"/>
                  </a:schemeClr>
                </a:solidFill>
              </a:rPr>
              <a:t>823 </a:t>
            </a:r>
            <a:r>
              <a:rPr lang="en-US" altLang="zh-CN" dirty="0"/>
              <a:t>get</a:t>
            </a:r>
            <a:r>
              <a:rPr lang="en-US" altLang="zh-CN" dirty="0">
                <a:solidFill>
                  <a:schemeClr val="accent6">
                    <a:lumMod val="60000"/>
                    <a:lumOff val="40000"/>
                  </a:schemeClr>
                </a:solidFill>
              </a:rPr>
              <a:t> 1.0</a:t>
            </a:r>
          </a:p>
        </p:txBody>
      </p:sp>
      <p:sp>
        <p:nvSpPr>
          <p:cNvPr id="4" name="灯片编号占位符 3">
            <a:extLst>
              <a:ext uri="{FF2B5EF4-FFF2-40B4-BE49-F238E27FC236}">
                <a16:creationId xmlns:a16="http://schemas.microsoft.com/office/drawing/2014/main" id="{CC60753A-59A1-43EA-928F-BD2945336A1B}"/>
              </a:ext>
            </a:extLst>
          </p:cNvPr>
          <p:cNvSpPr>
            <a:spLocks noGrp="1"/>
          </p:cNvSpPr>
          <p:nvPr>
            <p:ph type="sldNum" sz="quarter" idx="4"/>
          </p:nvPr>
        </p:nvSpPr>
        <p:spPr/>
        <p:txBody>
          <a:bodyPr/>
          <a:lstStyle/>
          <a:p>
            <a:fld id="{B6F15528-21DE-4FAA-801E-634DDDAF4B2B}" type="slidenum">
              <a:rPr lang="en-US" smtClean="0"/>
              <a:pPr/>
              <a:t>18</a:t>
            </a:fld>
            <a:endParaRPr lang="en-US" dirty="0"/>
          </a:p>
        </p:txBody>
      </p:sp>
    </p:spTree>
    <p:extLst>
      <p:ext uri="{BB962C8B-B14F-4D97-AF65-F5344CB8AC3E}">
        <p14:creationId xmlns:p14="http://schemas.microsoft.com/office/powerpoint/2010/main" val="1901451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C1242B-56B5-403D-933A-BA46FE84D5E1}"/>
              </a:ext>
            </a:extLst>
          </p:cNvPr>
          <p:cNvSpPr>
            <a:spLocks noGrp="1"/>
          </p:cNvSpPr>
          <p:nvPr>
            <p:ph type="title"/>
          </p:nvPr>
        </p:nvSpPr>
        <p:spPr/>
        <p:txBody>
          <a:bodyPr/>
          <a:lstStyle/>
          <a:p>
            <a:r>
              <a:rPr lang="en-US" altLang="zh-CN" dirty="0"/>
              <a:t>Grades of Abitur [7]</a:t>
            </a:r>
            <a:endParaRPr lang="zh-CN" altLang="en-US" dirty="0"/>
          </a:p>
        </p:txBody>
      </p:sp>
      <p:pic>
        <p:nvPicPr>
          <p:cNvPr id="5" name="内容占位符 4">
            <a:extLst>
              <a:ext uri="{FF2B5EF4-FFF2-40B4-BE49-F238E27FC236}">
                <a16:creationId xmlns:a16="http://schemas.microsoft.com/office/drawing/2014/main" id="{559592F1-5353-431C-8EB6-B438E9DCE85E}"/>
              </a:ext>
            </a:extLst>
          </p:cNvPr>
          <p:cNvPicPr>
            <a:picLocks noGrp="1" noChangeAspect="1"/>
          </p:cNvPicPr>
          <p:nvPr>
            <p:ph idx="1"/>
          </p:nvPr>
        </p:nvPicPr>
        <p:blipFill rotWithShape="1">
          <a:blip r:embed="rId3"/>
          <a:srcRect l="762" r="1673" b="1222"/>
          <a:stretch/>
        </p:blipFill>
        <p:spPr>
          <a:xfrm>
            <a:off x="1066800" y="924600"/>
            <a:ext cx="9874286" cy="5400000"/>
          </a:xfrm>
          <a:prstGeom prst="rect">
            <a:avLst/>
          </a:prstGeom>
        </p:spPr>
      </p:pic>
      <p:sp>
        <p:nvSpPr>
          <p:cNvPr id="4" name="灯片编号占位符 3">
            <a:extLst>
              <a:ext uri="{FF2B5EF4-FFF2-40B4-BE49-F238E27FC236}">
                <a16:creationId xmlns:a16="http://schemas.microsoft.com/office/drawing/2014/main" id="{22D77BB2-6138-4212-ADFE-1764D905DBDB}"/>
              </a:ext>
            </a:extLst>
          </p:cNvPr>
          <p:cNvSpPr>
            <a:spLocks noGrp="1"/>
          </p:cNvSpPr>
          <p:nvPr>
            <p:ph type="sldNum" sz="quarter" idx="4"/>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2977779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a:t>
            </a:r>
            <a:endParaRPr lang="zh-CN" altLang="en-US" dirty="0"/>
          </a:p>
        </p:txBody>
      </p:sp>
      <p:sp>
        <p:nvSpPr>
          <p:cNvPr id="4" name="灯片编号占位符 3"/>
          <p:cNvSpPr>
            <a:spLocks noGrp="1"/>
          </p:cNvSpPr>
          <p:nvPr>
            <p:ph type="sldNum" sz="quarter" idx="4"/>
          </p:nvPr>
        </p:nvSpPr>
        <p:spPr/>
        <p:txBody>
          <a:bodyPr/>
          <a:lstStyle/>
          <a:p>
            <a:fld id="{B6F15528-21DE-4FAA-801E-634DDDAF4B2B}" type="slidenum">
              <a:rPr lang="en-US" smtClean="0"/>
              <a:pPr/>
              <a:t>2</a:t>
            </a:fld>
            <a:endParaRPr lang="en-US" dirty="0"/>
          </a:p>
        </p:txBody>
      </p:sp>
      <p:sp>
        <p:nvSpPr>
          <p:cNvPr id="7" name="内容占位符 6">
            <a:extLst>
              <a:ext uri="{FF2B5EF4-FFF2-40B4-BE49-F238E27FC236}">
                <a16:creationId xmlns:a16="http://schemas.microsoft.com/office/drawing/2014/main" id="{50685A0C-D978-4979-90D4-2F1B207FA4BA}"/>
              </a:ext>
            </a:extLst>
          </p:cNvPr>
          <p:cNvSpPr>
            <a:spLocks noGrp="1"/>
          </p:cNvSpPr>
          <p:nvPr>
            <p:ph idx="1"/>
          </p:nvPr>
        </p:nvSpPr>
        <p:spPr/>
        <p:txBody>
          <a:bodyPr/>
          <a:lstStyle/>
          <a:p>
            <a:pPr marL="0" indent="0">
              <a:buNone/>
            </a:pPr>
            <a:endParaRPr lang="en-US" altLang="zh-CN" dirty="0"/>
          </a:p>
          <a:p>
            <a:pPr marL="0" indent="0">
              <a:buNone/>
            </a:pPr>
            <a:r>
              <a:rPr lang="en-US" altLang="zh-CN" dirty="0"/>
              <a:t>Nomenclature: </a:t>
            </a:r>
            <a:r>
              <a:rPr lang="en-US" altLang="zh-CN" dirty="0">
                <a:solidFill>
                  <a:srgbClr val="EB46FC"/>
                </a:solidFill>
              </a:rPr>
              <a:t>Deutsch </a:t>
            </a:r>
            <a:r>
              <a:rPr lang="en-US" altLang="zh-CN" dirty="0"/>
              <a:t>for special Germany words; </a:t>
            </a:r>
            <a:r>
              <a:rPr lang="en-US" altLang="zh-CN" dirty="0">
                <a:solidFill>
                  <a:schemeClr val="accent6">
                    <a:lumMod val="60000"/>
                    <a:lumOff val="40000"/>
                  </a:schemeClr>
                </a:solidFill>
              </a:rPr>
              <a:t>English </a:t>
            </a:r>
            <a:r>
              <a:rPr lang="en-US" altLang="zh-CN" dirty="0"/>
              <a:t>for special English words</a:t>
            </a:r>
            <a:endParaRPr lang="en-US" altLang="zh-CN" dirty="0">
              <a:solidFill>
                <a:schemeClr val="accent6">
                  <a:lumMod val="60000"/>
                  <a:lumOff val="40000"/>
                </a:schemeClr>
              </a:solidFill>
            </a:endParaRPr>
          </a:p>
          <a:p>
            <a:endParaRPr lang="en-US" altLang="zh-CN" dirty="0"/>
          </a:p>
          <a:p>
            <a:endParaRPr lang="en-US" altLang="zh-CN" dirty="0"/>
          </a:p>
          <a:p>
            <a:r>
              <a:rPr lang="en-US" altLang="zh-CN" dirty="0"/>
              <a:t>3-element school system (</a:t>
            </a:r>
            <a:r>
              <a:rPr lang="en-US" altLang="zh-CN" dirty="0" err="1">
                <a:solidFill>
                  <a:srgbClr val="EB46FC"/>
                </a:solidFill>
              </a:rPr>
              <a:t>Hauptschule</a:t>
            </a:r>
            <a:r>
              <a:rPr lang="en-US" altLang="zh-CN" dirty="0"/>
              <a:t>, </a:t>
            </a:r>
            <a:r>
              <a:rPr lang="en-US" altLang="zh-CN" dirty="0" err="1">
                <a:solidFill>
                  <a:srgbClr val="EB46FC"/>
                </a:solidFill>
              </a:rPr>
              <a:t>Realschule</a:t>
            </a:r>
            <a:r>
              <a:rPr lang="en-US" altLang="zh-CN" dirty="0"/>
              <a:t>, </a:t>
            </a:r>
            <a:r>
              <a:rPr lang="en-US" altLang="zh-CN" dirty="0">
                <a:solidFill>
                  <a:srgbClr val="EB46FC"/>
                </a:solidFill>
              </a:rPr>
              <a:t>Gymnasium</a:t>
            </a:r>
            <a:r>
              <a:rPr lang="en-US" altLang="zh-CN" dirty="0"/>
              <a:t>) and </a:t>
            </a:r>
            <a:r>
              <a:rPr lang="en-US" altLang="zh-CN" dirty="0">
                <a:solidFill>
                  <a:srgbClr val="EB46FC"/>
                </a:solidFill>
              </a:rPr>
              <a:t>Abitur</a:t>
            </a:r>
          </a:p>
          <a:p>
            <a:endParaRPr lang="en-US" altLang="zh-CN" dirty="0"/>
          </a:p>
          <a:p>
            <a:endParaRPr lang="en-US" altLang="zh-CN" dirty="0"/>
          </a:p>
          <a:p>
            <a:r>
              <a:rPr lang="en-US" altLang="zh-CN" dirty="0"/>
              <a:t>Vocational training (</a:t>
            </a:r>
            <a:r>
              <a:rPr lang="en-US" altLang="zh-CN" dirty="0" err="1">
                <a:solidFill>
                  <a:srgbClr val="EB46FC"/>
                </a:solidFill>
              </a:rPr>
              <a:t>Lehre</a:t>
            </a:r>
            <a:r>
              <a:rPr lang="en-US" altLang="zh-CN" dirty="0"/>
              <a:t>)</a:t>
            </a:r>
          </a:p>
          <a:p>
            <a:endParaRPr lang="en-US" altLang="zh-CN" dirty="0"/>
          </a:p>
          <a:p>
            <a:endParaRPr lang="en-US" altLang="zh-CN" dirty="0"/>
          </a:p>
          <a:p>
            <a:r>
              <a:rPr lang="en-US" altLang="zh-CN" dirty="0"/>
              <a:t>Current ideas towards the education system</a:t>
            </a:r>
          </a:p>
          <a:p>
            <a:endParaRPr lang="en-US" altLang="zh-CN" dirty="0"/>
          </a:p>
        </p:txBody>
      </p:sp>
    </p:spTree>
    <p:extLst>
      <p:ext uri="{BB962C8B-B14F-4D97-AF65-F5344CB8AC3E}">
        <p14:creationId xmlns:p14="http://schemas.microsoft.com/office/powerpoint/2010/main" val="1601132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FE8CDA-BCEE-45FA-A64C-674545C6535E}"/>
              </a:ext>
            </a:extLst>
          </p:cNvPr>
          <p:cNvSpPr>
            <a:spLocks noGrp="1"/>
          </p:cNvSpPr>
          <p:nvPr>
            <p:ph type="title"/>
          </p:nvPr>
        </p:nvSpPr>
        <p:spPr/>
        <p:txBody>
          <a:bodyPr/>
          <a:lstStyle/>
          <a:p>
            <a:r>
              <a:rPr lang="en-US" altLang="zh-CN" dirty="0"/>
              <a:t>Example of Georg-August-Universität Göttingen [11]</a:t>
            </a:r>
            <a:endParaRPr lang="zh-CN" altLang="en-US" dirty="0"/>
          </a:p>
        </p:txBody>
      </p:sp>
      <p:sp>
        <p:nvSpPr>
          <p:cNvPr id="3" name="内容占位符 2">
            <a:extLst>
              <a:ext uri="{FF2B5EF4-FFF2-40B4-BE49-F238E27FC236}">
                <a16:creationId xmlns:a16="http://schemas.microsoft.com/office/drawing/2014/main" id="{2D243D04-6A23-4CAF-AB3A-C3ACF4EC171B}"/>
              </a:ext>
            </a:extLst>
          </p:cNvPr>
          <p:cNvSpPr>
            <a:spLocks noGrp="1"/>
          </p:cNvSpPr>
          <p:nvPr>
            <p:ph idx="1"/>
          </p:nvPr>
        </p:nvSpPr>
        <p:spPr/>
        <p:txBody>
          <a:bodyPr/>
          <a:lstStyle/>
          <a:p>
            <a:endParaRPr lang="de-DE" altLang="zh-CN" dirty="0"/>
          </a:p>
          <a:p>
            <a:r>
              <a:rPr lang="de-DE" altLang="zh-CN" dirty="0"/>
              <a:t>A tester gets 833 out of 900 in Abitur and his </a:t>
            </a:r>
            <a:r>
              <a:rPr lang="en-US" altLang="zh-CN"/>
              <a:t>core</a:t>
            </a:r>
            <a:r>
              <a:rPr lang="de-DE" altLang="zh-CN"/>
              <a:t> </a:t>
            </a:r>
            <a:r>
              <a:rPr lang="de-DE" altLang="zh-CN" dirty="0"/>
              <a:t>grades for his counted subjects are</a:t>
            </a:r>
            <a:r>
              <a:rPr lang="en-US" altLang="zh-CN" dirty="0"/>
              <a:t>:</a:t>
            </a:r>
          </a:p>
          <a:p>
            <a:pPr>
              <a:buFontTx/>
              <a:buChar char="-"/>
            </a:pPr>
            <a:endParaRPr lang="en-US" altLang="zh-CN" dirty="0"/>
          </a:p>
          <a:p>
            <a:pPr>
              <a:buFontTx/>
              <a:buChar char="-"/>
            </a:pPr>
            <a:r>
              <a:rPr lang="en-US" altLang="zh-CN" dirty="0"/>
              <a:t>Math: 14 14 13 13 (main course)</a:t>
            </a:r>
          </a:p>
          <a:p>
            <a:pPr>
              <a:buFontTx/>
              <a:buChar char="-"/>
            </a:pPr>
            <a:r>
              <a:rPr lang="en-US" altLang="zh-CN" dirty="0"/>
              <a:t>German: 14 15 13 14</a:t>
            </a:r>
          </a:p>
          <a:p>
            <a:pPr>
              <a:buFontTx/>
              <a:buChar char="-"/>
            </a:pPr>
            <a:r>
              <a:rPr lang="en-US" altLang="zh-CN" dirty="0"/>
              <a:t>English: 10 11 12 12</a:t>
            </a:r>
          </a:p>
          <a:p>
            <a:endParaRPr lang="en-US" altLang="zh-CN" dirty="0"/>
          </a:p>
          <a:p>
            <a:r>
              <a:rPr lang="en-US" altLang="zh-CN" dirty="0"/>
              <a:t>Abitur: 1.0 grade and average school scores: </a:t>
            </a:r>
          </a:p>
          <a:p>
            <a:pPr marL="0" indent="0">
              <a:buNone/>
            </a:pPr>
            <a:r>
              <a:rPr lang="en-US" altLang="zh-CN" dirty="0"/>
              <a:t>		</a:t>
            </a:r>
          </a:p>
          <a:p>
            <a:pPr marL="0" indent="0">
              <a:buNone/>
            </a:pPr>
            <a:r>
              <a:rPr lang="en-US" altLang="zh-CN" dirty="0"/>
              <a:t>		</a:t>
            </a:r>
          </a:p>
          <a:p>
            <a:pPr marL="0" indent="0">
              <a:buNone/>
            </a:pPr>
            <a:r>
              <a:rPr lang="en-US" altLang="zh-CN" dirty="0"/>
              <a:t>			</a:t>
            </a:r>
            <a:r>
              <a:rPr lang="en-US" altLang="zh-CN" dirty="0" err="1"/>
              <a:t>Maths</a:t>
            </a:r>
            <a:r>
              <a:rPr lang="en-US" altLang="zh-CN" dirty="0"/>
              <a:t> 13.50; German: 14.00; English: 11.25 </a:t>
            </a:r>
          </a:p>
          <a:p>
            <a:pPr>
              <a:buFontTx/>
              <a:buChar char="-"/>
            </a:pPr>
            <a:endParaRPr lang="en-US" altLang="zh-CN" dirty="0"/>
          </a:p>
          <a:p>
            <a:pPr>
              <a:buFontTx/>
              <a:buChar char="-"/>
            </a:pPr>
            <a:endParaRPr lang="en-US" altLang="zh-CN" dirty="0"/>
          </a:p>
          <a:p>
            <a:pPr marL="0" indent="0">
              <a:buNone/>
            </a:pPr>
            <a:endParaRPr lang="zh-CN" altLang="en-US" dirty="0"/>
          </a:p>
        </p:txBody>
      </p:sp>
      <p:sp>
        <p:nvSpPr>
          <p:cNvPr id="4" name="灯片编号占位符 3">
            <a:extLst>
              <a:ext uri="{FF2B5EF4-FFF2-40B4-BE49-F238E27FC236}">
                <a16:creationId xmlns:a16="http://schemas.microsoft.com/office/drawing/2014/main" id="{2B1EFDEE-DF13-480D-9965-119FB66BE3F1}"/>
              </a:ext>
            </a:extLst>
          </p:cNvPr>
          <p:cNvSpPr>
            <a:spLocks noGrp="1"/>
          </p:cNvSpPr>
          <p:nvPr>
            <p:ph type="sldNum" sz="quarter" idx="4"/>
          </p:nvPr>
        </p:nvSpPr>
        <p:spPr/>
        <p:txBody>
          <a:bodyPr/>
          <a:lstStyle/>
          <a:p>
            <a:fld id="{B6F15528-21DE-4FAA-801E-634DDDAF4B2B}" type="slidenum">
              <a:rPr lang="en-US" smtClean="0"/>
              <a:pPr/>
              <a:t>20</a:t>
            </a:fld>
            <a:endParaRPr lang="en-US" dirty="0"/>
          </a:p>
        </p:txBody>
      </p:sp>
    </p:spTree>
    <p:extLst>
      <p:ext uri="{BB962C8B-B14F-4D97-AF65-F5344CB8AC3E}">
        <p14:creationId xmlns:p14="http://schemas.microsoft.com/office/powerpoint/2010/main" val="356560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FE8CDA-BCEE-45FA-A64C-674545C6535E}"/>
              </a:ext>
            </a:extLst>
          </p:cNvPr>
          <p:cNvSpPr>
            <a:spLocks noGrp="1"/>
          </p:cNvSpPr>
          <p:nvPr>
            <p:ph type="title"/>
          </p:nvPr>
        </p:nvSpPr>
        <p:spPr/>
        <p:txBody>
          <a:bodyPr/>
          <a:lstStyle/>
          <a:p>
            <a:r>
              <a:rPr lang="en-US" altLang="zh-CN" dirty="0"/>
              <a:t>Example of Georg-August-Universität Göttingen [11]</a:t>
            </a:r>
            <a:endParaRPr lang="zh-CN" altLang="en-US" dirty="0"/>
          </a:p>
        </p:txBody>
      </p:sp>
      <p:sp>
        <p:nvSpPr>
          <p:cNvPr id="3" name="内容占位符 2">
            <a:extLst>
              <a:ext uri="{FF2B5EF4-FFF2-40B4-BE49-F238E27FC236}">
                <a16:creationId xmlns:a16="http://schemas.microsoft.com/office/drawing/2014/main" id="{2D243D04-6A23-4CAF-AB3A-C3ACF4EC171B}"/>
              </a:ext>
            </a:extLst>
          </p:cNvPr>
          <p:cNvSpPr>
            <a:spLocks noGrp="1"/>
          </p:cNvSpPr>
          <p:nvPr>
            <p:ph idx="1"/>
          </p:nvPr>
        </p:nvSpPr>
        <p:spPr/>
        <p:txBody>
          <a:bodyPr/>
          <a:lstStyle/>
          <a:p>
            <a:endParaRPr lang="de-DE" altLang="zh-CN" dirty="0"/>
          </a:p>
          <a:p>
            <a:r>
              <a:rPr lang="en-US" altLang="zh-CN" dirty="0"/>
              <a:t>Then his total grades for ranking of each applicant in the order of qualification, with weight 80%+10%+5%+5%:</a:t>
            </a:r>
          </a:p>
          <a:p>
            <a:endParaRPr lang="en-US" altLang="zh-CN" dirty="0"/>
          </a:p>
          <a:p>
            <a:r>
              <a:rPr lang="en-US" altLang="zh-CN" dirty="0"/>
              <a:t>Abitur out of 15 scores 833÷60 = 13.88 (no rounding up, the last decimal places are ignored); </a:t>
            </a:r>
          </a:p>
          <a:p>
            <a:endParaRPr lang="en-US" altLang="zh-CN" dirty="0"/>
          </a:p>
          <a:p>
            <a:pPr marL="0" indent="0">
              <a:buNone/>
            </a:pPr>
            <a:r>
              <a:rPr lang="en-US" altLang="zh-CN" dirty="0"/>
              <a:t>				Abitur = 13.88×0.8 = 11.104</a:t>
            </a:r>
          </a:p>
          <a:p>
            <a:pPr marL="0" indent="0">
              <a:buNone/>
            </a:pPr>
            <a:r>
              <a:rPr lang="en-US" altLang="zh-CN" dirty="0"/>
              <a:t>				</a:t>
            </a:r>
            <a:r>
              <a:rPr lang="en-US" altLang="zh-CN" dirty="0" err="1"/>
              <a:t>Maths</a:t>
            </a:r>
            <a:r>
              <a:rPr lang="en-US" altLang="zh-CN" dirty="0"/>
              <a:t> = 13.50×0.1 = 1.350</a:t>
            </a:r>
          </a:p>
          <a:p>
            <a:pPr marL="0" indent="0">
              <a:buNone/>
            </a:pPr>
            <a:r>
              <a:rPr lang="en-US" altLang="zh-CN" dirty="0"/>
              <a:t>				German = 14.00×0.05 = 0.700</a:t>
            </a:r>
          </a:p>
          <a:p>
            <a:pPr marL="0" indent="0">
              <a:buNone/>
            </a:pPr>
            <a:r>
              <a:rPr lang="en-US" altLang="zh-CN" dirty="0"/>
              <a:t>				English = 11.25×0.05 = 0.562(5)</a:t>
            </a:r>
          </a:p>
          <a:p>
            <a:pPr marL="0" indent="0">
              <a:buNone/>
            </a:pPr>
            <a:endParaRPr lang="en-US" altLang="zh-CN" dirty="0"/>
          </a:p>
          <a:p>
            <a:pPr marL="0" indent="0">
              <a:buNone/>
            </a:pPr>
            <a:r>
              <a:rPr lang="en-US" altLang="zh-CN" dirty="0"/>
              <a:t>Total = 11.104+1.350+0.700+0.562(5) = </a:t>
            </a:r>
            <a:r>
              <a:rPr lang="en-US" altLang="zh-CN" sz="2800" b="1" dirty="0"/>
              <a:t>13.71</a:t>
            </a:r>
            <a:r>
              <a:rPr lang="en-US" altLang="zh-CN" dirty="0"/>
              <a:t> points</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FontTx/>
              <a:buChar char="-"/>
            </a:pPr>
            <a:endParaRPr lang="en-US" altLang="zh-CN" dirty="0"/>
          </a:p>
          <a:p>
            <a:pPr marL="0" indent="0">
              <a:buNone/>
            </a:pPr>
            <a:endParaRPr lang="zh-CN" altLang="en-US" dirty="0"/>
          </a:p>
        </p:txBody>
      </p:sp>
      <p:sp>
        <p:nvSpPr>
          <p:cNvPr id="4" name="灯片编号占位符 3">
            <a:extLst>
              <a:ext uri="{FF2B5EF4-FFF2-40B4-BE49-F238E27FC236}">
                <a16:creationId xmlns:a16="http://schemas.microsoft.com/office/drawing/2014/main" id="{2B1EFDEE-DF13-480D-9965-119FB66BE3F1}"/>
              </a:ext>
            </a:extLst>
          </p:cNvPr>
          <p:cNvSpPr>
            <a:spLocks noGrp="1"/>
          </p:cNvSpPr>
          <p:nvPr>
            <p:ph type="sldNum" sz="quarter" idx="4"/>
          </p:nvPr>
        </p:nvSpPr>
        <p:spPr/>
        <p:txBody>
          <a:bodyPr/>
          <a:lstStyle/>
          <a:p>
            <a:fld id="{B6F15528-21DE-4FAA-801E-634DDDAF4B2B}" type="slidenum">
              <a:rPr lang="en-US" smtClean="0"/>
              <a:pPr/>
              <a:t>21</a:t>
            </a:fld>
            <a:endParaRPr lang="en-US" dirty="0"/>
          </a:p>
        </p:txBody>
      </p:sp>
    </p:spTree>
    <p:extLst>
      <p:ext uri="{BB962C8B-B14F-4D97-AF65-F5344CB8AC3E}">
        <p14:creationId xmlns:p14="http://schemas.microsoft.com/office/powerpoint/2010/main" val="1084110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E90963-25B0-4FE7-93E2-EDB491846788}"/>
              </a:ext>
            </a:extLst>
          </p:cNvPr>
          <p:cNvSpPr>
            <a:spLocks noGrp="1"/>
          </p:cNvSpPr>
          <p:nvPr>
            <p:ph type="title"/>
          </p:nvPr>
        </p:nvSpPr>
        <p:spPr/>
        <p:txBody>
          <a:bodyPr/>
          <a:lstStyle/>
          <a:p>
            <a:r>
              <a:rPr lang="en-US" altLang="zh-CN" dirty="0"/>
              <a:t>Discussion of Secondary School System</a:t>
            </a:r>
            <a:endParaRPr lang="zh-CN" altLang="en-US" dirty="0"/>
          </a:p>
        </p:txBody>
      </p:sp>
      <p:sp>
        <p:nvSpPr>
          <p:cNvPr id="3" name="内容占位符 2">
            <a:extLst>
              <a:ext uri="{FF2B5EF4-FFF2-40B4-BE49-F238E27FC236}">
                <a16:creationId xmlns:a16="http://schemas.microsoft.com/office/drawing/2014/main" id="{9B58C1DA-E2F6-4F64-9B09-4A9BD45AD7DE}"/>
              </a:ext>
            </a:extLst>
          </p:cNvPr>
          <p:cNvSpPr>
            <a:spLocks noGrp="1"/>
          </p:cNvSpPr>
          <p:nvPr>
            <p:ph idx="1"/>
          </p:nvPr>
        </p:nvSpPr>
        <p:spPr/>
        <p:txBody>
          <a:bodyPr/>
          <a:lstStyle/>
          <a:p>
            <a:endParaRPr lang="en-US" altLang="zh-CN" dirty="0"/>
          </a:p>
          <a:p>
            <a:pPr marL="0" indent="0">
              <a:buNone/>
            </a:pPr>
            <a:r>
              <a:rPr lang="en-US" altLang="zh-CN" b="1" dirty="0"/>
              <a:t>German study finds link between social background, educational success [8]:</a:t>
            </a:r>
          </a:p>
          <a:p>
            <a:pPr marL="0" indent="0">
              <a:buNone/>
            </a:pPr>
            <a:endParaRPr lang="en-US" altLang="zh-CN" dirty="0"/>
          </a:p>
          <a:p>
            <a:r>
              <a:rPr lang="en-US" altLang="zh-CN" dirty="0"/>
              <a:t>The children of teachers, doctors and researchers are much more likely to pursue an academic career than children from so-called "educationally disadvantaged" backgrounds, where reading, musical study or museum visits aren't part of family life.</a:t>
            </a:r>
          </a:p>
          <a:p>
            <a:endParaRPr lang="en-US" altLang="zh-CN" dirty="0"/>
          </a:p>
          <a:p>
            <a:endParaRPr lang="en-US" altLang="zh-CN" dirty="0"/>
          </a:p>
          <a:p>
            <a:r>
              <a:rPr lang="en-US" altLang="zh-CN" dirty="0"/>
              <a:t>And in the German states of Bavaria, Baden-Württemberg, Lower Saxony and Schleswig-Holstein, children of academic families are six times more likely to finish high school than children from a lower social class; in Berlin, Hamburg, Hesse and Saxony, this figure drops to 2.5 percent. These results are found in the latest report from the German think tank Bertelsmann-Stiftung and the Institute for Research in Education Development in Dortmund.</a:t>
            </a:r>
          </a:p>
          <a:p>
            <a:endParaRPr lang="zh-CN" altLang="en-US" dirty="0"/>
          </a:p>
        </p:txBody>
      </p:sp>
      <p:sp>
        <p:nvSpPr>
          <p:cNvPr id="4" name="灯片编号占位符 3">
            <a:extLst>
              <a:ext uri="{FF2B5EF4-FFF2-40B4-BE49-F238E27FC236}">
                <a16:creationId xmlns:a16="http://schemas.microsoft.com/office/drawing/2014/main" id="{4EE579B4-2A6D-4F9E-8638-3BE25F4C08A4}"/>
              </a:ext>
            </a:extLst>
          </p:cNvPr>
          <p:cNvSpPr>
            <a:spLocks noGrp="1"/>
          </p:cNvSpPr>
          <p:nvPr>
            <p:ph type="sldNum" sz="quarter" idx="4"/>
          </p:nvPr>
        </p:nvSpPr>
        <p:spPr/>
        <p:txBody>
          <a:bodyPr/>
          <a:lstStyle/>
          <a:p>
            <a:fld id="{B6F15528-21DE-4FAA-801E-634DDDAF4B2B}" type="slidenum">
              <a:rPr lang="en-US" smtClean="0"/>
              <a:pPr/>
              <a:t>22</a:t>
            </a:fld>
            <a:endParaRPr lang="en-US" dirty="0"/>
          </a:p>
        </p:txBody>
      </p:sp>
    </p:spTree>
    <p:extLst>
      <p:ext uri="{BB962C8B-B14F-4D97-AF65-F5344CB8AC3E}">
        <p14:creationId xmlns:p14="http://schemas.microsoft.com/office/powerpoint/2010/main" val="727111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A2CD1-8DF3-4C86-A7EB-62AA7A1A2689}"/>
              </a:ext>
            </a:extLst>
          </p:cNvPr>
          <p:cNvSpPr>
            <a:spLocks noGrp="1"/>
          </p:cNvSpPr>
          <p:nvPr>
            <p:ph type="title"/>
          </p:nvPr>
        </p:nvSpPr>
        <p:spPr/>
        <p:txBody>
          <a:bodyPr/>
          <a:lstStyle/>
          <a:p>
            <a:r>
              <a:rPr lang="en-US" altLang="zh-CN" dirty="0"/>
              <a:t>Discussion of Secondary School System</a:t>
            </a:r>
            <a:endParaRPr lang="zh-CN" altLang="en-US" dirty="0"/>
          </a:p>
        </p:txBody>
      </p:sp>
      <p:sp>
        <p:nvSpPr>
          <p:cNvPr id="3" name="内容占位符 2">
            <a:extLst>
              <a:ext uri="{FF2B5EF4-FFF2-40B4-BE49-F238E27FC236}">
                <a16:creationId xmlns:a16="http://schemas.microsoft.com/office/drawing/2014/main" id="{78AEBE08-03EC-48CB-B6B4-D4FCD2973874}"/>
              </a:ext>
            </a:extLst>
          </p:cNvPr>
          <p:cNvSpPr>
            <a:spLocks noGrp="1"/>
          </p:cNvSpPr>
          <p:nvPr>
            <p:ph idx="1"/>
          </p:nvPr>
        </p:nvSpPr>
        <p:spPr/>
        <p:txBody>
          <a:bodyPr/>
          <a:lstStyle/>
          <a:p>
            <a:endParaRPr lang="en-US" altLang="zh-CN" dirty="0"/>
          </a:p>
          <a:p>
            <a:r>
              <a:rPr lang="en-US" altLang="zh-CN" dirty="0"/>
              <a:t>Education researcher Wolff-Dietrich </a:t>
            </a:r>
            <a:r>
              <a:rPr lang="en-US" altLang="zh-CN" dirty="0" err="1"/>
              <a:t>Webler</a:t>
            </a:r>
            <a:r>
              <a:rPr lang="en-US" altLang="zh-CN" dirty="0"/>
              <a:t>, a professor at Norway's University of Bergen, says these differences can be attributed to the fact that the German education system is tied to social class. </a:t>
            </a:r>
            <a:r>
              <a:rPr lang="en-US" altLang="zh-CN" dirty="0" err="1"/>
              <a:t>Webler</a:t>
            </a:r>
            <a:r>
              <a:rPr lang="en-US" altLang="zh-CN" dirty="0"/>
              <a:t>, who has also studied the issue, says children from educated middle-class families tend to encounter material in school that is already familiar to them from exposure at home.</a:t>
            </a:r>
          </a:p>
          <a:p>
            <a:endParaRPr lang="en-US" altLang="zh-CN" dirty="0"/>
          </a:p>
          <a:p>
            <a:endParaRPr lang="en-US" altLang="zh-CN" dirty="0"/>
          </a:p>
          <a:p>
            <a:r>
              <a:rPr lang="en-US" altLang="zh-CN" dirty="0"/>
              <a:t>"Children from other [lower] social classes are much less likely to find their values and way of life represented at school," said </a:t>
            </a:r>
            <a:r>
              <a:rPr lang="en-US" altLang="zh-CN" dirty="0" err="1"/>
              <a:t>Webler</a:t>
            </a:r>
            <a:r>
              <a:rPr lang="en-US" altLang="zh-CN" dirty="0"/>
              <a:t>, speaking with DW.</a:t>
            </a:r>
            <a:endParaRPr lang="zh-CN" altLang="en-US" dirty="0"/>
          </a:p>
        </p:txBody>
      </p:sp>
      <p:sp>
        <p:nvSpPr>
          <p:cNvPr id="4" name="灯片编号占位符 3">
            <a:extLst>
              <a:ext uri="{FF2B5EF4-FFF2-40B4-BE49-F238E27FC236}">
                <a16:creationId xmlns:a16="http://schemas.microsoft.com/office/drawing/2014/main" id="{F8A08D76-66BB-442D-9444-2870CE56AC74}"/>
              </a:ext>
            </a:extLst>
          </p:cNvPr>
          <p:cNvSpPr>
            <a:spLocks noGrp="1"/>
          </p:cNvSpPr>
          <p:nvPr>
            <p:ph type="sldNum" sz="quarter" idx="4"/>
          </p:nvPr>
        </p:nvSpPr>
        <p:spPr/>
        <p:txBody>
          <a:bodyPr/>
          <a:lstStyle/>
          <a:p>
            <a:fld id="{B6F15528-21DE-4FAA-801E-634DDDAF4B2B}" type="slidenum">
              <a:rPr lang="en-US" smtClean="0"/>
              <a:pPr/>
              <a:t>23</a:t>
            </a:fld>
            <a:endParaRPr lang="en-US" dirty="0"/>
          </a:p>
        </p:txBody>
      </p:sp>
    </p:spTree>
    <p:extLst>
      <p:ext uri="{BB962C8B-B14F-4D97-AF65-F5344CB8AC3E}">
        <p14:creationId xmlns:p14="http://schemas.microsoft.com/office/powerpoint/2010/main" val="23741869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6E4F54-FB11-4D8C-8C1D-553B1695C500}"/>
              </a:ext>
            </a:extLst>
          </p:cNvPr>
          <p:cNvSpPr>
            <a:spLocks noGrp="1"/>
          </p:cNvSpPr>
          <p:nvPr>
            <p:ph type="title"/>
          </p:nvPr>
        </p:nvSpPr>
        <p:spPr/>
        <p:txBody>
          <a:bodyPr/>
          <a:lstStyle/>
          <a:p>
            <a:r>
              <a:rPr lang="en-US" altLang="zh-CN" dirty="0"/>
              <a:t>Discussion of Secondary School System </a:t>
            </a:r>
            <a:endParaRPr lang="zh-CN" altLang="en-US" dirty="0"/>
          </a:p>
        </p:txBody>
      </p:sp>
      <p:sp>
        <p:nvSpPr>
          <p:cNvPr id="3" name="内容占位符 2">
            <a:extLst>
              <a:ext uri="{FF2B5EF4-FFF2-40B4-BE49-F238E27FC236}">
                <a16:creationId xmlns:a16="http://schemas.microsoft.com/office/drawing/2014/main" id="{3516F33B-7839-4723-B567-697C4ED4FA8E}"/>
              </a:ext>
            </a:extLst>
          </p:cNvPr>
          <p:cNvSpPr>
            <a:spLocks noGrp="1"/>
          </p:cNvSpPr>
          <p:nvPr>
            <p:ph idx="1"/>
          </p:nvPr>
        </p:nvSpPr>
        <p:spPr/>
        <p:txBody>
          <a:bodyPr/>
          <a:lstStyle/>
          <a:p>
            <a:endParaRPr lang="en-US" altLang="zh-CN" dirty="0"/>
          </a:p>
          <a:p>
            <a:r>
              <a:rPr lang="en-US" altLang="zh-CN" dirty="0"/>
              <a:t>A UN's Special Rapporteur: warned of the dangers of social exclusion resulting from the system. Children from low income backgrounds, children of immigrants and disabled children are especially at a disadvantage. [9]</a:t>
            </a:r>
          </a:p>
          <a:p>
            <a:endParaRPr lang="en-US" altLang="zh-CN" dirty="0"/>
          </a:p>
          <a:p>
            <a:endParaRPr lang="en-US" altLang="zh-CN" dirty="0"/>
          </a:p>
          <a:p>
            <a:endParaRPr lang="en-US" altLang="zh-CN" dirty="0"/>
          </a:p>
          <a:p>
            <a:r>
              <a:rPr lang="en-US" altLang="zh-CN" dirty="0"/>
              <a:t>Several measures were taken to relax the system. These reforms included delaying the age when children are assigned to different secondary schools, combining </a:t>
            </a:r>
            <a:r>
              <a:rPr lang="en-US" altLang="zh-CN" dirty="0" err="1"/>
              <a:t>Realschulen</a:t>
            </a:r>
            <a:r>
              <a:rPr lang="en-US" altLang="zh-CN" dirty="0"/>
              <a:t> and </a:t>
            </a:r>
            <a:r>
              <a:rPr lang="en-US" altLang="zh-CN" dirty="0" err="1"/>
              <a:t>Hauptschule</a:t>
            </a:r>
            <a:r>
              <a:rPr lang="en-US" altLang="zh-CN" dirty="0"/>
              <a:t>, and introducing more comprehensive schools. [10]</a:t>
            </a:r>
            <a:endParaRPr lang="zh-CN" altLang="en-US" dirty="0"/>
          </a:p>
        </p:txBody>
      </p:sp>
      <p:sp>
        <p:nvSpPr>
          <p:cNvPr id="4" name="灯片编号占位符 3">
            <a:extLst>
              <a:ext uri="{FF2B5EF4-FFF2-40B4-BE49-F238E27FC236}">
                <a16:creationId xmlns:a16="http://schemas.microsoft.com/office/drawing/2014/main" id="{2F18F8E9-1BBF-450F-AA94-49F3DCA5F3E0}"/>
              </a:ext>
            </a:extLst>
          </p:cNvPr>
          <p:cNvSpPr>
            <a:spLocks noGrp="1"/>
          </p:cNvSpPr>
          <p:nvPr>
            <p:ph type="sldNum" sz="quarter" idx="4"/>
          </p:nvPr>
        </p:nvSpPr>
        <p:spPr/>
        <p:txBody>
          <a:bodyPr/>
          <a:lstStyle/>
          <a:p>
            <a:fld id="{B6F15528-21DE-4FAA-801E-634DDDAF4B2B}" type="slidenum">
              <a:rPr lang="en-US" smtClean="0"/>
              <a:pPr/>
              <a:t>24</a:t>
            </a:fld>
            <a:endParaRPr lang="en-US" dirty="0"/>
          </a:p>
        </p:txBody>
      </p:sp>
    </p:spTree>
    <p:extLst>
      <p:ext uri="{BB962C8B-B14F-4D97-AF65-F5344CB8AC3E}">
        <p14:creationId xmlns:p14="http://schemas.microsoft.com/office/powerpoint/2010/main" val="2656608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Reference</a:t>
            </a:r>
            <a:endParaRPr lang="zh-CN" altLang="en-US" dirty="0"/>
          </a:p>
        </p:txBody>
      </p:sp>
      <p:sp>
        <p:nvSpPr>
          <p:cNvPr id="4" name="灯片编号占位符 3"/>
          <p:cNvSpPr>
            <a:spLocks noGrp="1"/>
          </p:cNvSpPr>
          <p:nvPr>
            <p:ph type="sldNum" sz="quarter" idx="4"/>
          </p:nvPr>
        </p:nvSpPr>
        <p:spPr/>
        <p:txBody>
          <a:bodyPr/>
          <a:lstStyle/>
          <a:p>
            <a:fld id="{B6F15528-21DE-4FAA-801E-634DDDAF4B2B}" type="slidenum">
              <a:rPr lang="en-US" smtClean="0"/>
              <a:pPr/>
              <a:t>25</a:t>
            </a:fld>
            <a:endParaRPr lang="en-US" dirty="0"/>
          </a:p>
        </p:txBody>
      </p:sp>
      <p:sp>
        <p:nvSpPr>
          <p:cNvPr id="7" name="内容占位符 6">
            <a:extLst>
              <a:ext uri="{FF2B5EF4-FFF2-40B4-BE49-F238E27FC236}">
                <a16:creationId xmlns:a16="http://schemas.microsoft.com/office/drawing/2014/main" id="{50685A0C-D978-4979-90D4-2F1B207FA4BA}"/>
              </a:ext>
            </a:extLst>
          </p:cNvPr>
          <p:cNvSpPr>
            <a:spLocks noGrp="1"/>
          </p:cNvSpPr>
          <p:nvPr>
            <p:ph idx="1"/>
          </p:nvPr>
        </p:nvSpPr>
        <p:spPr/>
        <p:txBody>
          <a:bodyPr/>
          <a:lstStyle/>
          <a:p>
            <a:pPr marL="0" indent="0">
              <a:buNone/>
            </a:pPr>
            <a:r>
              <a:rPr lang="en-US" altLang="zh-CN" dirty="0"/>
              <a:t>[1]	“Schule und </a:t>
            </a:r>
            <a:r>
              <a:rPr lang="en-US" altLang="zh-CN" dirty="0" err="1"/>
              <a:t>danach</a:t>
            </a:r>
            <a:r>
              <a:rPr lang="en-US" altLang="zh-CN" dirty="0"/>
              <a:t>”, Berliner Platz 2 </a:t>
            </a:r>
            <a:r>
              <a:rPr lang="en-US" altLang="zh-CN" dirty="0" err="1"/>
              <a:t>Lehrerbuch</a:t>
            </a:r>
            <a:r>
              <a:rPr lang="en-US" altLang="zh-CN" dirty="0"/>
              <a:t>, Page 45 </a:t>
            </a:r>
          </a:p>
          <a:p>
            <a:pPr marL="0" indent="0">
              <a:buNone/>
            </a:pPr>
            <a:r>
              <a:rPr lang="en-US" altLang="zh-CN" dirty="0"/>
              <a:t>[2]	“Germany's school system”, official website of The Federal Government of 	Germany - Make it in Germany</a:t>
            </a:r>
          </a:p>
          <a:p>
            <a:pPr marL="0" indent="0">
              <a:buNone/>
            </a:pPr>
            <a:r>
              <a:rPr lang="en-US" altLang="zh-CN" dirty="0"/>
              <a:t>[3]	“Gymnasium”, Wikipedia,     	https://en.wikipedia.org/wiki/Gymnasium_(school)#Germany</a:t>
            </a:r>
          </a:p>
          <a:p>
            <a:pPr marL="0" indent="0">
              <a:buNone/>
            </a:pPr>
            <a:r>
              <a:rPr lang="en-US" altLang="zh-CN" dirty="0"/>
              <a:t>[4]	“</a:t>
            </a:r>
            <a:r>
              <a:rPr lang="en-US" altLang="zh-CN" dirty="0" err="1"/>
              <a:t>Realschule</a:t>
            </a:r>
            <a:r>
              <a:rPr lang="en-US" altLang="zh-CN" dirty="0"/>
              <a:t>”, Wikipedia,</a:t>
            </a:r>
          </a:p>
          <a:p>
            <a:pPr marL="0" indent="0">
              <a:buNone/>
            </a:pPr>
            <a:r>
              <a:rPr lang="en-US" altLang="zh-CN" dirty="0"/>
              <a:t>	https://en.wikipedia.org/wiki/Realschule</a:t>
            </a:r>
          </a:p>
          <a:p>
            <a:pPr marL="0" indent="0">
              <a:buNone/>
            </a:pPr>
            <a:r>
              <a:rPr lang="en-US" altLang="zh-CN" dirty="0"/>
              <a:t>[5]	“Wie </a:t>
            </a:r>
            <a:r>
              <a:rPr lang="en-US" altLang="zh-CN" dirty="0" err="1"/>
              <a:t>geht’s</a:t>
            </a:r>
            <a:r>
              <a:rPr lang="en-US" altLang="zh-CN" dirty="0"/>
              <a:t>”, Google, 2011: Page 337</a:t>
            </a:r>
          </a:p>
          <a:p>
            <a:pPr marL="0" indent="0">
              <a:buNone/>
            </a:pPr>
            <a:r>
              <a:rPr lang="en-US" altLang="zh-CN" dirty="0"/>
              <a:t>[6]	“</a:t>
            </a:r>
            <a:r>
              <a:rPr lang="en-US" altLang="zh-CN" dirty="0" err="1"/>
              <a:t>Hauptschule</a:t>
            </a:r>
            <a:r>
              <a:rPr lang="en-US" altLang="zh-CN" dirty="0"/>
              <a:t>”, Wikipedia, https://en.wikipedia.org/wiki/Hauptschule#Basics</a:t>
            </a:r>
          </a:p>
          <a:p>
            <a:pPr marL="0" indent="0">
              <a:buNone/>
            </a:pPr>
            <a:r>
              <a:rPr lang="en-US" altLang="zh-CN" dirty="0"/>
              <a:t>[7]	“Abitur”, Wikipedia, https://en.wikipedia.org/wiki/Abitur</a:t>
            </a:r>
          </a:p>
          <a:p>
            <a:pPr marL="0" indent="0">
              <a:buNone/>
            </a:pPr>
            <a:r>
              <a:rPr lang="en-US" altLang="zh-CN" dirty="0"/>
              <a:t>[8]	“German study finds link between social background, educational success”, Web, 	https://www.dw.com/en/german-study-finds-link-between-social-background-	educational-success/a-15805347</a:t>
            </a:r>
          </a:p>
          <a:p>
            <a:pPr marL="0" indent="0">
              <a:buNone/>
            </a:pPr>
            <a:endParaRPr lang="en-US" altLang="zh-CN" dirty="0"/>
          </a:p>
          <a:p>
            <a:pPr marL="0" indent="0">
              <a:buNone/>
            </a:pPr>
            <a:endParaRPr lang="en-US" altLang="zh-CN" dirty="0"/>
          </a:p>
          <a:p>
            <a:pPr marL="0" indent="0">
              <a:buNone/>
            </a:pPr>
            <a:r>
              <a:rPr lang="en-US" altLang="zh-CN" dirty="0"/>
              <a:t>	</a:t>
            </a:r>
            <a:endParaRPr lang="zh-CN" altLang="en-US" dirty="0"/>
          </a:p>
        </p:txBody>
      </p:sp>
    </p:spTree>
    <p:extLst>
      <p:ext uri="{BB962C8B-B14F-4D97-AF65-F5344CB8AC3E}">
        <p14:creationId xmlns:p14="http://schemas.microsoft.com/office/powerpoint/2010/main" val="497591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Reference</a:t>
            </a:r>
            <a:endParaRPr lang="zh-CN" altLang="en-US" dirty="0"/>
          </a:p>
        </p:txBody>
      </p:sp>
      <p:sp>
        <p:nvSpPr>
          <p:cNvPr id="4" name="灯片编号占位符 3"/>
          <p:cNvSpPr>
            <a:spLocks noGrp="1"/>
          </p:cNvSpPr>
          <p:nvPr>
            <p:ph type="sldNum" sz="quarter" idx="4"/>
          </p:nvPr>
        </p:nvSpPr>
        <p:spPr/>
        <p:txBody>
          <a:bodyPr/>
          <a:lstStyle/>
          <a:p>
            <a:fld id="{B6F15528-21DE-4FAA-801E-634DDDAF4B2B}" type="slidenum">
              <a:rPr lang="en-US" smtClean="0"/>
              <a:pPr/>
              <a:t>26</a:t>
            </a:fld>
            <a:endParaRPr lang="en-US" dirty="0"/>
          </a:p>
        </p:txBody>
      </p:sp>
      <p:sp>
        <p:nvSpPr>
          <p:cNvPr id="7" name="内容占位符 6">
            <a:extLst>
              <a:ext uri="{FF2B5EF4-FFF2-40B4-BE49-F238E27FC236}">
                <a16:creationId xmlns:a16="http://schemas.microsoft.com/office/drawing/2014/main" id="{50685A0C-D978-4979-90D4-2F1B207FA4BA}"/>
              </a:ext>
            </a:extLst>
          </p:cNvPr>
          <p:cNvSpPr>
            <a:spLocks noGrp="1"/>
          </p:cNvSpPr>
          <p:nvPr>
            <p:ph idx="1"/>
          </p:nvPr>
        </p:nvSpPr>
        <p:spPr/>
        <p:txBody>
          <a:bodyPr/>
          <a:lstStyle/>
          <a:p>
            <a:pPr marL="0" indent="0">
              <a:buNone/>
            </a:pPr>
            <a:r>
              <a:rPr lang="en-US" altLang="zh-CN" dirty="0"/>
              <a:t>[9]	“'Germany's School System Is an Anachronism’”, Web, 	https://www.spiegel.de/international/germany/the-world-from-berlin-germany-s-	school-system-is-an-anachronism-a-473337.html</a:t>
            </a:r>
          </a:p>
          <a:p>
            <a:pPr marL="0" indent="0">
              <a:buNone/>
            </a:pPr>
            <a:r>
              <a:rPr lang="en-US" altLang="zh-CN" dirty="0"/>
              <a:t>[10]	“What can we learn from the great German school turnaround”, Web,</a:t>
            </a:r>
          </a:p>
          <a:p>
            <a:pPr marL="0" indent="0">
              <a:buNone/>
            </a:pPr>
            <a:r>
              <a:rPr lang="en-US" altLang="zh-CN" dirty="0"/>
              <a:t>	https://www.theguardian.com/teacher-network/2015/nov/25/what-can-we-learn-	from-the-great-</a:t>
            </a:r>
            <a:r>
              <a:rPr lang="en-US" altLang="zh-CN" dirty="0" err="1"/>
              <a:t>german</a:t>
            </a:r>
            <a:r>
              <a:rPr lang="en-US" altLang="zh-CN" dirty="0"/>
              <a:t>-school-turnaround</a:t>
            </a:r>
          </a:p>
          <a:p>
            <a:pPr marL="0" indent="0">
              <a:buNone/>
            </a:pPr>
            <a:r>
              <a:rPr lang="en-US" altLang="zh-CN" dirty="0"/>
              <a:t>[11]	“Calculation examples for the weighted aptitude assessment procedure”, </a:t>
            </a:r>
          </a:p>
          <a:p>
            <a:pPr marL="0" indent="0">
              <a:buNone/>
            </a:pPr>
            <a:r>
              <a:rPr lang="en-US" altLang="zh-CN" dirty="0"/>
              <a:t>	https://www.uni+goettingen.de/en/calculation+examples+for+the+weighted+aptitud	</a:t>
            </a:r>
            <a:r>
              <a:rPr lang="en-US" altLang="zh-CN" dirty="0" err="1"/>
              <a:t>e+assessment+procedure</a:t>
            </a:r>
            <a:r>
              <a:rPr lang="en-US" altLang="zh-CN" dirty="0"/>
              <a:t>/47865.html</a:t>
            </a:r>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	</a:t>
            </a:r>
            <a:endParaRPr lang="zh-CN" altLang="en-US" dirty="0"/>
          </a:p>
        </p:txBody>
      </p:sp>
    </p:spTree>
    <p:extLst>
      <p:ext uri="{BB962C8B-B14F-4D97-AF65-F5344CB8AC3E}">
        <p14:creationId xmlns:p14="http://schemas.microsoft.com/office/powerpoint/2010/main" val="351927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Overview [1]</a:t>
            </a:r>
            <a:endParaRPr lang="zh-CN" altLang="en-US" dirty="0"/>
          </a:p>
        </p:txBody>
      </p:sp>
      <p:sp>
        <p:nvSpPr>
          <p:cNvPr id="4" name="灯片编号占位符 3"/>
          <p:cNvSpPr>
            <a:spLocks noGrp="1"/>
          </p:cNvSpPr>
          <p:nvPr>
            <p:ph type="sldNum" sz="quarter" idx="4"/>
          </p:nvPr>
        </p:nvSpPr>
        <p:spPr/>
        <p:txBody>
          <a:bodyPr/>
          <a:lstStyle/>
          <a:p>
            <a:fld id="{B6F15528-21DE-4FAA-801E-634DDDAF4B2B}" type="slidenum">
              <a:rPr lang="en-US" smtClean="0"/>
              <a:pPr/>
              <a:t>3</a:t>
            </a:fld>
            <a:endParaRPr lang="en-US" dirty="0"/>
          </a:p>
        </p:txBody>
      </p:sp>
      <p:pic>
        <p:nvPicPr>
          <p:cNvPr id="7" name="图片 6">
            <a:extLst>
              <a:ext uri="{FF2B5EF4-FFF2-40B4-BE49-F238E27FC236}">
                <a16:creationId xmlns:a16="http://schemas.microsoft.com/office/drawing/2014/main" id="{714D022E-1018-47DA-AC93-135D9EB50426}"/>
              </a:ext>
            </a:extLst>
          </p:cNvPr>
          <p:cNvPicPr>
            <a:picLocks noChangeAspect="1"/>
          </p:cNvPicPr>
          <p:nvPr/>
        </p:nvPicPr>
        <p:blipFill>
          <a:blip r:embed="rId3"/>
          <a:stretch>
            <a:fillRect/>
          </a:stretch>
        </p:blipFill>
        <p:spPr>
          <a:xfrm>
            <a:off x="1484986" y="843300"/>
            <a:ext cx="9222027" cy="5400000"/>
          </a:xfrm>
          <a:prstGeom prst="rect">
            <a:avLst/>
          </a:prstGeom>
        </p:spPr>
      </p:pic>
    </p:spTree>
    <p:extLst>
      <p:ext uri="{BB962C8B-B14F-4D97-AF65-F5344CB8AC3E}">
        <p14:creationId xmlns:p14="http://schemas.microsoft.com/office/powerpoint/2010/main" val="1182809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Overview [1]</a:t>
            </a:r>
            <a:endParaRPr lang="zh-CN" altLang="en-US" dirty="0"/>
          </a:p>
        </p:txBody>
      </p:sp>
      <p:sp>
        <p:nvSpPr>
          <p:cNvPr id="4" name="灯片编号占位符 3"/>
          <p:cNvSpPr>
            <a:spLocks noGrp="1"/>
          </p:cNvSpPr>
          <p:nvPr>
            <p:ph type="sldNum" sz="quarter" idx="4"/>
          </p:nvPr>
        </p:nvSpPr>
        <p:spPr/>
        <p:txBody>
          <a:bodyPr/>
          <a:lstStyle/>
          <a:p>
            <a:fld id="{B6F15528-21DE-4FAA-801E-634DDDAF4B2B}" type="slidenum">
              <a:rPr lang="en-US" smtClean="0"/>
              <a:pPr/>
              <a:t>4</a:t>
            </a:fld>
            <a:endParaRPr lang="en-US" dirty="0"/>
          </a:p>
        </p:txBody>
      </p:sp>
      <p:pic>
        <p:nvPicPr>
          <p:cNvPr id="7" name="图片 6">
            <a:extLst>
              <a:ext uri="{FF2B5EF4-FFF2-40B4-BE49-F238E27FC236}">
                <a16:creationId xmlns:a16="http://schemas.microsoft.com/office/drawing/2014/main" id="{714D022E-1018-47DA-AC93-135D9EB50426}"/>
              </a:ext>
            </a:extLst>
          </p:cNvPr>
          <p:cNvPicPr>
            <a:picLocks noChangeAspect="1"/>
          </p:cNvPicPr>
          <p:nvPr/>
        </p:nvPicPr>
        <p:blipFill>
          <a:blip r:embed="rId3"/>
          <a:stretch>
            <a:fillRect/>
          </a:stretch>
        </p:blipFill>
        <p:spPr>
          <a:xfrm>
            <a:off x="1484986" y="843300"/>
            <a:ext cx="9222027" cy="5400000"/>
          </a:xfrm>
          <a:prstGeom prst="rect">
            <a:avLst/>
          </a:prstGeom>
        </p:spPr>
      </p:pic>
      <p:sp>
        <p:nvSpPr>
          <p:cNvPr id="12" name="矩形 11">
            <a:extLst>
              <a:ext uri="{FF2B5EF4-FFF2-40B4-BE49-F238E27FC236}">
                <a16:creationId xmlns:a16="http://schemas.microsoft.com/office/drawing/2014/main" id="{8620F050-BAAD-4753-89C3-C8C2C063FFB2}"/>
              </a:ext>
            </a:extLst>
          </p:cNvPr>
          <p:cNvSpPr/>
          <p:nvPr/>
        </p:nvSpPr>
        <p:spPr>
          <a:xfrm>
            <a:off x="20256" y="4191000"/>
            <a:ext cx="1703465" cy="830997"/>
          </a:xfrm>
          <a:prstGeom prst="rect">
            <a:avLst/>
          </a:prstGeom>
          <a:noFill/>
        </p:spPr>
        <p:txBody>
          <a:bodyPr wrap="square" lIns="91440" tIns="45720" rIns="91440" bIns="45720">
            <a:spAutoFit/>
          </a:bodyPr>
          <a:lstStyle/>
          <a:p>
            <a:pPr algn="ctr"/>
            <a:r>
              <a:rPr lang="en-US" altLang="zh-CN" sz="2400" b="1" i="1" cap="none" spc="0" dirty="0">
                <a:ln w="0"/>
                <a:solidFill>
                  <a:schemeClr val="tx1"/>
                </a:solidFill>
                <a:effectLst>
                  <a:outerShdw blurRad="38100" dist="19050" dir="2700000" algn="tl" rotWithShape="0">
                    <a:schemeClr val="dk1">
                      <a:alpha val="40000"/>
                    </a:schemeClr>
                  </a:outerShdw>
                </a:effectLst>
              </a:rPr>
              <a:t>Special Schools</a:t>
            </a:r>
            <a:endParaRPr lang="zh-CN" altLang="en-US" sz="2400" b="1" i="1" cap="none" spc="0" dirty="0">
              <a:ln w="0"/>
              <a:solidFill>
                <a:schemeClr val="tx1"/>
              </a:solidFill>
              <a:effectLst>
                <a:outerShdw blurRad="38100" dist="19050" dir="2700000" algn="tl" rotWithShape="0">
                  <a:schemeClr val="dk1">
                    <a:alpha val="40000"/>
                  </a:schemeClr>
                </a:outerShdw>
              </a:effectLst>
            </a:endParaRPr>
          </a:p>
        </p:txBody>
      </p:sp>
      <p:sp>
        <p:nvSpPr>
          <p:cNvPr id="13" name="矩形 12">
            <a:extLst>
              <a:ext uri="{FF2B5EF4-FFF2-40B4-BE49-F238E27FC236}">
                <a16:creationId xmlns:a16="http://schemas.microsoft.com/office/drawing/2014/main" id="{98E49F8A-CD63-4A46-B6D3-B7C222333390}"/>
              </a:ext>
            </a:extLst>
          </p:cNvPr>
          <p:cNvSpPr/>
          <p:nvPr/>
        </p:nvSpPr>
        <p:spPr>
          <a:xfrm>
            <a:off x="10412335" y="4184167"/>
            <a:ext cx="1703465" cy="830997"/>
          </a:xfrm>
          <a:prstGeom prst="rect">
            <a:avLst/>
          </a:prstGeom>
          <a:noFill/>
        </p:spPr>
        <p:txBody>
          <a:bodyPr wrap="square" lIns="91440" tIns="45720" rIns="91440" bIns="45720">
            <a:spAutoFit/>
          </a:bodyPr>
          <a:lstStyle/>
          <a:p>
            <a:pPr algn="ctr"/>
            <a:r>
              <a:rPr lang="en-US" altLang="zh-CN" sz="2400" b="1" i="1" cap="none" spc="0" dirty="0">
                <a:ln w="0"/>
                <a:solidFill>
                  <a:schemeClr val="tx1"/>
                </a:solidFill>
                <a:effectLst>
                  <a:outerShdw blurRad="38100" dist="19050" dir="2700000" algn="tl" rotWithShape="0">
                    <a:schemeClr val="dk1">
                      <a:alpha val="40000"/>
                    </a:schemeClr>
                  </a:outerShdw>
                </a:effectLst>
              </a:rPr>
              <a:t>School Year</a:t>
            </a:r>
            <a:endParaRPr lang="zh-CN" altLang="en-US" sz="2400" b="1" i="1" cap="none" spc="0" dirty="0">
              <a:ln w="0"/>
              <a:solidFill>
                <a:schemeClr val="tx1"/>
              </a:solidFill>
              <a:effectLst>
                <a:outerShdw blurRad="38100" dist="19050" dir="2700000" algn="tl" rotWithShape="0">
                  <a:schemeClr val="dk1">
                    <a:alpha val="40000"/>
                  </a:schemeClr>
                </a:outerShdw>
              </a:effectLst>
            </a:endParaRPr>
          </a:p>
        </p:txBody>
      </p:sp>
      <p:sp>
        <p:nvSpPr>
          <p:cNvPr id="14" name="矩形 13">
            <a:extLst>
              <a:ext uri="{FF2B5EF4-FFF2-40B4-BE49-F238E27FC236}">
                <a16:creationId xmlns:a16="http://schemas.microsoft.com/office/drawing/2014/main" id="{DF8E077F-2A75-4E36-A280-AEE655425AC7}"/>
              </a:ext>
            </a:extLst>
          </p:cNvPr>
          <p:cNvSpPr/>
          <p:nvPr/>
        </p:nvSpPr>
        <p:spPr>
          <a:xfrm>
            <a:off x="3352800" y="1219200"/>
            <a:ext cx="1703465" cy="461665"/>
          </a:xfrm>
          <a:prstGeom prst="rect">
            <a:avLst/>
          </a:prstGeom>
          <a:noFill/>
        </p:spPr>
        <p:txBody>
          <a:bodyPr wrap="square" lIns="91440" tIns="45720" rIns="91440" bIns="45720">
            <a:spAutoFit/>
          </a:bodyPr>
          <a:lstStyle/>
          <a:p>
            <a:pPr algn="ctr"/>
            <a:r>
              <a:rPr lang="en-US" altLang="zh-CN" sz="2400" b="1" i="1" cap="none" spc="0" dirty="0">
                <a:ln w="0"/>
                <a:solidFill>
                  <a:schemeClr val="tx1"/>
                </a:solidFill>
                <a:effectLst>
                  <a:outerShdw blurRad="38100" dist="19050" dir="2700000" algn="tl" rotWithShape="0">
                    <a:schemeClr val="dk1">
                      <a:alpha val="40000"/>
                    </a:schemeClr>
                  </a:outerShdw>
                </a:effectLst>
              </a:rPr>
              <a:t>Education</a:t>
            </a:r>
            <a:endParaRPr lang="zh-CN" altLang="en-US" sz="2400" b="1" i="1" cap="none" spc="0" dirty="0">
              <a:ln w="0"/>
              <a:solidFill>
                <a:schemeClr val="tx1"/>
              </a:solidFill>
              <a:effectLst>
                <a:outerShdw blurRad="38100" dist="19050" dir="2700000" algn="tl" rotWithShape="0">
                  <a:schemeClr val="dk1">
                    <a:alpha val="40000"/>
                  </a:schemeClr>
                </a:outerShdw>
              </a:effectLst>
            </a:endParaRPr>
          </a:p>
        </p:txBody>
      </p:sp>
      <p:sp>
        <p:nvSpPr>
          <p:cNvPr id="15" name="矩形 14">
            <a:extLst>
              <a:ext uri="{FF2B5EF4-FFF2-40B4-BE49-F238E27FC236}">
                <a16:creationId xmlns:a16="http://schemas.microsoft.com/office/drawing/2014/main" id="{5761D827-D7D7-4EF1-BF20-26E29820949C}"/>
              </a:ext>
            </a:extLst>
          </p:cNvPr>
          <p:cNvSpPr/>
          <p:nvPr/>
        </p:nvSpPr>
        <p:spPr>
          <a:xfrm>
            <a:off x="6172200" y="1499527"/>
            <a:ext cx="4648200" cy="461665"/>
          </a:xfrm>
          <a:prstGeom prst="rect">
            <a:avLst/>
          </a:prstGeom>
          <a:noFill/>
        </p:spPr>
        <p:txBody>
          <a:bodyPr wrap="square" lIns="91440" tIns="45720" rIns="91440" bIns="45720">
            <a:spAutoFit/>
          </a:bodyPr>
          <a:lstStyle/>
          <a:p>
            <a:pPr algn="ctr"/>
            <a:r>
              <a:rPr lang="en-US" altLang="zh-CN" sz="2400" b="1" i="1" cap="none" spc="0" dirty="0">
                <a:ln w="0"/>
                <a:solidFill>
                  <a:schemeClr val="tx1"/>
                </a:solidFill>
                <a:effectLst>
                  <a:outerShdw blurRad="38100" dist="19050" dir="2700000" algn="tl" rotWithShape="0">
                    <a:schemeClr val="dk1">
                      <a:alpha val="40000"/>
                    </a:schemeClr>
                  </a:outerShdw>
                </a:effectLst>
              </a:rPr>
              <a:t>The second path of education</a:t>
            </a:r>
            <a:endParaRPr lang="zh-CN" altLang="en-US" sz="2400" b="1" i="1" cap="none" spc="0" dirty="0">
              <a:ln w="0"/>
              <a:solidFill>
                <a:schemeClr val="tx1"/>
              </a:solidFill>
              <a:effectLst>
                <a:outerShdw blurRad="38100" dist="19050" dir="2700000" algn="tl" rotWithShape="0">
                  <a:schemeClr val="dk1">
                    <a:alpha val="40000"/>
                  </a:schemeClr>
                </a:outerShdw>
              </a:effectLst>
            </a:endParaRPr>
          </a:p>
        </p:txBody>
      </p:sp>
      <p:sp>
        <p:nvSpPr>
          <p:cNvPr id="16" name="矩形 15">
            <a:extLst>
              <a:ext uri="{FF2B5EF4-FFF2-40B4-BE49-F238E27FC236}">
                <a16:creationId xmlns:a16="http://schemas.microsoft.com/office/drawing/2014/main" id="{B3461256-6C11-48D4-9931-E14DCD27B502}"/>
              </a:ext>
            </a:extLst>
          </p:cNvPr>
          <p:cNvSpPr/>
          <p:nvPr/>
        </p:nvSpPr>
        <p:spPr>
          <a:xfrm>
            <a:off x="6705600" y="4864014"/>
            <a:ext cx="2133600" cy="400110"/>
          </a:xfrm>
          <a:prstGeom prst="rect">
            <a:avLst/>
          </a:prstGeom>
          <a:noFill/>
        </p:spPr>
        <p:txBody>
          <a:bodyPr wrap="square" lIns="91440" tIns="45720" rIns="91440" bIns="45720">
            <a:spAutoFit/>
          </a:bodyPr>
          <a:lstStyle/>
          <a:p>
            <a:pPr algn="ctr"/>
            <a:r>
              <a:rPr lang="en-US" altLang="zh-CN" sz="2000" b="1" i="1" dirty="0">
                <a:ln w="0"/>
                <a:solidFill>
                  <a:schemeClr val="accent6">
                    <a:lumMod val="75000"/>
                  </a:schemeClr>
                </a:solidFill>
                <a:effectLst>
                  <a:outerShdw blurRad="38100" dist="19050" dir="2700000" algn="tl" rotWithShape="0">
                    <a:schemeClr val="dk1">
                      <a:alpha val="40000"/>
                    </a:schemeClr>
                  </a:outerShdw>
                </a:effectLst>
              </a:rPr>
              <a:t>Primary School</a:t>
            </a:r>
            <a:endParaRPr lang="zh-CN" altLang="en-US" sz="2000" b="1" i="1" dirty="0">
              <a:ln w="0"/>
              <a:solidFill>
                <a:schemeClr val="accent6">
                  <a:lumMod val="75000"/>
                </a:schemeClr>
              </a:solidFill>
              <a:effectLst>
                <a:outerShdw blurRad="38100" dist="19050" dir="2700000" algn="tl" rotWithShape="0">
                  <a:schemeClr val="dk1">
                    <a:alpha val="40000"/>
                  </a:schemeClr>
                </a:outerShdw>
              </a:effectLst>
            </a:endParaRPr>
          </a:p>
        </p:txBody>
      </p:sp>
      <p:sp>
        <p:nvSpPr>
          <p:cNvPr id="17" name="矩形 16">
            <a:extLst>
              <a:ext uri="{FF2B5EF4-FFF2-40B4-BE49-F238E27FC236}">
                <a16:creationId xmlns:a16="http://schemas.microsoft.com/office/drawing/2014/main" id="{F92B849E-D787-4B79-A063-C7346E3645EC}"/>
              </a:ext>
            </a:extLst>
          </p:cNvPr>
          <p:cNvSpPr/>
          <p:nvPr/>
        </p:nvSpPr>
        <p:spPr>
          <a:xfrm>
            <a:off x="7162800" y="5367158"/>
            <a:ext cx="2133600" cy="400110"/>
          </a:xfrm>
          <a:prstGeom prst="rect">
            <a:avLst/>
          </a:prstGeom>
          <a:noFill/>
        </p:spPr>
        <p:txBody>
          <a:bodyPr wrap="square" lIns="91440" tIns="45720" rIns="91440" bIns="45720">
            <a:spAutoFit/>
          </a:bodyPr>
          <a:lstStyle/>
          <a:p>
            <a:pPr algn="ctr"/>
            <a:r>
              <a:rPr lang="en-US" altLang="zh-CN" sz="2000" b="1" i="1" dirty="0">
                <a:ln w="0"/>
                <a:solidFill>
                  <a:schemeClr val="accent6">
                    <a:lumMod val="75000"/>
                  </a:schemeClr>
                </a:solidFill>
                <a:effectLst>
                  <a:outerShdw blurRad="38100" dist="19050" dir="2700000" algn="tl" rotWithShape="0">
                    <a:schemeClr val="dk1">
                      <a:alpha val="40000"/>
                    </a:schemeClr>
                  </a:outerShdw>
                </a:effectLst>
              </a:rPr>
              <a:t>Kindergarten</a:t>
            </a:r>
            <a:endParaRPr lang="zh-CN" altLang="en-US" sz="2000" b="1" i="1" dirty="0">
              <a:ln w="0"/>
              <a:solidFill>
                <a:schemeClr val="accent6">
                  <a:lumMod val="75000"/>
                </a:schemeClr>
              </a:solidFill>
              <a:effectLst>
                <a:outerShdw blurRad="38100" dist="19050" dir="2700000" algn="tl" rotWithShape="0">
                  <a:schemeClr val="dk1">
                    <a:alpha val="40000"/>
                  </a:schemeClr>
                </a:outerShdw>
              </a:effectLst>
            </a:endParaRPr>
          </a:p>
        </p:txBody>
      </p:sp>
      <p:sp>
        <p:nvSpPr>
          <p:cNvPr id="19" name="矩形 18">
            <a:extLst>
              <a:ext uri="{FF2B5EF4-FFF2-40B4-BE49-F238E27FC236}">
                <a16:creationId xmlns:a16="http://schemas.microsoft.com/office/drawing/2014/main" id="{C5842E3F-4748-4F77-B492-D97A252CAC84}"/>
              </a:ext>
            </a:extLst>
          </p:cNvPr>
          <p:cNvSpPr/>
          <p:nvPr/>
        </p:nvSpPr>
        <p:spPr>
          <a:xfrm>
            <a:off x="3717257" y="4060193"/>
            <a:ext cx="2874955" cy="461665"/>
          </a:xfrm>
          <a:prstGeom prst="rect">
            <a:avLst/>
          </a:prstGeom>
          <a:noFill/>
        </p:spPr>
        <p:txBody>
          <a:bodyPr wrap="square" lIns="91440" tIns="45720" rIns="91440" bIns="45720">
            <a:spAutoFit/>
          </a:bodyPr>
          <a:lstStyle/>
          <a:p>
            <a:pPr algn="ctr"/>
            <a:r>
              <a:rPr lang="en-US" altLang="zh-CN" sz="2400" b="1" dirty="0">
                <a:ln w="0"/>
                <a:solidFill>
                  <a:schemeClr val="accent6">
                    <a:lumMod val="75000"/>
                  </a:schemeClr>
                </a:solidFill>
                <a:effectLst>
                  <a:outerShdw blurRad="38100" dist="19050" dir="2700000" algn="tl" rotWithShape="0">
                    <a:schemeClr val="dk1">
                      <a:alpha val="40000"/>
                    </a:schemeClr>
                  </a:outerShdw>
                </a:effectLst>
              </a:rPr>
              <a:t>Secondary School</a:t>
            </a:r>
            <a:endParaRPr lang="zh-CN" altLang="en-US" sz="2400" b="1" dirty="0">
              <a:ln w="0"/>
              <a:solidFill>
                <a:schemeClr val="accent6">
                  <a:lumMod val="75000"/>
                </a:schemeClr>
              </a:solidFill>
              <a:effectLst>
                <a:outerShdw blurRad="38100" dist="19050" dir="2700000" algn="tl" rotWithShape="0">
                  <a:schemeClr val="dk1">
                    <a:alpha val="40000"/>
                  </a:schemeClr>
                </a:outerShdw>
              </a:effectLst>
            </a:endParaRPr>
          </a:p>
        </p:txBody>
      </p:sp>
      <p:cxnSp>
        <p:nvCxnSpPr>
          <p:cNvPr id="24" name="直接箭头连接符 23">
            <a:extLst>
              <a:ext uri="{FF2B5EF4-FFF2-40B4-BE49-F238E27FC236}">
                <a16:creationId xmlns:a16="http://schemas.microsoft.com/office/drawing/2014/main" id="{C3C9824F-EC5D-4E8B-A0B7-3D65C3B2C654}"/>
              </a:ext>
            </a:extLst>
          </p:cNvPr>
          <p:cNvCxnSpPr/>
          <p:nvPr/>
        </p:nvCxnSpPr>
        <p:spPr>
          <a:xfrm flipH="1">
            <a:off x="3186428" y="4728243"/>
            <a:ext cx="612429" cy="57384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5" name="矩形 24">
            <a:extLst>
              <a:ext uri="{FF2B5EF4-FFF2-40B4-BE49-F238E27FC236}">
                <a16:creationId xmlns:a16="http://schemas.microsoft.com/office/drawing/2014/main" id="{79E6FD80-9AC3-49DC-BA20-108EF791DAB3}"/>
              </a:ext>
            </a:extLst>
          </p:cNvPr>
          <p:cNvSpPr/>
          <p:nvPr/>
        </p:nvSpPr>
        <p:spPr>
          <a:xfrm>
            <a:off x="1486162" y="5264124"/>
            <a:ext cx="3110228" cy="400110"/>
          </a:xfrm>
          <a:prstGeom prst="rect">
            <a:avLst/>
          </a:prstGeom>
          <a:noFill/>
        </p:spPr>
        <p:txBody>
          <a:bodyPr wrap="square" lIns="91440" tIns="45720" rIns="91440" bIns="45720">
            <a:spAutoFit/>
          </a:bodyPr>
          <a:lstStyle/>
          <a:p>
            <a:pPr algn="ctr"/>
            <a:r>
              <a:rPr lang="en-US" altLang="zh-CN" sz="2000" b="1" i="1" dirty="0">
                <a:ln w="0"/>
                <a:solidFill>
                  <a:schemeClr val="accent6">
                    <a:lumMod val="75000"/>
                  </a:schemeClr>
                </a:solidFill>
                <a:effectLst>
                  <a:outerShdw blurRad="38100" dist="19050" dir="2700000" algn="tl" rotWithShape="0">
                    <a:schemeClr val="dk1">
                      <a:alpha val="40000"/>
                    </a:schemeClr>
                  </a:outerShdw>
                </a:effectLst>
              </a:rPr>
              <a:t>Comprehensive School</a:t>
            </a:r>
            <a:endParaRPr lang="zh-CN" altLang="en-US" sz="2000" b="1" i="1" dirty="0">
              <a:ln w="0"/>
              <a:solidFill>
                <a:schemeClr val="accent6">
                  <a:lumMod val="75000"/>
                </a:schemeClr>
              </a:solidFill>
              <a:effectLst>
                <a:outerShdw blurRad="38100" dist="19050" dir="2700000" algn="tl" rotWithShape="0">
                  <a:schemeClr val="dk1">
                    <a:alpha val="40000"/>
                  </a:schemeClr>
                </a:outerShdw>
              </a:effectLst>
            </a:endParaRPr>
          </a:p>
        </p:txBody>
      </p:sp>
      <p:sp>
        <p:nvSpPr>
          <p:cNvPr id="26" name="矩形 25">
            <a:extLst>
              <a:ext uri="{FF2B5EF4-FFF2-40B4-BE49-F238E27FC236}">
                <a16:creationId xmlns:a16="http://schemas.microsoft.com/office/drawing/2014/main" id="{3C2AF386-DA98-413F-8C1A-C89BA5431B32}"/>
              </a:ext>
            </a:extLst>
          </p:cNvPr>
          <p:cNvSpPr/>
          <p:nvPr/>
        </p:nvSpPr>
        <p:spPr>
          <a:xfrm>
            <a:off x="2070932" y="3481127"/>
            <a:ext cx="2133600" cy="400110"/>
          </a:xfrm>
          <a:prstGeom prst="rect">
            <a:avLst/>
          </a:prstGeom>
          <a:noFill/>
        </p:spPr>
        <p:txBody>
          <a:bodyPr wrap="square" lIns="91440" tIns="45720" rIns="91440" bIns="45720">
            <a:spAutoFit/>
          </a:bodyPr>
          <a:lstStyle/>
          <a:p>
            <a:pPr algn="ctr"/>
            <a:r>
              <a:rPr lang="en-US" altLang="zh-CN" sz="2000" b="1" i="1" dirty="0">
                <a:ln w="0"/>
                <a:solidFill>
                  <a:schemeClr val="accent6">
                    <a:lumMod val="75000"/>
                  </a:schemeClr>
                </a:solidFill>
                <a:effectLst>
                  <a:outerShdw blurRad="38100" dist="19050" dir="2700000" algn="tl" rotWithShape="0">
                    <a:schemeClr val="dk1">
                      <a:alpha val="40000"/>
                    </a:schemeClr>
                  </a:outerShdw>
                </a:effectLst>
              </a:rPr>
              <a:t>Academic</a:t>
            </a:r>
            <a:endParaRPr lang="zh-CN" altLang="en-US" sz="2000" b="1" i="1" dirty="0">
              <a:ln w="0"/>
              <a:solidFill>
                <a:schemeClr val="accent6">
                  <a:lumMod val="75000"/>
                </a:schemeClr>
              </a:solidFill>
              <a:effectLst>
                <a:outerShdw blurRad="38100" dist="19050" dir="2700000" algn="tl" rotWithShape="0">
                  <a:schemeClr val="dk1">
                    <a:alpha val="40000"/>
                  </a:schemeClr>
                </a:outerShdw>
              </a:effectLst>
            </a:endParaRPr>
          </a:p>
        </p:txBody>
      </p:sp>
      <p:sp>
        <p:nvSpPr>
          <p:cNvPr id="27" name="矩形 26">
            <a:extLst>
              <a:ext uri="{FF2B5EF4-FFF2-40B4-BE49-F238E27FC236}">
                <a16:creationId xmlns:a16="http://schemas.microsoft.com/office/drawing/2014/main" id="{E039096E-8374-4042-B866-FACCB2E81652}"/>
              </a:ext>
            </a:extLst>
          </p:cNvPr>
          <p:cNvSpPr/>
          <p:nvPr/>
        </p:nvSpPr>
        <p:spPr>
          <a:xfrm>
            <a:off x="4087934" y="3619433"/>
            <a:ext cx="2133600" cy="400110"/>
          </a:xfrm>
          <a:prstGeom prst="rect">
            <a:avLst/>
          </a:prstGeom>
          <a:noFill/>
        </p:spPr>
        <p:txBody>
          <a:bodyPr wrap="square" lIns="91440" tIns="45720" rIns="91440" bIns="45720">
            <a:spAutoFit/>
          </a:bodyPr>
          <a:lstStyle/>
          <a:p>
            <a:pPr algn="ctr"/>
            <a:r>
              <a:rPr lang="en-US" altLang="zh-CN" sz="2000" b="1" i="1" dirty="0">
                <a:ln w="0"/>
                <a:solidFill>
                  <a:schemeClr val="accent6">
                    <a:lumMod val="75000"/>
                  </a:schemeClr>
                </a:solidFill>
                <a:effectLst>
                  <a:outerShdw blurRad="38100" dist="19050" dir="2700000" algn="tl" rotWithShape="0">
                    <a:schemeClr val="dk1">
                      <a:alpha val="40000"/>
                    </a:schemeClr>
                  </a:outerShdw>
                </a:effectLst>
              </a:rPr>
              <a:t>Practical</a:t>
            </a:r>
            <a:endParaRPr lang="zh-CN" altLang="en-US" sz="2000" b="1" i="1" dirty="0">
              <a:ln w="0"/>
              <a:solidFill>
                <a:schemeClr val="accent6">
                  <a:lumMod val="75000"/>
                </a:schemeClr>
              </a:solidFill>
              <a:effectLst>
                <a:outerShdw blurRad="38100" dist="19050" dir="2700000" algn="tl" rotWithShape="0">
                  <a:schemeClr val="dk1">
                    <a:alpha val="40000"/>
                  </a:schemeClr>
                </a:outerShdw>
              </a:effectLst>
            </a:endParaRPr>
          </a:p>
        </p:txBody>
      </p:sp>
      <p:sp>
        <p:nvSpPr>
          <p:cNvPr id="28" name="矩形 27">
            <a:extLst>
              <a:ext uri="{FF2B5EF4-FFF2-40B4-BE49-F238E27FC236}">
                <a16:creationId xmlns:a16="http://schemas.microsoft.com/office/drawing/2014/main" id="{55ED40A0-58D9-4A5E-A07C-9F1FB870C21E}"/>
              </a:ext>
            </a:extLst>
          </p:cNvPr>
          <p:cNvSpPr/>
          <p:nvPr/>
        </p:nvSpPr>
        <p:spPr>
          <a:xfrm>
            <a:off x="7122169" y="3619433"/>
            <a:ext cx="2133600" cy="400110"/>
          </a:xfrm>
          <a:prstGeom prst="rect">
            <a:avLst/>
          </a:prstGeom>
          <a:noFill/>
        </p:spPr>
        <p:txBody>
          <a:bodyPr wrap="square" lIns="91440" tIns="45720" rIns="91440" bIns="45720">
            <a:spAutoFit/>
          </a:bodyPr>
          <a:lstStyle/>
          <a:p>
            <a:pPr algn="ctr"/>
            <a:r>
              <a:rPr lang="en-US" altLang="zh-CN" sz="2000" b="1" i="1" dirty="0">
                <a:ln w="0"/>
                <a:solidFill>
                  <a:schemeClr val="accent6">
                    <a:lumMod val="75000"/>
                  </a:schemeClr>
                </a:solidFill>
                <a:effectLst>
                  <a:outerShdw blurRad="38100" dist="19050" dir="2700000" algn="tl" rotWithShape="0">
                    <a:schemeClr val="dk1">
                      <a:alpha val="40000"/>
                    </a:schemeClr>
                  </a:outerShdw>
                </a:effectLst>
              </a:rPr>
              <a:t>General</a:t>
            </a:r>
            <a:endParaRPr lang="zh-CN" altLang="en-US" sz="2000" b="1" i="1" dirty="0">
              <a:ln w="0"/>
              <a:solidFill>
                <a:schemeClr val="accent6">
                  <a:lumMod val="75000"/>
                </a:schemeClr>
              </a:solidFill>
              <a:effectLst>
                <a:outerShdw blurRad="38100" dist="19050" dir="2700000" algn="tl" rotWithShape="0">
                  <a:schemeClr val="dk1">
                    <a:alpha val="40000"/>
                  </a:schemeClr>
                </a:outerShdw>
              </a:effectLst>
            </a:endParaRPr>
          </a:p>
        </p:txBody>
      </p:sp>
      <p:sp>
        <p:nvSpPr>
          <p:cNvPr id="29" name="矩形 28">
            <a:extLst>
              <a:ext uri="{FF2B5EF4-FFF2-40B4-BE49-F238E27FC236}">
                <a16:creationId xmlns:a16="http://schemas.microsoft.com/office/drawing/2014/main" id="{744CA871-8182-4A7B-BC91-FA059996C312}"/>
              </a:ext>
            </a:extLst>
          </p:cNvPr>
          <p:cNvSpPr/>
          <p:nvPr/>
        </p:nvSpPr>
        <p:spPr>
          <a:xfrm>
            <a:off x="3758056" y="4171011"/>
            <a:ext cx="2793355" cy="310248"/>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65323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Overview [1]</a:t>
            </a:r>
            <a:endParaRPr lang="zh-CN" altLang="en-US" dirty="0"/>
          </a:p>
        </p:txBody>
      </p:sp>
      <p:sp>
        <p:nvSpPr>
          <p:cNvPr id="4" name="灯片编号占位符 3"/>
          <p:cNvSpPr>
            <a:spLocks noGrp="1"/>
          </p:cNvSpPr>
          <p:nvPr>
            <p:ph type="sldNum" sz="quarter" idx="4"/>
          </p:nvPr>
        </p:nvSpPr>
        <p:spPr/>
        <p:txBody>
          <a:bodyPr/>
          <a:lstStyle/>
          <a:p>
            <a:fld id="{B6F15528-21DE-4FAA-801E-634DDDAF4B2B}" type="slidenum">
              <a:rPr lang="en-US" smtClean="0"/>
              <a:pPr/>
              <a:t>5</a:t>
            </a:fld>
            <a:endParaRPr lang="en-US" dirty="0"/>
          </a:p>
        </p:txBody>
      </p:sp>
      <p:pic>
        <p:nvPicPr>
          <p:cNvPr id="7" name="图片 6">
            <a:extLst>
              <a:ext uri="{FF2B5EF4-FFF2-40B4-BE49-F238E27FC236}">
                <a16:creationId xmlns:a16="http://schemas.microsoft.com/office/drawing/2014/main" id="{714D022E-1018-47DA-AC93-135D9EB50426}"/>
              </a:ext>
            </a:extLst>
          </p:cNvPr>
          <p:cNvPicPr>
            <a:picLocks noChangeAspect="1"/>
          </p:cNvPicPr>
          <p:nvPr/>
        </p:nvPicPr>
        <p:blipFill>
          <a:blip r:embed="rId3"/>
          <a:stretch>
            <a:fillRect/>
          </a:stretch>
        </p:blipFill>
        <p:spPr>
          <a:xfrm>
            <a:off x="1484986" y="843300"/>
            <a:ext cx="9222027" cy="5400000"/>
          </a:xfrm>
          <a:prstGeom prst="rect">
            <a:avLst/>
          </a:prstGeom>
        </p:spPr>
      </p:pic>
      <p:sp>
        <p:nvSpPr>
          <p:cNvPr id="3" name="等腰三角形 2">
            <a:extLst>
              <a:ext uri="{FF2B5EF4-FFF2-40B4-BE49-F238E27FC236}">
                <a16:creationId xmlns:a16="http://schemas.microsoft.com/office/drawing/2014/main" id="{338A1BC1-6C21-4A32-9B44-1BF066185EC4}"/>
              </a:ext>
            </a:extLst>
          </p:cNvPr>
          <p:cNvSpPr/>
          <p:nvPr/>
        </p:nvSpPr>
        <p:spPr>
          <a:xfrm>
            <a:off x="5943599" y="5883321"/>
            <a:ext cx="304800" cy="262758"/>
          </a:xfrm>
          <a:prstGeom prst="triangle">
            <a:avLst/>
          </a:prstGeom>
          <a:solidFill>
            <a:srgbClr val="FF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60952C17-BAD2-4A9E-82D6-E9A1394282FD}"/>
              </a:ext>
            </a:extLst>
          </p:cNvPr>
          <p:cNvSpPr/>
          <p:nvPr/>
        </p:nvSpPr>
        <p:spPr>
          <a:xfrm>
            <a:off x="7162800" y="5367158"/>
            <a:ext cx="2133600" cy="400110"/>
          </a:xfrm>
          <a:prstGeom prst="rect">
            <a:avLst/>
          </a:prstGeom>
          <a:noFill/>
        </p:spPr>
        <p:txBody>
          <a:bodyPr wrap="square" lIns="91440" tIns="45720" rIns="91440" bIns="45720">
            <a:spAutoFit/>
          </a:bodyPr>
          <a:lstStyle/>
          <a:p>
            <a:pPr algn="ctr"/>
            <a:r>
              <a:rPr lang="en-US" altLang="zh-CN" sz="2000" b="1" i="1" dirty="0">
                <a:ln w="0"/>
                <a:solidFill>
                  <a:schemeClr val="accent6">
                    <a:lumMod val="75000"/>
                  </a:schemeClr>
                </a:solidFill>
                <a:effectLst>
                  <a:outerShdw blurRad="38100" dist="19050" dir="2700000" algn="tl" rotWithShape="0">
                    <a:schemeClr val="dk1">
                      <a:alpha val="40000"/>
                    </a:schemeClr>
                  </a:outerShdw>
                </a:effectLst>
              </a:rPr>
              <a:t>Age 5 or 6 </a:t>
            </a:r>
            <a:endParaRPr lang="zh-CN" altLang="en-US" sz="2000" b="1" i="1" dirty="0">
              <a:ln w="0"/>
              <a:solidFill>
                <a:schemeClr val="accent6">
                  <a:lumMod val="75000"/>
                </a:schemeClr>
              </a:solidFill>
              <a:effectLst>
                <a:outerShdw blurRad="38100" dist="19050" dir="2700000" algn="tl" rotWithShape="0">
                  <a:schemeClr val="dk1">
                    <a:alpha val="40000"/>
                  </a:schemeClr>
                </a:outerShdw>
              </a:effectLst>
            </a:endParaRPr>
          </a:p>
        </p:txBody>
      </p:sp>
      <p:sp>
        <p:nvSpPr>
          <p:cNvPr id="8" name="矩形 7">
            <a:extLst>
              <a:ext uri="{FF2B5EF4-FFF2-40B4-BE49-F238E27FC236}">
                <a16:creationId xmlns:a16="http://schemas.microsoft.com/office/drawing/2014/main" id="{19824072-8558-4770-81A8-B50E786F6345}"/>
              </a:ext>
            </a:extLst>
          </p:cNvPr>
          <p:cNvSpPr/>
          <p:nvPr/>
        </p:nvSpPr>
        <p:spPr>
          <a:xfrm>
            <a:off x="7168587" y="4885748"/>
            <a:ext cx="2133600" cy="400110"/>
          </a:xfrm>
          <a:prstGeom prst="rect">
            <a:avLst/>
          </a:prstGeom>
          <a:noFill/>
        </p:spPr>
        <p:txBody>
          <a:bodyPr wrap="square" lIns="91440" tIns="45720" rIns="91440" bIns="45720">
            <a:spAutoFit/>
          </a:bodyPr>
          <a:lstStyle/>
          <a:p>
            <a:pPr algn="ctr"/>
            <a:r>
              <a:rPr lang="en-US" altLang="zh-CN" sz="2000" b="1" i="1" dirty="0">
                <a:ln w="0"/>
                <a:solidFill>
                  <a:schemeClr val="accent6">
                    <a:lumMod val="75000"/>
                  </a:schemeClr>
                </a:solidFill>
                <a:effectLst>
                  <a:outerShdw blurRad="38100" dist="19050" dir="2700000" algn="tl" rotWithShape="0">
                    <a:schemeClr val="dk1">
                      <a:alpha val="40000"/>
                    </a:schemeClr>
                  </a:outerShdw>
                </a:effectLst>
              </a:rPr>
              <a:t>for 4 or 6 years</a:t>
            </a:r>
            <a:endParaRPr lang="zh-CN" altLang="en-US" sz="2000" b="1" i="1" dirty="0">
              <a:ln w="0"/>
              <a:solidFill>
                <a:schemeClr val="accent6">
                  <a:lumMod val="75000"/>
                </a:schemeClr>
              </a:solidFill>
              <a:effectLst>
                <a:outerShdw blurRad="38100" dist="19050" dir="2700000" algn="tl" rotWithShape="0">
                  <a:schemeClr val="dk1">
                    <a:alpha val="40000"/>
                  </a:schemeClr>
                </a:outerShdw>
              </a:effectLst>
            </a:endParaRPr>
          </a:p>
        </p:txBody>
      </p:sp>
      <p:sp>
        <p:nvSpPr>
          <p:cNvPr id="5" name="椭圆 4">
            <a:extLst>
              <a:ext uri="{FF2B5EF4-FFF2-40B4-BE49-F238E27FC236}">
                <a16:creationId xmlns:a16="http://schemas.microsoft.com/office/drawing/2014/main" id="{D1A85B9B-A396-4059-A6AB-EE6DCDFE3704}"/>
              </a:ext>
            </a:extLst>
          </p:cNvPr>
          <p:cNvSpPr/>
          <p:nvPr/>
        </p:nvSpPr>
        <p:spPr>
          <a:xfrm>
            <a:off x="10363200" y="4724400"/>
            <a:ext cx="228600" cy="762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a:extLst>
              <a:ext uri="{FF2B5EF4-FFF2-40B4-BE49-F238E27FC236}">
                <a16:creationId xmlns:a16="http://schemas.microsoft.com/office/drawing/2014/main" id="{9362CA84-89C0-4B60-99C4-34220BB921FE}"/>
              </a:ext>
            </a:extLst>
          </p:cNvPr>
          <p:cNvCxnSpPr>
            <a:stCxn id="5" idx="2"/>
          </p:cNvCxnSpPr>
          <p:nvPr/>
        </p:nvCxnSpPr>
        <p:spPr>
          <a:xfrm flipH="1">
            <a:off x="9144000" y="5105400"/>
            <a:ext cx="1219200"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4" name="椭圆 13">
            <a:extLst>
              <a:ext uri="{FF2B5EF4-FFF2-40B4-BE49-F238E27FC236}">
                <a16:creationId xmlns:a16="http://schemas.microsoft.com/office/drawing/2014/main" id="{03D07A02-CF4C-4C30-A964-6100A7AA5BE8}"/>
              </a:ext>
            </a:extLst>
          </p:cNvPr>
          <p:cNvSpPr/>
          <p:nvPr/>
        </p:nvSpPr>
        <p:spPr>
          <a:xfrm>
            <a:off x="10363200" y="3853200"/>
            <a:ext cx="2286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01B4559C-CE80-49C0-9AB3-799781E9C460}"/>
              </a:ext>
            </a:extLst>
          </p:cNvPr>
          <p:cNvSpPr/>
          <p:nvPr/>
        </p:nvSpPr>
        <p:spPr>
          <a:xfrm>
            <a:off x="2057400" y="3155716"/>
            <a:ext cx="2286000" cy="400110"/>
          </a:xfrm>
          <a:prstGeom prst="rect">
            <a:avLst/>
          </a:prstGeom>
          <a:noFill/>
        </p:spPr>
        <p:txBody>
          <a:bodyPr wrap="square" lIns="91440" tIns="45720" rIns="91440" bIns="45720">
            <a:spAutoFit/>
          </a:bodyPr>
          <a:lstStyle/>
          <a:p>
            <a:pPr algn="ctr"/>
            <a:r>
              <a:rPr lang="en-US" altLang="zh-CN" sz="2000" b="1" i="1" dirty="0">
                <a:ln w="0"/>
                <a:solidFill>
                  <a:schemeClr val="accent6">
                    <a:lumMod val="75000"/>
                  </a:schemeClr>
                </a:solidFill>
                <a:effectLst>
                  <a:outerShdw blurRad="38100" dist="19050" dir="2700000" algn="tl" rotWithShape="0">
                    <a:schemeClr val="dk1">
                      <a:alpha val="40000"/>
                    </a:schemeClr>
                  </a:outerShdw>
                </a:effectLst>
              </a:rPr>
              <a:t>12</a:t>
            </a:r>
            <a:r>
              <a:rPr lang="en-US" altLang="zh-CN" sz="2000" b="1" i="1" baseline="30000" dirty="0">
                <a:ln w="0"/>
                <a:solidFill>
                  <a:schemeClr val="accent6">
                    <a:lumMod val="75000"/>
                  </a:schemeClr>
                </a:solidFill>
                <a:effectLst>
                  <a:outerShdw blurRad="38100" dist="19050" dir="2700000" algn="tl" rotWithShape="0">
                    <a:schemeClr val="dk1">
                      <a:alpha val="40000"/>
                    </a:schemeClr>
                  </a:outerShdw>
                </a:effectLst>
              </a:rPr>
              <a:t>th</a:t>
            </a:r>
            <a:r>
              <a:rPr lang="en-US" altLang="zh-CN" sz="2000" b="1" i="1" dirty="0">
                <a:ln w="0"/>
                <a:solidFill>
                  <a:schemeClr val="accent6">
                    <a:lumMod val="75000"/>
                  </a:schemeClr>
                </a:solidFill>
                <a:effectLst>
                  <a:outerShdw blurRad="38100" dist="19050" dir="2700000" algn="tl" rotWithShape="0">
                    <a:schemeClr val="dk1">
                      <a:alpha val="40000"/>
                    </a:schemeClr>
                  </a:outerShdw>
                </a:effectLst>
              </a:rPr>
              <a:t>,13</a:t>
            </a:r>
            <a:r>
              <a:rPr lang="en-US" altLang="zh-CN" sz="2000" b="1" i="1" baseline="30000" dirty="0">
                <a:ln w="0"/>
                <a:solidFill>
                  <a:schemeClr val="accent6">
                    <a:lumMod val="75000"/>
                  </a:schemeClr>
                </a:solidFill>
                <a:effectLst>
                  <a:outerShdw blurRad="38100" dist="19050" dir="2700000" algn="tl" rotWithShape="0">
                    <a:schemeClr val="dk1">
                      <a:alpha val="40000"/>
                    </a:schemeClr>
                  </a:outerShdw>
                </a:effectLst>
              </a:rPr>
              <a:t>th</a:t>
            </a:r>
            <a:r>
              <a:rPr lang="en-US" altLang="zh-CN" sz="2000" b="1" i="1" dirty="0">
                <a:ln w="0"/>
                <a:solidFill>
                  <a:schemeClr val="accent6">
                    <a:lumMod val="75000"/>
                  </a:schemeClr>
                </a:solidFill>
                <a:effectLst>
                  <a:outerShdw blurRad="38100" dist="19050" dir="2700000" algn="tl" rotWithShape="0">
                    <a:schemeClr val="dk1">
                      <a:alpha val="40000"/>
                    </a:schemeClr>
                  </a:outerShdw>
                </a:effectLst>
              </a:rPr>
              <a:t> grade</a:t>
            </a:r>
            <a:endParaRPr lang="zh-CN" altLang="en-US" sz="2000" b="1" i="1" dirty="0">
              <a:ln w="0"/>
              <a:solidFill>
                <a:schemeClr val="accent6">
                  <a:lumMod val="75000"/>
                </a:schemeClr>
              </a:solidFill>
              <a:effectLst>
                <a:outerShdw blurRad="38100" dist="19050" dir="2700000" algn="tl" rotWithShape="0">
                  <a:schemeClr val="dk1">
                    <a:alpha val="40000"/>
                  </a:schemeClr>
                </a:outerShdw>
              </a:effectLst>
            </a:endParaRPr>
          </a:p>
        </p:txBody>
      </p:sp>
      <p:sp>
        <p:nvSpPr>
          <p:cNvPr id="16" name="矩形 15">
            <a:extLst>
              <a:ext uri="{FF2B5EF4-FFF2-40B4-BE49-F238E27FC236}">
                <a16:creationId xmlns:a16="http://schemas.microsoft.com/office/drawing/2014/main" id="{718B287D-EFEE-45BF-9989-9D762485DA8F}"/>
              </a:ext>
            </a:extLst>
          </p:cNvPr>
          <p:cNvSpPr/>
          <p:nvPr/>
        </p:nvSpPr>
        <p:spPr>
          <a:xfrm>
            <a:off x="152400" y="2971050"/>
            <a:ext cx="2133600" cy="769441"/>
          </a:xfrm>
          <a:prstGeom prst="rect">
            <a:avLst/>
          </a:prstGeom>
          <a:noFill/>
        </p:spPr>
        <p:txBody>
          <a:bodyPr wrap="square" lIns="91440" tIns="45720" rIns="91440" bIns="45720">
            <a:spAutoFit/>
          </a:bodyPr>
          <a:lstStyle/>
          <a:p>
            <a:pPr algn="ctr"/>
            <a:r>
              <a:rPr lang="en-US" altLang="zh-CN" sz="4400" b="0" cap="none" spc="0" dirty="0">
                <a:ln w="0"/>
                <a:solidFill>
                  <a:srgbClr val="EB46FC"/>
                </a:solidFill>
                <a:effectLst>
                  <a:outerShdw blurRad="38100" dist="19050" dir="2700000" algn="tl" rotWithShape="0">
                    <a:schemeClr val="dk1">
                      <a:alpha val="40000"/>
                    </a:schemeClr>
                  </a:outerShdw>
                </a:effectLst>
              </a:rPr>
              <a:t>Abitur</a:t>
            </a:r>
            <a:endParaRPr lang="zh-CN" altLang="en-US" sz="4400" b="0" cap="none" spc="0" dirty="0">
              <a:ln w="0"/>
              <a:solidFill>
                <a:srgbClr val="EB46FC"/>
              </a:solidFill>
              <a:effectLst>
                <a:outerShdw blurRad="38100" dist="19050" dir="2700000" algn="tl" rotWithShape="0">
                  <a:schemeClr val="dk1">
                    <a:alpha val="40000"/>
                  </a:schemeClr>
                </a:outerShdw>
              </a:effectLst>
            </a:endParaRPr>
          </a:p>
        </p:txBody>
      </p:sp>
      <p:sp>
        <p:nvSpPr>
          <p:cNvPr id="17" name="矩形 16">
            <a:extLst>
              <a:ext uri="{FF2B5EF4-FFF2-40B4-BE49-F238E27FC236}">
                <a16:creationId xmlns:a16="http://schemas.microsoft.com/office/drawing/2014/main" id="{29A3204E-9092-4FE9-A4B4-0E7F95DCF556}"/>
              </a:ext>
            </a:extLst>
          </p:cNvPr>
          <p:cNvSpPr/>
          <p:nvPr/>
        </p:nvSpPr>
        <p:spPr>
          <a:xfrm>
            <a:off x="3941522" y="3543300"/>
            <a:ext cx="2286000" cy="400110"/>
          </a:xfrm>
          <a:prstGeom prst="rect">
            <a:avLst/>
          </a:prstGeom>
          <a:noFill/>
        </p:spPr>
        <p:txBody>
          <a:bodyPr wrap="square" lIns="91440" tIns="45720" rIns="91440" bIns="45720">
            <a:spAutoFit/>
          </a:bodyPr>
          <a:lstStyle/>
          <a:p>
            <a:pPr algn="ctr"/>
            <a:r>
              <a:rPr lang="en-US" altLang="zh-CN" sz="2000" b="1" i="1" dirty="0">
                <a:ln w="0"/>
                <a:solidFill>
                  <a:schemeClr val="accent6">
                    <a:lumMod val="75000"/>
                  </a:schemeClr>
                </a:solidFill>
                <a:effectLst>
                  <a:outerShdw blurRad="38100" dist="19050" dir="2700000" algn="tl" rotWithShape="0">
                    <a:schemeClr val="dk1">
                      <a:alpha val="40000"/>
                    </a:schemeClr>
                  </a:outerShdw>
                </a:effectLst>
              </a:rPr>
              <a:t>10</a:t>
            </a:r>
            <a:r>
              <a:rPr lang="en-US" altLang="zh-CN" sz="2000" b="1" i="1" baseline="30000" dirty="0">
                <a:ln w="0"/>
                <a:solidFill>
                  <a:schemeClr val="accent6">
                    <a:lumMod val="75000"/>
                  </a:schemeClr>
                </a:solidFill>
                <a:effectLst>
                  <a:outerShdw blurRad="38100" dist="19050" dir="2700000" algn="tl" rotWithShape="0">
                    <a:schemeClr val="dk1">
                      <a:alpha val="40000"/>
                    </a:schemeClr>
                  </a:outerShdw>
                </a:effectLst>
              </a:rPr>
              <a:t>th</a:t>
            </a:r>
            <a:r>
              <a:rPr lang="en-US" altLang="zh-CN" sz="2000" b="1" i="1" dirty="0">
                <a:ln w="0"/>
                <a:solidFill>
                  <a:schemeClr val="accent6">
                    <a:lumMod val="75000"/>
                  </a:schemeClr>
                </a:solidFill>
                <a:effectLst>
                  <a:outerShdw blurRad="38100" dist="19050" dir="2700000" algn="tl" rotWithShape="0">
                    <a:schemeClr val="dk1">
                      <a:alpha val="40000"/>
                    </a:schemeClr>
                  </a:outerShdw>
                </a:effectLst>
              </a:rPr>
              <a:t> grade</a:t>
            </a:r>
            <a:endParaRPr lang="zh-CN" altLang="en-US" sz="2000" b="1" i="1" dirty="0">
              <a:ln w="0"/>
              <a:solidFill>
                <a:schemeClr val="accent6">
                  <a:lumMod val="75000"/>
                </a:schemeClr>
              </a:solidFill>
              <a:effectLst>
                <a:outerShdw blurRad="38100" dist="19050" dir="2700000" algn="tl" rotWithShape="0">
                  <a:schemeClr val="dk1">
                    <a:alpha val="40000"/>
                  </a:schemeClr>
                </a:outerShdw>
              </a:effectLst>
            </a:endParaRPr>
          </a:p>
        </p:txBody>
      </p:sp>
      <p:sp>
        <p:nvSpPr>
          <p:cNvPr id="18" name="矩形 17">
            <a:extLst>
              <a:ext uri="{FF2B5EF4-FFF2-40B4-BE49-F238E27FC236}">
                <a16:creationId xmlns:a16="http://schemas.microsoft.com/office/drawing/2014/main" id="{F228A862-6A09-468D-B233-EEB35B16FB63}"/>
              </a:ext>
            </a:extLst>
          </p:cNvPr>
          <p:cNvSpPr/>
          <p:nvPr/>
        </p:nvSpPr>
        <p:spPr>
          <a:xfrm>
            <a:off x="7010400" y="3567390"/>
            <a:ext cx="2286000" cy="400110"/>
          </a:xfrm>
          <a:prstGeom prst="rect">
            <a:avLst/>
          </a:prstGeom>
          <a:noFill/>
        </p:spPr>
        <p:txBody>
          <a:bodyPr wrap="square" lIns="91440" tIns="45720" rIns="91440" bIns="45720">
            <a:spAutoFit/>
          </a:bodyPr>
          <a:lstStyle/>
          <a:p>
            <a:pPr algn="ctr"/>
            <a:r>
              <a:rPr lang="en-US" altLang="zh-CN" sz="2000" b="1" i="1" dirty="0">
                <a:ln w="0"/>
                <a:solidFill>
                  <a:schemeClr val="accent6">
                    <a:lumMod val="75000"/>
                  </a:schemeClr>
                </a:solidFill>
                <a:effectLst>
                  <a:outerShdw blurRad="38100" dist="19050" dir="2700000" algn="tl" rotWithShape="0">
                    <a:schemeClr val="dk1">
                      <a:alpha val="40000"/>
                    </a:schemeClr>
                  </a:outerShdw>
                </a:effectLst>
              </a:rPr>
              <a:t>9</a:t>
            </a:r>
            <a:r>
              <a:rPr lang="en-US" altLang="zh-CN" sz="2000" b="1" i="1" baseline="30000" dirty="0">
                <a:ln w="0"/>
                <a:solidFill>
                  <a:schemeClr val="accent6">
                    <a:lumMod val="75000"/>
                  </a:schemeClr>
                </a:solidFill>
                <a:effectLst>
                  <a:outerShdw blurRad="38100" dist="19050" dir="2700000" algn="tl" rotWithShape="0">
                    <a:schemeClr val="dk1">
                      <a:alpha val="40000"/>
                    </a:schemeClr>
                  </a:outerShdw>
                </a:effectLst>
              </a:rPr>
              <a:t>th</a:t>
            </a:r>
            <a:r>
              <a:rPr lang="en-US" altLang="zh-CN" sz="2000" b="1" i="1" dirty="0">
                <a:ln w="0"/>
                <a:solidFill>
                  <a:schemeClr val="accent6">
                    <a:lumMod val="75000"/>
                  </a:schemeClr>
                </a:solidFill>
                <a:effectLst>
                  <a:outerShdw blurRad="38100" dist="19050" dir="2700000" algn="tl" rotWithShape="0">
                    <a:schemeClr val="dk1">
                      <a:alpha val="40000"/>
                    </a:schemeClr>
                  </a:outerShdw>
                </a:effectLst>
              </a:rPr>
              <a:t>,10</a:t>
            </a:r>
            <a:r>
              <a:rPr lang="en-US" altLang="zh-CN" sz="2000" b="1" i="1" baseline="30000" dirty="0">
                <a:ln w="0"/>
                <a:solidFill>
                  <a:schemeClr val="accent6">
                    <a:lumMod val="75000"/>
                  </a:schemeClr>
                </a:solidFill>
                <a:effectLst>
                  <a:outerShdw blurRad="38100" dist="19050" dir="2700000" algn="tl" rotWithShape="0">
                    <a:schemeClr val="dk1">
                      <a:alpha val="40000"/>
                    </a:schemeClr>
                  </a:outerShdw>
                </a:effectLst>
              </a:rPr>
              <a:t>th</a:t>
            </a:r>
            <a:r>
              <a:rPr lang="en-US" altLang="zh-CN" sz="2000" b="1" i="1" dirty="0">
                <a:ln w="0"/>
                <a:solidFill>
                  <a:schemeClr val="accent6">
                    <a:lumMod val="75000"/>
                  </a:schemeClr>
                </a:solidFill>
                <a:effectLst>
                  <a:outerShdw blurRad="38100" dist="19050" dir="2700000" algn="tl" rotWithShape="0">
                    <a:schemeClr val="dk1">
                      <a:alpha val="40000"/>
                    </a:schemeClr>
                  </a:outerShdw>
                </a:effectLst>
              </a:rPr>
              <a:t> grade</a:t>
            </a:r>
            <a:endParaRPr lang="zh-CN" altLang="en-US" sz="2000" b="1" i="1" dirty="0">
              <a:ln w="0"/>
              <a:solidFill>
                <a:schemeClr val="accent6">
                  <a:lumMod val="75000"/>
                </a:schemeClr>
              </a:solidFill>
              <a:effectLst>
                <a:outerShdw blurRad="38100" dist="19050" dir="2700000" algn="tl" rotWithShape="0">
                  <a:schemeClr val="dk1">
                    <a:alpha val="40000"/>
                  </a:schemeClr>
                </a:outerShdw>
              </a:effectLst>
            </a:endParaRPr>
          </a:p>
        </p:txBody>
      </p:sp>
      <p:cxnSp>
        <p:nvCxnSpPr>
          <p:cNvPr id="20" name="直接箭头连接符 19">
            <a:extLst>
              <a:ext uri="{FF2B5EF4-FFF2-40B4-BE49-F238E27FC236}">
                <a16:creationId xmlns:a16="http://schemas.microsoft.com/office/drawing/2014/main" id="{B5FDAA45-94EC-4C52-B276-AA919FB63BAC}"/>
              </a:ext>
            </a:extLst>
          </p:cNvPr>
          <p:cNvCxnSpPr>
            <a:cxnSpLocks/>
          </p:cNvCxnSpPr>
          <p:nvPr/>
        </p:nvCxnSpPr>
        <p:spPr>
          <a:xfrm flipH="1">
            <a:off x="1905000" y="2057400"/>
            <a:ext cx="4343400" cy="109831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2" name="直接箭头连接符 21">
            <a:extLst>
              <a:ext uri="{FF2B5EF4-FFF2-40B4-BE49-F238E27FC236}">
                <a16:creationId xmlns:a16="http://schemas.microsoft.com/office/drawing/2014/main" id="{7C523614-C532-4941-BDD4-5120DCA1D494}"/>
              </a:ext>
            </a:extLst>
          </p:cNvPr>
          <p:cNvCxnSpPr/>
          <p:nvPr/>
        </p:nvCxnSpPr>
        <p:spPr>
          <a:xfrm flipH="1">
            <a:off x="1905000" y="3429000"/>
            <a:ext cx="381000"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4" name="矩形 23">
            <a:extLst>
              <a:ext uri="{FF2B5EF4-FFF2-40B4-BE49-F238E27FC236}">
                <a16:creationId xmlns:a16="http://schemas.microsoft.com/office/drawing/2014/main" id="{AAEB6D21-6D4B-470D-A554-8656F42C02AD}"/>
              </a:ext>
            </a:extLst>
          </p:cNvPr>
          <p:cNvSpPr/>
          <p:nvPr/>
        </p:nvSpPr>
        <p:spPr>
          <a:xfrm>
            <a:off x="6095999" y="1421153"/>
            <a:ext cx="4038600" cy="523220"/>
          </a:xfrm>
          <a:prstGeom prst="rect">
            <a:avLst/>
          </a:prstGeom>
          <a:noFill/>
        </p:spPr>
        <p:txBody>
          <a:bodyPr wrap="square" lIns="91440" tIns="45720" rIns="91440" bIns="45720">
            <a:spAutoFit/>
          </a:bodyPr>
          <a:lstStyle/>
          <a:p>
            <a:pPr algn="ctr"/>
            <a:r>
              <a:rPr lang="en-US" altLang="zh-CN" sz="2800" b="0" cap="none" spc="0" dirty="0">
                <a:ln w="0"/>
                <a:solidFill>
                  <a:srgbClr val="EB46FC"/>
                </a:solidFill>
                <a:effectLst>
                  <a:outerShdw blurRad="38100" dist="19050" dir="2700000" algn="tl" rotWithShape="0">
                    <a:schemeClr val="dk1">
                      <a:alpha val="40000"/>
                    </a:schemeClr>
                  </a:outerShdw>
                </a:effectLst>
              </a:rPr>
              <a:t>(</a:t>
            </a:r>
            <a:r>
              <a:rPr lang="en-US" altLang="zh-CN" sz="2800" b="0" cap="none" spc="0" dirty="0" err="1">
                <a:ln w="0"/>
                <a:solidFill>
                  <a:srgbClr val="EB46FC"/>
                </a:solidFill>
                <a:effectLst>
                  <a:outerShdw blurRad="38100" dist="19050" dir="2700000" algn="tl" rotWithShape="0">
                    <a:schemeClr val="dk1">
                      <a:alpha val="40000"/>
                    </a:schemeClr>
                  </a:outerShdw>
                </a:effectLst>
              </a:rPr>
              <a:t>Abendschulen</a:t>
            </a:r>
            <a:r>
              <a:rPr lang="en-US" altLang="zh-CN" sz="2800" b="0" cap="none" spc="0" dirty="0">
                <a:ln w="0"/>
                <a:solidFill>
                  <a:srgbClr val="EB46FC"/>
                </a:solidFill>
                <a:effectLst>
                  <a:outerShdw blurRad="38100" dist="19050" dir="2700000" algn="tl" rotWithShape="0">
                    <a:schemeClr val="dk1">
                      <a:alpha val="40000"/>
                    </a:schemeClr>
                  </a:outerShdw>
                </a:effectLst>
              </a:rPr>
              <a:t>)</a:t>
            </a:r>
            <a:endParaRPr lang="zh-CN" altLang="en-US" sz="2800" b="0" cap="none" spc="0" dirty="0">
              <a:ln w="0"/>
              <a:solidFill>
                <a:srgbClr val="EB46FC"/>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17803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Overview [1]</a:t>
            </a:r>
            <a:endParaRPr lang="zh-CN" altLang="en-US" dirty="0"/>
          </a:p>
        </p:txBody>
      </p:sp>
      <p:sp>
        <p:nvSpPr>
          <p:cNvPr id="4" name="灯片编号占位符 3"/>
          <p:cNvSpPr>
            <a:spLocks noGrp="1"/>
          </p:cNvSpPr>
          <p:nvPr>
            <p:ph type="sldNum" sz="quarter" idx="4"/>
          </p:nvPr>
        </p:nvSpPr>
        <p:spPr/>
        <p:txBody>
          <a:bodyPr/>
          <a:lstStyle/>
          <a:p>
            <a:fld id="{B6F15528-21DE-4FAA-801E-634DDDAF4B2B}" type="slidenum">
              <a:rPr lang="en-US" smtClean="0"/>
              <a:pPr/>
              <a:t>6</a:t>
            </a:fld>
            <a:endParaRPr lang="en-US" dirty="0"/>
          </a:p>
        </p:txBody>
      </p:sp>
      <p:pic>
        <p:nvPicPr>
          <p:cNvPr id="7" name="图片 6">
            <a:extLst>
              <a:ext uri="{FF2B5EF4-FFF2-40B4-BE49-F238E27FC236}">
                <a16:creationId xmlns:a16="http://schemas.microsoft.com/office/drawing/2014/main" id="{714D022E-1018-47DA-AC93-135D9EB50426}"/>
              </a:ext>
            </a:extLst>
          </p:cNvPr>
          <p:cNvPicPr>
            <a:picLocks noChangeAspect="1"/>
          </p:cNvPicPr>
          <p:nvPr/>
        </p:nvPicPr>
        <p:blipFill>
          <a:blip r:embed="rId3"/>
          <a:stretch>
            <a:fillRect/>
          </a:stretch>
        </p:blipFill>
        <p:spPr>
          <a:xfrm>
            <a:off x="1484986" y="843300"/>
            <a:ext cx="9222027" cy="5400000"/>
          </a:xfrm>
          <a:prstGeom prst="rect">
            <a:avLst/>
          </a:prstGeom>
        </p:spPr>
      </p:pic>
      <p:sp>
        <p:nvSpPr>
          <p:cNvPr id="3" name="椭圆 2">
            <a:extLst>
              <a:ext uri="{FF2B5EF4-FFF2-40B4-BE49-F238E27FC236}">
                <a16:creationId xmlns:a16="http://schemas.microsoft.com/office/drawing/2014/main" id="{AF6D5B9E-3017-4B4A-B105-EF192D44C933}"/>
              </a:ext>
            </a:extLst>
          </p:cNvPr>
          <p:cNvSpPr/>
          <p:nvPr/>
        </p:nvSpPr>
        <p:spPr>
          <a:xfrm>
            <a:off x="2438400" y="3657600"/>
            <a:ext cx="12954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F5EA025F-623B-4CD7-A38B-4F14864AD716}"/>
              </a:ext>
            </a:extLst>
          </p:cNvPr>
          <p:cNvSpPr/>
          <p:nvPr/>
        </p:nvSpPr>
        <p:spPr>
          <a:xfrm>
            <a:off x="4495800" y="3838184"/>
            <a:ext cx="12954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5C3869F9-09FD-4319-8046-C03512350D95}"/>
              </a:ext>
            </a:extLst>
          </p:cNvPr>
          <p:cNvSpPr/>
          <p:nvPr/>
        </p:nvSpPr>
        <p:spPr>
          <a:xfrm>
            <a:off x="7506614" y="3821483"/>
            <a:ext cx="12954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7709020C-AE19-4165-9F13-BA11779AB0A1}"/>
              </a:ext>
            </a:extLst>
          </p:cNvPr>
          <p:cNvSpPr/>
          <p:nvPr/>
        </p:nvSpPr>
        <p:spPr>
          <a:xfrm>
            <a:off x="3867235" y="3543300"/>
            <a:ext cx="588623"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&gt;</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矩形 8">
            <a:extLst>
              <a:ext uri="{FF2B5EF4-FFF2-40B4-BE49-F238E27FC236}">
                <a16:creationId xmlns:a16="http://schemas.microsoft.com/office/drawing/2014/main" id="{59B4A492-3057-405C-BC58-F4BF1DD1065E}"/>
              </a:ext>
            </a:extLst>
          </p:cNvPr>
          <p:cNvSpPr/>
          <p:nvPr/>
        </p:nvSpPr>
        <p:spPr>
          <a:xfrm>
            <a:off x="5882409" y="3588418"/>
            <a:ext cx="588623"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&gt;</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12" name="矩形 11">
            <a:extLst>
              <a:ext uri="{FF2B5EF4-FFF2-40B4-BE49-F238E27FC236}">
                <a16:creationId xmlns:a16="http://schemas.microsoft.com/office/drawing/2014/main" id="{25C42945-68B0-4C15-B6EC-FD634837500C}"/>
              </a:ext>
            </a:extLst>
          </p:cNvPr>
          <p:cNvSpPr/>
          <p:nvPr/>
        </p:nvSpPr>
        <p:spPr>
          <a:xfrm>
            <a:off x="3189684" y="4343400"/>
            <a:ext cx="5954315" cy="4572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20110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BCE4C-C85E-4E48-8F91-3EDA380EDC36}"/>
              </a:ext>
            </a:extLst>
          </p:cNvPr>
          <p:cNvSpPr>
            <a:spLocks noGrp="1"/>
          </p:cNvSpPr>
          <p:nvPr>
            <p:ph type="title"/>
          </p:nvPr>
        </p:nvSpPr>
        <p:spPr/>
        <p:txBody>
          <a:bodyPr/>
          <a:lstStyle/>
          <a:p>
            <a:r>
              <a:rPr lang="en-US" altLang="zh-CN" dirty="0"/>
              <a:t>Policies from Government [2]</a:t>
            </a:r>
            <a:endParaRPr lang="zh-CN" altLang="en-US" dirty="0"/>
          </a:p>
        </p:txBody>
      </p:sp>
      <p:sp>
        <p:nvSpPr>
          <p:cNvPr id="3" name="内容占位符 2">
            <a:extLst>
              <a:ext uri="{FF2B5EF4-FFF2-40B4-BE49-F238E27FC236}">
                <a16:creationId xmlns:a16="http://schemas.microsoft.com/office/drawing/2014/main" id="{9640F0A6-9A15-4E30-9C07-43E25B894486}"/>
              </a:ext>
            </a:extLst>
          </p:cNvPr>
          <p:cNvSpPr>
            <a:spLocks noGrp="1"/>
          </p:cNvSpPr>
          <p:nvPr>
            <p:ph idx="1"/>
          </p:nvPr>
        </p:nvSpPr>
        <p:spPr/>
        <p:txBody>
          <a:bodyPr/>
          <a:lstStyle/>
          <a:p>
            <a:pPr marL="0" indent="0">
              <a:buNone/>
            </a:pPr>
            <a:endParaRPr lang="en-US" altLang="zh-CN" b="1" dirty="0"/>
          </a:p>
          <a:p>
            <a:pPr marL="0" indent="0">
              <a:buNone/>
            </a:pPr>
            <a:r>
              <a:rPr lang="en-US" altLang="zh-CN" b="1" dirty="0" err="1"/>
              <a:t>Grundschule</a:t>
            </a:r>
            <a:r>
              <a:rPr lang="en-US" altLang="zh-CN" b="1" dirty="0"/>
              <a:t> </a:t>
            </a:r>
            <a:r>
              <a:rPr lang="en-US" altLang="zh-CN" dirty="0"/>
              <a:t>(primary school): Normally, six-year-olds begin their school careers at primary school, which covers the first </a:t>
            </a:r>
            <a:r>
              <a:rPr lang="en-US" altLang="zh-CN" dirty="0">
                <a:solidFill>
                  <a:schemeClr val="accent6">
                    <a:lumMod val="60000"/>
                    <a:lumOff val="40000"/>
                  </a:schemeClr>
                </a:solidFill>
              </a:rPr>
              <a:t>four </a:t>
            </a:r>
            <a:r>
              <a:rPr lang="en-US" altLang="zh-CN" dirty="0"/>
              <a:t>grades. Only in </a:t>
            </a:r>
            <a:r>
              <a:rPr lang="en-US" altLang="zh-CN" dirty="0">
                <a:solidFill>
                  <a:srgbClr val="EB46FC"/>
                </a:solidFill>
              </a:rPr>
              <a:t>Berlin</a:t>
            </a:r>
            <a:r>
              <a:rPr lang="en-US" altLang="zh-CN" dirty="0"/>
              <a:t> and </a:t>
            </a:r>
            <a:r>
              <a:rPr lang="en-US" altLang="zh-CN" dirty="0">
                <a:solidFill>
                  <a:srgbClr val="EB46FC"/>
                </a:solidFill>
              </a:rPr>
              <a:t>Brandenburg</a:t>
            </a:r>
            <a:r>
              <a:rPr lang="en-US" altLang="zh-CN" dirty="0"/>
              <a:t> does primary school continue to the </a:t>
            </a:r>
            <a:r>
              <a:rPr lang="en-US" altLang="zh-CN" dirty="0">
                <a:solidFill>
                  <a:schemeClr val="accent6">
                    <a:lumMod val="60000"/>
                    <a:lumOff val="40000"/>
                  </a:schemeClr>
                </a:solidFill>
              </a:rPr>
              <a:t>sixth </a:t>
            </a:r>
            <a:r>
              <a:rPr lang="en-US" altLang="zh-CN" dirty="0"/>
              <a:t>grade. </a:t>
            </a:r>
            <a:r>
              <a:rPr lang="en-US" altLang="zh-CN" u="sng" dirty="0"/>
              <a:t>At the end of primary school, you and your child's teachers will decide, depending on your child's performance, which secondary school your child will attend. </a:t>
            </a:r>
          </a:p>
          <a:p>
            <a:pPr marL="0" indent="0">
              <a:buNone/>
            </a:pPr>
            <a:endParaRPr lang="en-US" altLang="zh-CN" dirty="0"/>
          </a:p>
          <a:p>
            <a:pPr marL="0" indent="0">
              <a:buNone/>
            </a:pPr>
            <a:r>
              <a:rPr lang="en-US" altLang="zh-CN" b="1" dirty="0" err="1"/>
              <a:t>Weiterführende</a:t>
            </a:r>
            <a:r>
              <a:rPr lang="en-US" altLang="zh-CN" b="1" dirty="0"/>
              <a:t> </a:t>
            </a:r>
            <a:r>
              <a:rPr lang="en-US" altLang="zh-CN" b="1" dirty="0" err="1"/>
              <a:t>Schulen</a:t>
            </a:r>
            <a:r>
              <a:rPr lang="en-US" altLang="zh-CN" b="1" dirty="0"/>
              <a:t> </a:t>
            </a:r>
            <a:r>
              <a:rPr lang="en-US" altLang="zh-CN" dirty="0"/>
              <a:t>(secondary schools) - the most common types are:</a:t>
            </a:r>
          </a:p>
          <a:p>
            <a:r>
              <a:rPr lang="en-US" altLang="zh-CN" dirty="0" err="1"/>
              <a:t>Hauptschule</a:t>
            </a:r>
            <a:r>
              <a:rPr lang="en-US" altLang="zh-CN" dirty="0"/>
              <a:t> (secondary </a:t>
            </a:r>
            <a:r>
              <a:rPr lang="en-US" altLang="zh-CN" dirty="0">
                <a:solidFill>
                  <a:schemeClr val="accent6">
                    <a:lumMod val="60000"/>
                    <a:lumOff val="40000"/>
                  </a:schemeClr>
                </a:solidFill>
              </a:rPr>
              <a:t>general</a:t>
            </a:r>
            <a:r>
              <a:rPr lang="en-US" altLang="zh-CN" dirty="0"/>
              <a:t> school for grades </a:t>
            </a:r>
            <a:r>
              <a:rPr lang="en-US" altLang="zh-CN" dirty="0">
                <a:solidFill>
                  <a:schemeClr val="accent6">
                    <a:lumMod val="60000"/>
                    <a:lumOff val="40000"/>
                  </a:schemeClr>
                </a:solidFill>
              </a:rPr>
              <a:t>five through nine or ten</a:t>
            </a:r>
            <a:r>
              <a:rPr lang="en-US" altLang="zh-CN" dirty="0"/>
              <a:t>)</a:t>
            </a:r>
          </a:p>
          <a:p>
            <a:r>
              <a:rPr lang="en-US" altLang="zh-CN" dirty="0" err="1"/>
              <a:t>Realschule</a:t>
            </a:r>
            <a:r>
              <a:rPr lang="en-US" altLang="zh-CN" dirty="0"/>
              <a:t> (</a:t>
            </a:r>
            <a:r>
              <a:rPr lang="en-US" altLang="zh-CN" dirty="0">
                <a:solidFill>
                  <a:schemeClr val="accent6">
                    <a:lumMod val="60000"/>
                    <a:lumOff val="40000"/>
                  </a:schemeClr>
                </a:solidFill>
              </a:rPr>
              <a:t>more practical </a:t>
            </a:r>
            <a:r>
              <a:rPr lang="en-US" altLang="zh-CN" dirty="0"/>
              <a:t>secondary school for grades </a:t>
            </a:r>
            <a:r>
              <a:rPr lang="en-US" altLang="zh-CN" dirty="0">
                <a:solidFill>
                  <a:schemeClr val="accent6">
                    <a:lumMod val="60000"/>
                    <a:lumOff val="40000"/>
                  </a:schemeClr>
                </a:solidFill>
              </a:rPr>
              <a:t>five through ten</a:t>
            </a:r>
            <a:r>
              <a:rPr lang="en-US" altLang="zh-CN" dirty="0"/>
              <a:t>)</a:t>
            </a:r>
          </a:p>
          <a:p>
            <a:r>
              <a:rPr lang="en-US" altLang="zh-CN" dirty="0"/>
              <a:t>Gymnasium (</a:t>
            </a:r>
            <a:r>
              <a:rPr lang="en-US" altLang="zh-CN" dirty="0">
                <a:solidFill>
                  <a:schemeClr val="accent6">
                    <a:lumMod val="60000"/>
                    <a:lumOff val="40000"/>
                  </a:schemeClr>
                </a:solidFill>
              </a:rPr>
              <a:t>more academic </a:t>
            </a:r>
            <a:r>
              <a:rPr lang="en-US" altLang="zh-CN" dirty="0"/>
              <a:t>secondary school for grades </a:t>
            </a:r>
            <a:r>
              <a:rPr lang="en-US" altLang="zh-CN" dirty="0">
                <a:solidFill>
                  <a:schemeClr val="accent6">
                    <a:lumMod val="60000"/>
                    <a:lumOff val="40000"/>
                  </a:schemeClr>
                </a:solidFill>
              </a:rPr>
              <a:t>five through twelve/thirteen</a:t>
            </a:r>
            <a:r>
              <a:rPr lang="en-US" altLang="zh-CN" dirty="0"/>
              <a:t>)</a:t>
            </a:r>
          </a:p>
          <a:p>
            <a:r>
              <a:rPr lang="en-US" altLang="zh-CN" dirty="0" err="1"/>
              <a:t>Gesamtschule</a:t>
            </a:r>
            <a:r>
              <a:rPr lang="en-US" altLang="zh-CN" dirty="0"/>
              <a:t> (</a:t>
            </a:r>
            <a:r>
              <a:rPr lang="en-US" altLang="zh-CN" dirty="0">
                <a:solidFill>
                  <a:schemeClr val="accent6">
                    <a:lumMod val="60000"/>
                    <a:lumOff val="40000"/>
                  </a:schemeClr>
                </a:solidFill>
              </a:rPr>
              <a:t>comprehensive</a:t>
            </a:r>
            <a:r>
              <a:rPr lang="en-US" altLang="zh-CN" dirty="0"/>
              <a:t> school for grades </a:t>
            </a:r>
            <a:r>
              <a:rPr lang="en-US" altLang="zh-CN" dirty="0">
                <a:solidFill>
                  <a:schemeClr val="accent6">
                    <a:lumMod val="60000"/>
                    <a:lumOff val="40000"/>
                  </a:schemeClr>
                </a:solidFill>
              </a:rPr>
              <a:t>five through twelve/thirteen</a:t>
            </a:r>
            <a:r>
              <a:rPr lang="en-US" altLang="zh-CN" dirty="0"/>
              <a:t>)</a:t>
            </a:r>
          </a:p>
          <a:p>
            <a:endParaRPr lang="zh-CN" altLang="en-US" dirty="0"/>
          </a:p>
        </p:txBody>
      </p:sp>
      <p:sp>
        <p:nvSpPr>
          <p:cNvPr id="4" name="灯片编号占位符 3">
            <a:extLst>
              <a:ext uri="{FF2B5EF4-FFF2-40B4-BE49-F238E27FC236}">
                <a16:creationId xmlns:a16="http://schemas.microsoft.com/office/drawing/2014/main" id="{90631624-8A92-4D89-8746-514B27AD0A3C}"/>
              </a:ext>
            </a:extLst>
          </p:cNvPr>
          <p:cNvSpPr>
            <a:spLocks noGrp="1"/>
          </p:cNvSpPr>
          <p:nvPr>
            <p:ph type="sldNum" sz="quarter" idx="4"/>
          </p:nvPr>
        </p:nvSpPr>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val="114489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BCE4C-C85E-4E48-8F91-3EDA380EDC36}"/>
              </a:ext>
            </a:extLst>
          </p:cNvPr>
          <p:cNvSpPr>
            <a:spLocks noGrp="1"/>
          </p:cNvSpPr>
          <p:nvPr>
            <p:ph type="title"/>
          </p:nvPr>
        </p:nvSpPr>
        <p:spPr/>
        <p:txBody>
          <a:bodyPr/>
          <a:lstStyle/>
          <a:p>
            <a:r>
              <a:rPr lang="en-US" altLang="zh-CN" dirty="0"/>
              <a:t>Policies from Government [2]</a:t>
            </a:r>
            <a:endParaRPr lang="zh-CN" altLang="en-US" dirty="0"/>
          </a:p>
        </p:txBody>
      </p:sp>
      <p:sp>
        <p:nvSpPr>
          <p:cNvPr id="3" name="内容占位符 2">
            <a:extLst>
              <a:ext uri="{FF2B5EF4-FFF2-40B4-BE49-F238E27FC236}">
                <a16:creationId xmlns:a16="http://schemas.microsoft.com/office/drawing/2014/main" id="{9640F0A6-9A15-4E30-9C07-43E25B894486}"/>
              </a:ext>
            </a:extLst>
          </p:cNvPr>
          <p:cNvSpPr>
            <a:spLocks noGrp="1"/>
          </p:cNvSpPr>
          <p:nvPr>
            <p:ph idx="1"/>
          </p:nvPr>
        </p:nvSpPr>
        <p:spPr>
          <a:xfrm>
            <a:off x="406400" y="914400"/>
            <a:ext cx="11480800" cy="5105400"/>
          </a:xfrm>
        </p:spPr>
        <p:txBody>
          <a:bodyPr/>
          <a:lstStyle/>
          <a:p>
            <a:endParaRPr lang="en-US" altLang="zh-CN" b="1" dirty="0"/>
          </a:p>
          <a:p>
            <a:r>
              <a:rPr lang="en-US" altLang="zh-CN" b="1" dirty="0" err="1"/>
              <a:t>Hauptschule</a:t>
            </a:r>
            <a:r>
              <a:rPr lang="en-US" altLang="zh-CN" b="1" dirty="0"/>
              <a:t> and </a:t>
            </a:r>
            <a:r>
              <a:rPr lang="en-US" altLang="zh-CN" b="1" dirty="0" err="1"/>
              <a:t>Realschule</a:t>
            </a:r>
            <a:r>
              <a:rPr lang="en-US" altLang="zh-CN" b="1" dirty="0"/>
              <a:t>:</a:t>
            </a:r>
            <a:r>
              <a:rPr lang="en-US" altLang="zh-CN" dirty="0"/>
              <a:t> Young people who have successfully completed the </a:t>
            </a:r>
            <a:r>
              <a:rPr lang="en-US" altLang="zh-CN" dirty="0" err="1"/>
              <a:t>Hauptschule</a:t>
            </a:r>
            <a:r>
              <a:rPr lang="en-US" altLang="zh-CN" dirty="0"/>
              <a:t> or </a:t>
            </a:r>
            <a:r>
              <a:rPr lang="en-US" altLang="zh-CN" dirty="0" err="1"/>
              <a:t>Realschule</a:t>
            </a:r>
            <a:r>
              <a:rPr lang="en-US" altLang="zh-CN" dirty="0"/>
              <a:t> are eligible for </a:t>
            </a:r>
            <a:r>
              <a:rPr lang="en-US" altLang="zh-CN" dirty="0">
                <a:solidFill>
                  <a:schemeClr val="accent6">
                    <a:lumMod val="60000"/>
                    <a:lumOff val="40000"/>
                  </a:schemeClr>
                </a:solidFill>
              </a:rPr>
              <a:t>vocational training</a:t>
            </a:r>
            <a:r>
              <a:rPr lang="en-US" altLang="zh-CN" dirty="0"/>
              <a:t>, or can </a:t>
            </a:r>
            <a:r>
              <a:rPr lang="en-US" altLang="zh-CN" dirty="0">
                <a:solidFill>
                  <a:schemeClr val="accent6">
                    <a:lumMod val="60000"/>
                    <a:lumOff val="40000"/>
                  </a:schemeClr>
                </a:solidFill>
              </a:rPr>
              <a:t>transfer</a:t>
            </a:r>
            <a:r>
              <a:rPr lang="en-US" altLang="zh-CN" dirty="0"/>
              <a:t> to the sixth form / senior high at a Gymnasium or </a:t>
            </a:r>
            <a:r>
              <a:rPr lang="en-US" altLang="zh-CN" dirty="0" err="1"/>
              <a:t>Gesamtschule</a:t>
            </a:r>
            <a:r>
              <a:rPr lang="en-US" altLang="zh-CN" dirty="0"/>
              <a:t>. </a:t>
            </a:r>
          </a:p>
          <a:p>
            <a:endParaRPr lang="en-US" altLang="zh-CN" dirty="0"/>
          </a:p>
          <a:p>
            <a:r>
              <a:rPr lang="en-US" altLang="zh-CN" b="1" dirty="0" err="1"/>
              <a:t>Gesamtschule</a:t>
            </a:r>
            <a:r>
              <a:rPr lang="en-US" altLang="zh-CN" b="1" dirty="0"/>
              <a:t>:</a:t>
            </a:r>
            <a:r>
              <a:rPr lang="en-US" altLang="zh-CN" dirty="0"/>
              <a:t> Combines the </a:t>
            </a:r>
            <a:r>
              <a:rPr lang="en-US" altLang="zh-CN" dirty="0" err="1"/>
              <a:t>Hauptschule</a:t>
            </a:r>
            <a:r>
              <a:rPr lang="en-US" altLang="zh-CN" dirty="0"/>
              <a:t>, </a:t>
            </a:r>
            <a:r>
              <a:rPr lang="en-US" altLang="zh-CN" dirty="0" err="1"/>
              <a:t>Realschule</a:t>
            </a:r>
            <a:r>
              <a:rPr lang="en-US" altLang="zh-CN" dirty="0"/>
              <a:t> and Gymnasium and offers an alternative to the tripartite school system. </a:t>
            </a:r>
          </a:p>
          <a:p>
            <a:endParaRPr lang="en-US" altLang="zh-CN" dirty="0"/>
          </a:p>
          <a:p>
            <a:r>
              <a:rPr lang="en-US" altLang="zh-CN" b="1" dirty="0"/>
              <a:t>Gymnasium:</a:t>
            </a:r>
            <a:r>
              <a:rPr lang="en-US" altLang="zh-CN" dirty="0"/>
              <a:t> At the end of the 12th or 13th grade, students take examinations known as the </a:t>
            </a:r>
            <a:r>
              <a:rPr lang="en-US" altLang="zh-CN" dirty="0">
                <a:solidFill>
                  <a:srgbClr val="EB46FC"/>
                </a:solidFill>
              </a:rPr>
              <a:t>Abitur</a:t>
            </a:r>
            <a:r>
              <a:rPr lang="en-US" altLang="zh-CN" dirty="0"/>
              <a:t> and if successful graduate from high school with a certificate of advanced secondary education entitling them to </a:t>
            </a:r>
            <a:r>
              <a:rPr lang="en-US" altLang="zh-CN" u="sng" dirty="0"/>
              <a:t>study at a university or at a university of applied sciences</a:t>
            </a:r>
            <a:r>
              <a:rPr lang="en-US" altLang="zh-CN" dirty="0"/>
              <a:t>. However, they may also choose to undergo </a:t>
            </a:r>
            <a:r>
              <a:rPr lang="en-US" altLang="zh-CN" u="sng" dirty="0"/>
              <a:t>vocational training</a:t>
            </a:r>
            <a:r>
              <a:rPr lang="en-US" altLang="zh-CN" dirty="0"/>
              <a:t> and enter the job market directly.</a:t>
            </a:r>
          </a:p>
        </p:txBody>
      </p:sp>
      <p:sp>
        <p:nvSpPr>
          <p:cNvPr id="4" name="灯片编号占位符 3">
            <a:extLst>
              <a:ext uri="{FF2B5EF4-FFF2-40B4-BE49-F238E27FC236}">
                <a16:creationId xmlns:a16="http://schemas.microsoft.com/office/drawing/2014/main" id="{90631624-8A92-4D89-8746-514B27AD0A3C}"/>
              </a:ext>
            </a:extLst>
          </p:cNvPr>
          <p:cNvSpPr>
            <a:spLocks noGrp="1"/>
          </p:cNvSpPr>
          <p:nvPr>
            <p:ph type="sldNum" sz="quarter" idx="4"/>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3516075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660B14-4727-4B98-AE6B-AE17F260D152}"/>
              </a:ext>
            </a:extLst>
          </p:cNvPr>
          <p:cNvSpPr>
            <a:spLocks noGrp="1"/>
          </p:cNvSpPr>
          <p:nvPr>
            <p:ph type="title"/>
          </p:nvPr>
        </p:nvSpPr>
        <p:spPr/>
        <p:txBody>
          <a:bodyPr/>
          <a:lstStyle/>
          <a:p>
            <a:r>
              <a:rPr lang="en-US" altLang="zh-CN" dirty="0"/>
              <a:t>Gymnasium [3]</a:t>
            </a:r>
            <a:endParaRPr lang="zh-CN" altLang="en-US" dirty="0"/>
          </a:p>
        </p:txBody>
      </p:sp>
      <p:sp>
        <p:nvSpPr>
          <p:cNvPr id="3" name="内容占位符 2">
            <a:extLst>
              <a:ext uri="{FF2B5EF4-FFF2-40B4-BE49-F238E27FC236}">
                <a16:creationId xmlns:a16="http://schemas.microsoft.com/office/drawing/2014/main" id="{AF492308-E298-49B9-83EB-51FC91DCBE6E}"/>
              </a:ext>
            </a:extLst>
          </p:cNvPr>
          <p:cNvSpPr>
            <a:spLocks noGrp="1"/>
          </p:cNvSpPr>
          <p:nvPr>
            <p:ph idx="1"/>
          </p:nvPr>
        </p:nvSpPr>
        <p:spPr/>
        <p:txBody>
          <a:bodyPr/>
          <a:lstStyle/>
          <a:p>
            <a:endParaRPr lang="en-US" altLang="zh-CN" dirty="0"/>
          </a:p>
          <a:p>
            <a:r>
              <a:rPr lang="en-US" altLang="zh-CN" dirty="0"/>
              <a:t>Selective schools with quality education</a:t>
            </a:r>
          </a:p>
          <a:p>
            <a:endParaRPr lang="en-US" altLang="zh-CN" dirty="0"/>
          </a:p>
          <a:p>
            <a:endParaRPr lang="en-US" altLang="zh-CN" dirty="0"/>
          </a:p>
          <a:p>
            <a:endParaRPr lang="en-US" altLang="zh-CN" dirty="0"/>
          </a:p>
          <a:p>
            <a:r>
              <a:rPr lang="en-US" altLang="zh-CN" dirty="0"/>
              <a:t>Preparation for college study</a:t>
            </a:r>
          </a:p>
          <a:p>
            <a:endParaRPr lang="en-US" altLang="zh-CN" dirty="0"/>
          </a:p>
          <a:p>
            <a:endParaRPr lang="en-US" altLang="zh-CN" dirty="0"/>
          </a:p>
          <a:p>
            <a:endParaRPr lang="en-US" altLang="zh-CN" dirty="0"/>
          </a:p>
          <a:p>
            <a:r>
              <a:rPr lang="en-US" altLang="zh-CN" dirty="0"/>
              <a:t>Curriculum: various courses (German, Math, Physics,…), </a:t>
            </a:r>
          </a:p>
          <a:p>
            <a:pPr marL="0" indent="0">
              <a:buNone/>
            </a:pPr>
            <a:r>
              <a:rPr lang="en-US" altLang="zh-CN" dirty="0"/>
              <a:t>     and required to study </a:t>
            </a:r>
            <a:r>
              <a:rPr lang="en-US" altLang="zh-CN" dirty="0">
                <a:solidFill>
                  <a:schemeClr val="accent6">
                    <a:lumMod val="60000"/>
                    <a:lumOff val="40000"/>
                  </a:schemeClr>
                </a:solidFill>
              </a:rPr>
              <a:t>at lease two </a:t>
            </a:r>
            <a:r>
              <a:rPr lang="en-US" altLang="zh-CN" dirty="0"/>
              <a:t>foreign languages</a:t>
            </a:r>
            <a:endParaRPr lang="zh-CN" altLang="en-US" dirty="0"/>
          </a:p>
        </p:txBody>
      </p:sp>
      <p:sp>
        <p:nvSpPr>
          <p:cNvPr id="4" name="灯片编号占位符 3">
            <a:extLst>
              <a:ext uri="{FF2B5EF4-FFF2-40B4-BE49-F238E27FC236}">
                <a16:creationId xmlns:a16="http://schemas.microsoft.com/office/drawing/2014/main" id="{D32684AF-7E4B-4695-8983-F83433C528EA}"/>
              </a:ext>
            </a:extLst>
          </p:cNvPr>
          <p:cNvSpPr>
            <a:spLocks noGrp="1"/>
          </p:cNvSpPr>
          <p:nvPr>
            <p:ph type="sldNum" sz="quarter" idx="4"/>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623948374"/>
      </p:ext>
    </p:extLst>
  </p:cSld>
  <p:clrMapOvr>
    <a:masterClrMapping/>
  </p:clrMapOvr>
</p:sld>
</file>

<file path=ppt/theme/theme1.xml><?xml version="1.0" encoding="utf-8"?>
<a:theme xmlns:a="http://schemas.openxmlformats.org/drawingml/2006/main" name="ASRLwhiteBackground">
  <a:themeElements>
    <a:clrScheme name="ASRLwhiteBackgroun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SRLwhiteBackgroun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rgbClr val="000090"/>
          </a:solidFill>
        </a:ln>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ASRLwhiteBackgroun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SRLwhiteBackgroun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SRLwhiteBackground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SRLwhiteBackground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SRLwhiteBackground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SRLwhiteBackground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SRLwhiteBackground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SRLwhiteBackground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SRLwhiteBackground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SRLwhiteBackground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SRLwhiteBackground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SRLwhiteBackground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2462</Words>
  <Application>Microsoft Office PowerPoint</Application>
  <PresentationFormat>宽屏</PresentationFormat>
  <Paragraphs>336</Paragraphs>
  <Slides>26</Slides>
  <Notes>14</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26</vt:i4>
      </vt:variant>
    </vt:vector>
  </HeadingPairs>
  <TitlesOfParts>
    <vt:vector size="34" baseType="lpstr">
      <vt:lpstr>ＭＳ Ｐゴシック</vt:lpstr>
      <vt:lpstr>等线</vt:lpstr>
      <vt:lpstr>宋体</vt:lpstr>
      <vt:lpstr>Arial</vt:lpstr>
      <vt:lpstr>Calibri</vt:lpstr>
      <vt:lpstr>Calibri Light</vt:lpstr>
      <vt:lpstr>ASRLwhiteBackground</vt:lpstr>
      <vt:lpstr>Custom Design</vt:lpstr>
      <vt:lpstr>VR150 German Culture FALL 2021</vt:lpstr>
      <vt:lpstr>Content</vt:lpstr>
      <vt:lpstr>Overview [1]</vt:lpstr>
      <vt:lpstr>Overview [1]</vt:lpstr>
      <vt:lpstr>Overview [1]</vt:lpstr>
      <vt:lpstr>Overview [1]</vt:lpstr>
      <vt:lpstr>Policies from Government [2]</vt:lpstr>
      <vt:lpstr>Policies from Government [2]</vt:lpstr>
      <vt:lpstr>Gymnasium [3]</vt:lpstr>
      <vt:lpstr>Realschule [4]</vt:lpstr>
      <vt:lpstr>Lehre [5]</vt:lpstr>
      <vt:lpstr>Hauptschule [6]</vt:lpstr>
      <vt:lpstr>Choice of Secondary Schools [2]</vt:lpstr>
      <vt:lpstr>Choice of Secondary Schools [2]</vt:lpstr>
      <vt:lpstr>Abitur [7]</vt:lpstr>
      <vt:lpstr>Abitur [7]</vt:lpstr>
      <vt:lpstr>Scoring of Abitur [7]</vt:lpstr>
      <vt:lpstr>Calculation of Scores [7 11]</vt:lpstr>
      <vt:lpstr>Grades of Abitur [7]</vt:lpstr>
      <vt:lpstr>Example of Georg-August-Universität Göttingen [11]</vt:lpstr>
      <vt:lpstr>Example of Georg-August-Universität Göttingen [11]</vt:lpstr>
      <vt:lpstr>Discussion of Secondary School System</vt:lpstr>
      <vt:lpstr>Discussion of Secondary School System</vt:lpstr>
      <vt:lpstr>Discussion of Secondary School System </vt:lpstr>
      <vt:lpstr>Reference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2014-03-04T15:01:19Z</dcterms:created>
  <dcterms:modified xsi:type="dcterms:W3CDTF">2021-11-16T04:16:30Z</dcterms:modified>
</cp:coreProperties>
</file>