
<file path=[Content_Types].xml><?xml version="1.0" encoding="utf-8"?>
<Types xmlns="http://schemas.openxmlformats.org/package/2006/content-types">
  <Default Extension="jfif" ContentType="image/jpeg"/>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29"/>
  </p:notesMasterIdLst>
  <p:sldIdLst>
    <p:sldId id="256" r:id="rId2"/>
    <p:sldId id="283" r:id="rId3"/>
    <p:sldId id="272" r:id="rId4"/>
    <p:sldId id="277" r:id="rId5"/>
    <p:sldId id="263" r:id="rId6"/>
    <p:sldId id="260" r:id="rId7"/>
    <p:sldId id="262" r:id="rId8"/>
    <p:sldId id="264" r:id="rId9"/>
    <p:sldId id="279" r:id="rId10"/>
    <p:sldId id="282" r:id="rId11"/>
    <p:sldId id="257" r:id="rId12"/>
    <p:sldId id="259" r:id="rId13"/>
    <p:sldId id="258" r:id="rId14"/>
    <p:sldId id="265" r:id="rId15"/>
    <p:sldId id="278" r:id="rId16"/>
    <p:sldId id="266" r:id="rId17"/>
    <p:sldId id="267" r:id="rId18"/>
    <p:sldId id="269" r:id="rId19"/>
    <p:sldId id="268" r:id="rId20"/>
    <p:sldId id="280" r:id="rId21"/>
    <p:sldId id="275" r:id="rId22"/>
    <p:sldId id="273" r:id="rId23"/>
    <p:sldId id="270" r:id="rId24"/>
    <p:sldId id="271" r:id="rId25"/>
    <p:sldId id="274" r:id="rId26"/>
    <p:sldId id="276" r:id="rId27"/>
    <p:sldId id="281"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siad2001" initials="y" lastIdx="2" clrIdx="0">
    <p:extLst>
      <p:ext uri="{19B8F6BF-5375-455C-9EA6-DF929625EA0E}">
        <p15:presenceInfo xmlns:p15="http://schemas.microsoft.com/office/powerpoint/2012/main" userId="f35b1612a1c3be0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0" autoAdjust="0"/>
    <p:restoredTop sz="86410"/>
  </p:normalViewPr>
  <p:slideViewPr>
    <p:cSldViewPr snapToGrid="0">
      <p:cViewPr varScale="1">
        <p:scale>
          <a:sx n="63" d="100"/>
          <a:sy n="63" d="100"/>
        </p:scale>
        <p:origin x="222" y="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2880"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F1AA74-F07F-4728-8711-C80A21B462C0}" type="datetimeFigureOut">
              <a:rPr lang="zh-CN" altLang="en-US" smtClean="0"/>
              <a:t>2021/10/19</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700D-E2F1-451D-B1A7-4FADB58E59D1}" type="slidenum">
              <a:rPr lang="zh-CN" altLang="en-US" smtClean="0"/>
              <a:t>‹#›</a:t>
            </a:fld>
            <a:endParaRPr lang="zh-CN" altLang="en-US"/>
          </a:p>
        </p:txBody>
      </p:sp>
    </p:spTree>
    <p:extLst>
      <p:ext uri="{BB962C8B-B14F-4D97-AF65-F5344CB8AC3E}">
        <p14:creationId xmlns:p14="http://schemas.microsoft.com/office/powerpoint/2010/main" val="518193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kern="1200" dirty="0">
                <a:solidFill>
                  <a:schemeClr val="tx1"/>
                </a:solidFill>
                <a:effectLst/>
                <a:latin typeface="+mn-lt"/>
                <a:ea typeface="+mn-ea"/>
                <a:cs typeface="+mn-cs"/>
              </a:rPr>
              <a:t>Let us begin today's topic, the Holocaust. As we all know, this is quite heavy.</a:t>
            </a:r>
            <a:br>
              <a:rPr lang="en-US" altLang="zh-CN" sz="1200" b="0" kern="1200" dirty="0">
                <a:solidFill>
                  <a:schemeClr val="tx1"/>
                </a:solidFill>
                <a:effectLst/>
                <a:latin typeface="+mn-lt"/>
                <a:ea typeface="+mn-ea"/>
                <a:cs typeface="+mn-cs"/>
              </a:rPr>
            </a:br>
            <a:endParaRPr lang="en-US" altLang="zh-CN" sz="1200" b="0" kern="1200" dirty="0">
              <a:solidFill>
                <a:schemeClr val="tx1"/>
              </a:solidFill>
              <a:effectLst/>
              <a:latin typeface="+mn-lt"/>
              <a:ea typeface="+mn-ea"/>
              <a:cs typeface="+mn-cs"/>
            </a:endParaRPr>
          </a:p>
          <a:p>
            <a:endParaRPr lang="zh-CN" altLang="en-US" dirty="0"/>
          </a:p>
        </p:txBody>
      </p:sp>
      <p:sp>
        <p:nvSpPr>
          <p:cNvPr id="4" name="Slide Number Placeholder 3"/>
          <p:cNvSpPr>
            <a:spLocks noGrp="1"/>
          </p:cNvSpPr>
          <p:nvPr>
            <p:ph type="sldNum" sz="quarter" idx="5"/>
          </p:nvPr>
        </p:nvSpPr>
        <p:spPr/>
        <p:txBody>
          <a:bodyPr/>
          <a:lstStyle/>
          <a:p>
            <a:fld id="{1734700D-E2F1-451D-B1A7-4FADB58E59D1}" type="slidenum">
              <a:rPr lang="zh-CN" altLang="en-US" smtClean="0"/>
              <a:t>1</a:t>
            </a:fld>
            <a:endParaRPr lang="zh-CN" altLang="en-US"/>
          </a:p>
        </p:txBody>
      </p:sp>
    </p:spTree>
    <p:extLst>
      <p:ext uri="{BB962C8B-B14F-4D97-AF65-F5344CB8AC3E}">
        <p14:creationId xmlns:p14="http://schemas.microsoft.com/office/powerpoint/2010/main" val="13061419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In</a:t>
            </a:r>
            <a:r>
              <a:rPr lang="en-US" altLang="zh-CN" baseline="0" dirty="0"/>
              <a:t> this period, Nazi propaganda deliberately described the Jews as cowards, conspirators that are plotting to take over the control of the whole world. Here I quote some of the stereotypes I feel the most important. </a:t>
            </a:r>
            <a:r>
              <a:rPr lang="en-US" altLang="zh-CN" sz="1200" dirty="0"/>
              <a:t>Jews are disloyal cowards, responsible for the failure of war.</a:t>
            </a:r>
            <a:r>
              <a:rPr lang="en-US" altLang="zh-CN" baseline="0" dirty="0"/>
              <a:t> Before the war, </a:t>
            </a:r>
            <a:r>
              <a:rPr lang="en-US" altLang="zh-CN" sz="1200" dirty="0"/>
              <a:t>Jews started the war to bring Europe to ruins to control Europe.</a:t>
            </a:r>
            <a:r>
              <a:rPr lang="en-US" altLang="zh-CN" sz="1200" baseline="0" dirty="0"/>
              <a:t> During the war, f</a:t>
            </a:r>
            <a:r>
              <a:rPr lang="en-US" altLang="zh-CN" sz="1200" dirty="0"/>
              <a:t>oreign and domestic Jews co-conspiracy to mislead the nation into “surrender” and permanent “enslavement.“</a:t>
            </a:r>
            <a:r>
              <a:rPr lang="en-US" altLang="zh-CN" sz="1200" baseline="0" dirty="0"/>
              <a:t> After the war, </a:t>
            </a:r>
            <a:r>
              <a:rPr lang="en-US" altLang="zh-CN" sz="1200" dirty="0"/>
              <a:t>Jews used constitutional democracy to weaken the political will of the nation. Just by reading</a:t>
            </a:r>
            <a:r>
              <a:rPr lang="en-US" altLang="zh-CN" sz="1200" baseline="0" dirty="0"/>
              <a:t> these three sentences we can find it contradicts itself. How can such cowards plot such an evil scheme, and how can such scheme work so well for a disloyal group?</a:t>
            </a:r>
            <a:r>
              <a:rPr lang="zh-CN" altLang="en-US" sz="1200" baseline="0" dirty="0"/>
              <a:t> </a:t>
            </a:r>
            <a:r>
              <a:rPr lang="en-US" altLang="zh-CN" sz="1200" baseline="0" dirty="0"/>
              <a:t>Anyone can find the contradiction in the propaganda, how did the Nazis plant the ideology into the people? And this is the power of propaganda. As Hitler once said, the people are obedient and easy to control, especially when a talented speech maker like him is leading the way.</a:t>
            </a:r>
            <a:endParaRPr lang="zh-CN" altLang="en-US" sz="1200" dirty="0"/>
          </a:p>
        </p:txBody>
      </p:sp>
      <p:sp>
        <p:nvSpPr>
          <p:cNvPr id="4" name="Slide Number Placeholder 3"/>
          <p:cNvSpPr>
            <a:spLocks noGrp="1"/>
          </p:cNvSpPr>
          <p:nvPr>
            <p:ph type="sldNum" sz="quarter" idx="5"/>
          </p:nvPr>
        </p:nvSpPr>
        <p:spPr/>
        <p:txBody>
          <a:bodyPr/>
          <a:lstStyle/>
          <a:p>
            <a:fld id="{1734700D-E2F1-451D-B1A7-4FADB58E59D1}" type="slidenum">
              <a:rPr lang="zh-CN" altLang="en-US" smtClean="0"/>
              <a:t>11</a:t>
            </a:fld>
            <a:endParaRPr lang="zh-CN" altLang="en-US"/>
          </a:p>
        </p:txBody>
      </p:sp>
    </p:spTree>
    <p:extLst>
      <p:ext uri="{BB962C8B-B14F-4D97-AF65-F5344CB8AC3E}">
        <p14:creationId xmlns:p14="http://schemas.microsoft.com/office/powerpoint/2010/main" val="31817516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kern="1200" dirty="0">
                <a:solidFill>
                  <a:schemeClr val="tx1"/>
                </a:solidFill>
                <a:effectLst/>
                <a:latin typeface="+mn-lt"/>
                <a:ea typeface="+mn-ea"/>
                <a:cs typeface="+mn-cs"/>
              </a:rPr>
              <a:t>This is where the psychology factor</a:t>
            </a:r>
            <a:r>
              <a:rPr lang="en-US" altLang="zh-CN" sz="1200" b="0" kern="1200" baseline="0" dirty="0">
                <a:solidFill>
                  <a:schemeClr val="tx1"/>
                </a:solidFill>
                <a:effectLst/>
                <a:latin typeface="+mn-lt"/>
                <a:ea typeface="+mn-ea"/>
                <a:cs typeface="+mn-cs"/>
              </a:rPr>
              <a:t> kick in. </a:t>
            </a:r>
            <a:r>
              <a:rPr lang="en-US" altLang="zh-CN" sz="1200" b="0" kern="1200" dirty="0">
                <a:solidFill>
                  <a:schemeClr val="tx1"/>
                </a:solidFill>
                <a:effectLst/>
                <a:latin typeface="+mn-lt"/>
                <a:ea typeface="+mn-ea"/>
                <a:cs typeface="+mn-cs"/>
              </a:rPr>
              <a:t>Firstly, traitors and incompetent allies are more hated than enemies. Some of us may have the experience of getting mad at teammates during teamwork. The teammate may be a free-rider during course work, the worst player in a basketball match, or some player who AFK during multiplayer video game. In the case of video games, I hear much more people yelling at teammates than at their opponents. I think that is the same with politics. When World War I goes wrong in Germany, Lots of the hatred towards Jews are basically the same as yelling at incompetent teammates during video games. In this case, the Nazis intentionally propagated them as disloyal cowards, responsible for the failure of war.</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kern="1200" dirty="0">
                <a:solidFill>
                  <a:schemeClr val="tx1"/>
                </a:solidFill>
                <a:effectLst/>
                <a:latin typeface="+mn-lt"/>
                <a:ea typeface="+mn-ea"/>
                <a:cs typeface="+mn-cs"/>
              </a:rPr>
              <a:t>Secondly, different people tend to get isolated. Whether in kindergarten, school or workplace or in politics, those people that are different from others are more likely to get bullied. I have a vague memory of my kindergarten, on the receiving end of bullying is children who have distinct appearance, speak different accent, or have a weird name (like me). Unfortunately, the dark side of humanity lies even in the youngest children. Adolf Hitler himself got bullied in school very often, for being an Austrian. For the Jews in Germany, they have different lifestyles, appearances, and values. When faced with an event like the failure of World War I, even if the failure is due to quite a lot of social, military, diplomacy and economical reasons, people are still more likely to throw their anger at the Jews. They be like "Someone has to be blamed, why not blame the Jews". The Nazis then seized the opportunity to make the Jews the scapegoat(</a:t>
            </a:r>
            <a:r>
              <a:rPr lang="zh-CN" altLang="en-US" sz="1200" b="0" kern="1200" dirty="0">
                <a:solidFill>
                  <a:schemeClr val="tx1"/>
                </a:solidFill>
                <a:effectLst/>
                <a:latin typeface="+mn-lt"/>
                <a:ea typeface="+mn-ea"/>
                <a:cs typeface="+mn-cs"/>
              </a:rPr>
              <a:t>替罪羊</a:t>
            </a:r>
            <a:r>
              <a:rPr lang="en-US" altLang="zh-CN" sz="1200" b="0" kern="1200" dirty="0">
                <a:solidFill>
                  <a:schemeClr val="tx1"/>
                </a:solidFill>
                <a:effectLst/>
                <a:latin typeface="+mn-lt"/>
                <a:ea typeface="+mn-ea"/>
                <a:cs typeface="+mn-cs"/>
              </a:rPr>
              <a:t>).</a:t>
            </a:r>
          </a:p>
          <a:p>
            <a:endParaRPr lang="zh-CN" altLang="en-US" dirty="0"/>
          </a:p>
        </p:txBody>
      </p:sp>
      <p:sp>
        <p:nvSpPr>
          <p:cNvPr id="4" name="Slide Number Placeholder 3"/>
          <p:cNvSpPr>
            <a:spLocks noGrp="1"/>
          </p:cNvSpPr>
          <p:nvPr>
            <p:ph type="sldNum" sz="quarter" idx="5"/>
          </p:nvPr>
        </p:nvSpPr>
        <p:spPr/>
        <p:txBody>
          <a:bodyPr/>
          <a:lstStyle/>
          <a:p>
            <a:fld id="{1734700D-E2F1-451D-B1A7-4FADB58E59D1}" type="slidenum">
              <a:rPr lang="zh-CN" altLang="en-US" smtClean="0"/>
              <a:t>12</a:t>
            </a:fld>
            <a:endParaRPr lang="zh-CN" altLang="en-US"/>
          </a:p>
        </p:txBody>
      </p:sp>
    </p:spTree>
    <p:extLst>
      <p:ext uri="{BB962C8B-B14F-4D97-AF65-F5344CB8AC3E}">
        <p14:creationId xmlns:p14="http://schemas.microsoft.com/office/powerpoint/2010/main" val="5081141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kern="1200" dirty="0">
                <a:solidFill>
                  <a:schemeClr val="tx1"/>
                </a:solidFill>
                <a:effectLst/>
                <a:latin typeface="+mn-lt"/>
                <a:ea typeface="+mn-ea"/>
                <a:cs typeface="+mn-cs"/>
              </a:rPr>
              <a:t>Then, the most important psychology, called the frustration-aggression principle. It basically states that those who feel frustration may easily turn aggressive at others. That is </a:t>
            </a:r>
            <a:r>
              <a:rPr lang="en-US" altLang="zh-CN" sz="1200" b="0" kern="1200" dirty="0" err="1">
                <a:solidFill>
                  <a:schemeClr val="tx1"/>
                </a:solidFill>
                <a:effectLst/>
                <a:latin typeface="+mn-lt"/>
                <a:ea typeface="+mn-ea"/>
                <a:cs typeface="+mn-cs"/>
              </a:rPr>
              <a:t>kinda</a:t>
            </a:r>
            <a:r>
              <a:rPr lang="en-US" altLang="zh-CN" sz="1200" b="0" kern="1200" dirty="0">
                <a:solidFill>
                  <a:schemeClr val="tx1"/>
                </a:solidFill>
                <a:effectLst/>
                <a:latin typeface="+mn-lt"/>
                <a:ea typeface="+mn-ea"/>
                <a:cs typeface="+mn-cs"/>
              </a:rPr>
              <a:t> the same as us students. When we feel frustrated about something, some integrations that blocks our way for half an hour, some JOJ case that never passes, some random errors during computer engineering courses, the list goes on. When something like that happens, we are very likely to turn aggressive, and think badly of others. We sometimes think something like “Crap what’s wrong with this software? ” As the people are already distrusting the Jews, Nazis took it a step further, propagated the Jews conspiracy theory. It states that foreign Jews dominated the Versailles meeting, and their co-conspirators, the domestic Jews, signed the treaty to mislead the nation into "surrender" and permanent "enslavement". The nonsense conspiracy was believed by quite a lot of people at the time. And I believe this is the major reason that anti Jewish ideas eventually came out from under the shadows into broad daylight, and led to such horrible consequence. Here is a side note. When I was writing this part, I have a shocking feeling that we are not so far from the German people at that time, we even share some feelings in common. Therefore, I wish to bring these unpleasant psychologies out to you, let all of us be aware, let none be controlled or misled by negative emotions.</a:t>
            </a:r>
          </a:p>
          <a:p>
            <a:endParaRPr lang="zh-CN" altLang="en-US" dirty="0"/>
          </a:p>
        </p:txBody>
      </p:sp>
      <p:sp>
        <p:nvSpPr>
          <p:cNvPr id="4" name="Slide Number Placeholder 3"/>
          <p:cNvSpPr>
            <a:spLocks noGrp="1"/>
          </p:cNvSpPr>
          <p:nvPr>
            <p:ph type="sldNum" sz="quarter" idx="5"/>
          </p:nvPr>
        </p:nvSpPr>
        <p:spPr/>
        <p:txBody>
          <a:bodyPr/>
          <a:lstStyle/>
          <a:p>
            <a:fld id="{1734700D-E2F1-451D-B1A7-4FADB58E59D1}" type="slidenum">
              <a:rPr lang="zh-CN" altLang="en-US" smtClean="0"/>
              <a:t>13</a:t>
            </a:fld>
            <a:endParaRPr lang="zh-CN" altLang="en-US"/>
          </a:p>
        </p:txBody>
      </p:sp>
    </p:spTree>
    <p:extLst>
      <p:ext uri="{BB962C8B-B14F-4D97-AF65-F5344CB8AC3E}">
        <p14:creationId xmlns:p14="http://schemas.microsoft.com/office/powerpoint/2010/main" val="42789370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Back to the topic. Meanwhile, the Nazis decided to unite all the people other than the Jews, the “Aryan”,</a:t>
            </a:r>
            <a:r>
              <a:rPr lang="en-US" altLang="zh-CN" baseline="0" dirty="0"/>
              <a:t> so-called German-blooded people. After the failure of World War II, By complementing the Aryans, more than ninety percent of German population, and discriminating the Jews, about one percent of German population, the Nazis successfully captured the interest of the majority of people, set up a team to work together with, and set up a scapegoat to be hated. By exploiting the dark side of humanity, the Nazis rose to power. This is another downside of the democracy, giving every person a vote is a fair but definitely not effective way to assure justice. The situation is that majority of people literally elected a government to persecute a minority of people. It harms the benefit of a small group to a large extent, and gives benefit to a large group to a small extent. To describe it more clearly, for example, in this class, I begin a vote, pick a random person that says, hey you, give everyone else one hundred RMB. Very likely everyone except the one agree to my proposal, right? The vote will be passed, but this is a very wrong thing, nothing different from plundering or robbery. Again, the newborn Weimar government is not competent enough to prevent such thing from happening. This is probably a common dilemma of all democratic governments.</a:t>
            </a:r>
            <a:endParaRPr lang="zh-CN" altLang="en-US" dirty="0"/>
          </a:p>
        </p:txBody>
      </p:sp>
      <p:sp>
        <p:nvSpPr>
          <p:cNvPr id="4" name="Slide Number Placeholder 3"/>
          <p:cNvSpPr>
            <a:spLocks noGrp="1"/>
          </p:cNvSpPr>
          <p:nvPr>
            <p:ph type="sldNum" sz="quarter" idx="5"/>
          </p:nvPr>
        </p:nvSpPr>
        <p:spPr/>
        <p:txBody>
          <a:bodyPr/>
          <a:lstStyle/>
          <a:p>
            <a:fld id="{1734700D-E2F1-451D-B1A7-4FADB58E59D1}" type="slidenum">
              <a:rPr lang="zh-CN" altLang="en-US" smtClean="0"/>
              <a:t>14</a:t>
            </a:fld>
            <a:endParaRPr lang="zh-CN" altLang="en-US"/>
          </a:p>
        </p:txBody>
      </p:sp>
    </p:spTree>
    <p:extLst>
      <p:ext uri="{BB962C8B-B14F-4D97-AF65-F5344CB8AC3E}">
        <p14:creationId xmlns:p14="http://schemas.microsoft.com/office/powerpoint/2010/main" val="33819741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Then here comes the introduction of the historical fact part. </a:t>
            </a:r>
            <a:endParaRPr lang="zh-CN" altLang="en-US" dirty="0"/>
          </a:p>
        </p:txBody>
      </p:sp>
      <p:sp>
        <p:nvSpPr>
          <p:cNvPr id="4" name="Slide Number Placeholder 3"/>
          <p:cNvSpPr>
            <a:spLocks noGrp="1"/>
          </p:cNvSpPr>
          <p:nvPr>
            <p:ph type="sldNum" sz="quarter" idx="5"/>
          </p:nvPr>
        </p:nvSpPr>
        <p:spPr/>
        <p:txBody>
          <a:bodyPr/>
          <a:lstStyle/>
          <a:p>
            <a:fld id="{1734700D-E2F1-451D-B1A7-4FADB58E59D1}" type="slidenum">
              <a:rPr lang="zh-CN" altLang="en-US" smtClean="0"/>
              <a:t>15</a:t>
            </a:fld>
            <a:endParaRPr lang="zh-CN" altLang="en-US"/>
          </a:p>
        </p:txBody>
      </p:sp>
    </p:spTree>
    <p:extLst>
      <p:ext uri="{BB962C8B-B14F-4D97-AF65-F5344CB8AC3E}">
        <p14:creationId xmlns:p14="http://schemas.microsoft.com/office/powerpoint/2010/main" val="3943235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kern="1200" dirty="0">
                <a:solidFill>
                  <a:schemeClr val="tx1"/>
                </a:solidFill>
                <a:effectLst/>
                <a:latin typeface="+mn-lt"/>
                <a:ea typeface="+mn-ea"/>
                <a:cs typeface="+mn-cs"/>
              </a:rPr>
              <a:t>On April 1, 1933, the Nazi boycott of Jewish businesses was observed throughout Germany. Only six days later, the Law for the Restoration of the Professional Civil Service was passed, banning Jews from government jobs. This is the same year Hitler was appointed chancellor. By the way, here we see a severe consequence of Nazi rising to power, there is no clear distinction between the activity of government and of a party. The SA boycotting Jewish business can be recognized as a party action, but any Jewish resistance will obviously be suppressed by government forces. Hence, there is no clear responsibility difference between party and government, and those who get unfair treatment cannot find anyone responsible for the issue. </a:t>
            </a:r>
            <a:endParaRPr lang="zh-CN" altLang="en-US" dirty="0"/>
          </a:p>
        </p:txBody>
      </p:sp>
      <p:sp>
        <p:nvSpPr>
          <p:cNvPr id="4" name="Slide Number Placeholder 3"/>
          <p:cNvSpPr>
            <a:spLocks noGrp="1"/>
          </p:cNvSpPr>
          <p:nvPr>
            <p:ph type="sldNum" sz="quarter" idx="5"/>
          </p:nvPr>
        </p:nvSpPr>
        <p:spPr/>
        <p:txBody>
          <a:bodyPr/>
          <a:lstStyle/>
          <a:p>
            <a:fld id="{1734700D-E2F1-451D-B1A7-4FADB58E59D1}" type="slidenum">
              <a:rPr lang="zh-CN" altLang="en-US" smtClean="0"/>
              <a:t>16</a:t>
            </a:fld>
            <a:endParaRPr lang="zh-CN" altLang="en-US"/>
          </a:p>
        </p:txBody>
      </p:sp>
    </p:spTree>
    <p:extLst>
      <p:ext uri="{BB962C8B-B14F-4D97-AF65-F5344CB8AC3E}">
        <p14:creationId xmlns:p14="http://schemas.microsoft.com/office/powerpoint/2010/main" val="18522302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kern="1200" dirty="0">
                <a:solidFill>
                  <a:schemeClr val="tx1"/>
                </a:solidFill>
                <a:effectLst/>
                <a:latin typeface="+mn-lt"/>
                <a:ea typeface="+mn-ea"/>
                <a:cs typeface="+mn-cs"/>
              </a:rPr>
              <a:t>In the following years, Jews were banned from certain jobs, officially claimed as inferiors, and deprived of multiple civilian rights. Jews were consequently expelled from German society. Here I emphasize the word "expel", since it will differ a lot from the events after 1938. As we see, Germany at this time is seeking to sign treaties to send Jews out of Germany for economic profits. However, everything changed radically after the event of the Kristallnacht.</a:t>
            </a:r>
          </a:p>
          <a:p>
            <a:endParaRPr lang="zh-CN" altLang="en-US" dirty="0"/>
          </a:p>
        </p:txBody>
      </p:sp>
      <p:sp>
        <p:nvSpPr>
          <p:cNvPr id="4" name="Slide Number Placeholder 3"/>
          <p:cNvSpPr>
            <a:spLocks noGrp="1"/>
          </p:cNvSpPr>
          <p:nvPr>
            <p:ph type="sldNum" sz="quarter" idx="5"/>
          </p:nvPr>
        </p:nvSpPr>
        <p:spPr/>
        <p:txBody>
          <a:bodyPr/>
          <a:lstStyle/>
          <a:p>
            <a:fld id="{1734700D-E2F1-451D-B1A7-4FADB58E59D1}" type="slidenum">
              <a:rPr lang="zh-CN" altLang="en-US" smtClean="0"/>
              <a:t>17</a:t>
            </a:fld>
            <a:endParaRPr lang="zh-CN" altLang="en-US"/>
          </a:p>
        </p:txBody>
      </p:sp>
    </p:spTree>
    <p:extLst>
      <p:ext uri="{BB962C8B-B14F-4D97-AF65-F5344CB8AC3E}">
        <p14:creationId xmlns:p14="http://schemas.microsoft.com/office/powerpoint/2010/main" val="33090882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kern="1200" dirty="0">
                <a:solidFill>
                  <a:schemeClr val="tx1"/>
                </a:solidFill>
                <a:effectLst/>
                <a:latin typeface="+mn-lt"/>
                <a:ea typeface="+mn-ea"/>
                <a:cs typeface="+mn-cs"/>
              </a:rPr>
              <a:t>The Kristallnacht began because of a political assassination. As the German government began to expel the Polish Jews to Poland, a Polish Jew living in France decided to assassinate the German ambassador in France as retaliation. As a result, the German diplomat Ernst </a:t>
            </a:r>
            <a:r>
              <a:rPr lang="en-US" altLang="zh-CN" sz="1200" b="0" kern="1200" dirty="0" err="1">
                <a:solidFill>
                  <a:schemeClr val="tx1"/>
                </a:solidFill>
                <a:effectLst/>
                <a:latin typeface="+mn-lt"/>
                <a:ea typeface="+mn-ea"/>
                <a:cs typeface="+mn-cs"/>
              </a:rPr>
              <a:t>vom</a:t>
            </a:r>
            <a:r>
              <a:rPr lang="en-US" altLang="zh-CN" sz="1200" b="0" kern="1200" dirty="0">
                <a:solidFill>
                  <a:schemeClr val="tx1"/>
                </a:solidFill>
                <a:effectLst/>
                <a:latin typeface="+mn-lt"/>
                <a:ea typeface="+mn-ea"/>
                <a:cs typeface="+mn-cs"/>
              </a:rPr>
              <a:t> </a:t>
            </a:r>
            <a:r>
              <a:rPr lang="en-US" altLang="zh-CN" sz="1200" b="0" kern="1200" dirty="0" err="1">
                <a:solidFill>
                  <a:schemeClr val="tx1"/>
                </a:solidFill>
                <a:effectLst/>
                <a:latin typeface="+mn-lt"/>
                <a:ea typeface="+mn-ea"/>
                <a:cs typeface="+mn-cs"/>
              </a:rPr>
              <a:t>Rath</a:t>
            </a:r>
            <a:r>
              <a:rPr lang="en-US" altLang="zh-CN" sz="1200" b="0" kern="1200" dirty="0">
                <a:solidFill>
                  <a:schemeClr val="tx1"/>
                </a:solidFill>
                <a:effectLst/>
                <a:latin typeface="+mn-lt"/>
                <a:ea typeface="+mn-ea"/>
                <a:cs typeface="+mn-cs"/>
              </a:rPr>
              <a:t> died of wounds. After hearing such news, the leaders of Nazi government ordered a riot against the Jews. The Sturmabteilung and Schutzstaffel shattered the windows of about 7,500 Jewish stores and businesses, and looted their goods. There were lots of Jews being beaten or assaulted. Lots of synagogues were destroyed, lots of Jewish family ransacked, and thirty thousand Jewish men arrested and sent to concentration camps. </a:t>
            </a:r>
            <a:endParaRPr lang="zh-CN" altLang="en-US" dirty="0"/>
          </a:p>
        </p:txBody>
      </p:sp>
      <p:sp>
        <p:nvSpPr>
          <p:cNvPr id="4" name="Slide Number Placeholder 3"/>
          <p:cNvSpPr>
            <a:spLocks noGrp="1"/>
          </p:cNvSpPr>
          <p:nvPr>
            <p:ph type="sldNum" sz="quarter" idx="5"/>
          </p:nvPr>
        </p:nvSpPr>
        <p:spPr/>
        <p:txBody>
          <a:bodyPr/>
          <a:lstStyle/>
          <a:p>
            <a:fld id="{1734700D-E2F1-451D-B1A7-4FADB58E59D1}" type="slidenum">
              <a:rPr lang="zh-CN" altLang="en-US" smtClean="0"/>
              <a:t>18</a:t>
            </a:fld>
            <a:endParaRPr lang="zh-CN" altLang="en-US"/>
          </a:p>
        </p:txBody>
      </p:sp>
    </p:spTree>
    <p:extLst>
      <p:ext uri="{BB962C8B-B14F-4D97-AF65-F5344CB8AC3E}">
        <p14:creationId xmlns:p14="http://schemas.microsoft.com/office/powerpoint/2010/main" val="38631951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kern="1200" dirty="0">
                <a:solidFill>
                  <a:schemeClr val="tx1"/>
                </a:solidFill>
                <a:effectLst/>
                <a:latin typeface="+mn-lt"/>
                <a:ea typeface="+mn-ea"/>
                <a:cs typeface="+mn-cs"/>
              </a:rPr>
              <a:t>Again, the policy came from the government, and the violent actions came from the party. The government is for administrative persecution, while the party force is for upfront violence. Hitler and his followers did balance these power well, which granted him all the power that didn’t belong to him. This was the first time Nazi officials made massive arrests of Jews specifically because they were Jews, without any further cause for arrest. This is just the first time, there are much more to come in the following seven years, and not only in Germany, in the whole Europe. The form of persecution changed from expulsion to violence.</a:t>
            </a:r>
          </a:p>
          <a:p>
            <a:endParaRPr lang="zh-CN" altLang="en-US" dirty="0"/>
          </a:p>
        </p:txBody>
      </p:sp>
      <p:sp>
        <p:nvSpPr>
          <p:cNvPr id="4" name="Slide Number Placeholder 3"/>
          <p:cNvSpPr>
            <a:spLocks noGrp="1"/>
          </p:cNvSpPr>
          <p:nvPr>
            <p:ph type="sldNum" sz="quarter" idx="5"/>
          </p:nvPr>
        </p:nvSpPr>
        <p:spPr/>
        <p:txBody>
          <a:bodyPr/>
          <a:lstStyle/>
          <a:p>
            <a:fld id="{1734700D-E2F1-451D-B1A7-4FADB58E59D1}" type="slidenum">
              <a:rPr lang="zh-CN" altLang="en-US" smtClean="0"/>
              <a:t>19</a:t>
            </a:fld>
            <a:endParaRPr lang="zh-CN" altLang="en-US"/>
          </a:p>
        </p:txBody>
      </p:sp>
    </p:spTree>
    <p:extLst>
      <p:ext uri="{BB962C8B-B14F-4D97-AF65-F5344CB8AC3E}">
        <p14:creationId xmlns:p14="http://schemas.microsoft.com/office/powerpoint/2010/main" val="38015144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Now here is the most heavy part, the final solution. Where most of the violence and killing happen.</a:t>
            </a:r>
            <a:endParaRPr lang="zh-CN" altLang="en-US" dirty="0"/>
          </a:p>
        </p:txBody>
      </p:sp>
      <p:sp>
        <p:nvSpPr>
          <p:cNvPr id="4" name="Slide Number Placeholder 3"/>
          <p:cNvSpPr>
            <a:spLocks noGrp="1"/>
          </p:cNvSpPr>
          <p:nvPr>
            <p:ph type="sldNum" sz="quarter" idx="5"/>
          </p:nvPr>
        </p:nvSpPr>
        <p:spPr/>
        <p:txBody>
          <a:bodyPr/>
          <a:lstStyle/>
          <a:p>
            <a:fld id="{1734700D-E2F1-451D-B1A7-4FADB58E59D1}" type="slidenum">
              <a:rPr lang="zh-CN" altLang="en-US" smtClean="0"/>
              <a:t>20</a:t>
            </a:fld>
            <a:endParaRPr lang="zh-CN" altLang="en-US"/>
          </a:p>
        </p:txBody>
      </p:sp>
    </p:spTree>
    <p:extLst>
      <p:ext uri="{BB962C8B-B14F-4D97-AF65-F5344CB8AC3E}">
        <p14:creationId xmlns:p14="http://schemas.microsoft.com/office/powerpoint/2010/main" val="1027831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 would first introduce some terms to prevent confusion in the presentation. The SS and SA refer to Nazi armed force, synagogue refers to the equivalent of church for Jews, and ghetto refers to a certain area in a city where Jews gather.</a:t>
            </a:r>
            <a:r>
              <a:rPr lang="en-US" altLang="zh-CN" sz="1200" dirty="0"/>
              <a:t> Persecution means the systematic mistreatment of an individual or group by another individual or group</a:t>
            </a:r>
            <a:endParaRPr lang="zh-CN" altLang="en-US" sz="1200" dirty="0"/>
          </a:p>
          <a:p>
            <a:endParaRPr lang="zh-CN" altLang="en-US" dirty="0"/>
          </a:p>
        </p:txBody>
      </p:sp>
      <p:sp>
        <p:nvSpPr>
          <p:cNvPr id="4" name="Slide Number Placeholder 3"/>
          <p:cNvSpPr>
            <a:spLocks noGrp="1"/>
          </p:cNvSpPr>
          <p:nvPr>
            <p:ph type="sldNum" sz="quarter" idx="5"/>
          </p:nvPr>
        </p:nvSpPr>
        <p:spPr/>
        <p:txBody>
          <a:bodyPr/>
          <a:lstStyle/>
          <a:p>
            <a:fld id="{1734700D-E2F1-451D-B1A7-4FADB58E59D1}" type="slidenum">
              <a:rPr lang="zh-CN" altLang="en-US" smtClean="0"/>
              <a:t>2</a:t>
            </a:fld>
            <a:endParaRPr lang="zh-CN" altLang="en-US"/>
          </a:p>
        </p:txBody>
      </p:sp>
    </p:spTree>
    <p:extLst>
      <p:ext uri="{BB962C8B-B14F-4D97-AF65-F5344CB8AC3E}">
        <p14:creationId xmlns:p14="http://schemas.microsoft.com/office/powerpoint/2010/main" val="35339647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kern="1200" dirty="0">
                <a:solidFill>
                  <a:schemeClr val="tx1"/>
                </a:solidFill>
                <a:effectLst/>
                <a:latin typeface="+mn-lt"/>
                <a:ea typeface="+mn-ea"/>
                <a:cs typeface="+mn-cs"/>
              </a:rPr>
              <a:t>World War II eventually broke out in less than a year after the Kristallnacht. Nazi</a:t>
            </a:r>
            <a:r>
              <a:rPr lang="en-US" altLang="zh-CN" sz="1200" b="0" kern="1200" baseline="0" dirty="0">
                <a:solidFill>
                  <a:schemeClr val="tx1"/>
                </a:solidFill>
                <a:effectLst/>
                <a:latin typeface="+mn-lt"/>
                <a:ea typeface="+mn-ea"/>
                <a:cs typeface="+mn-cs"/>
              </a:rPr>
              <a:t> Germany quickly ran into a resource shortage.</a:t>
            </a:r>
            <a:r>
              <a:rPr lang="en-US" altLang="zh-CN" sz="1200" b="0" kern="1200" dirty="0">
                <a:solidFill>
                  <a:schemeClr val="tx1"/>
                </a:solidFill>
                <a:effectLst/>
                <a:latin typeface="+mn-lt"/>
                <a:ea typeface="+mn-ea"/>
                <a:cs typeface="+mn-cs"/>
              </a:rPr>
              <a:t> This made Nazi excuse for even more radical approach to destroy the Jews. Meanwhile, as the territory of Germany expanded, much more European Jews became victims of German Holocaust. The war quickly led to much violence in Germany, and occupied territories. Much more Jews were arrested and put into concentration camps in mass. They were planned to be wiped out by the Wannsee Conference in 1942. </a:t>
            </a:r>
            <a:r>
              <a:rPr lang="en-US" altLang="zh-CN" sz="1200" b="0" i="0" kern="1200" dirty="0">
                <a:solidFill>
                  <a:schemeClr val="tx1"/>
                </a:solidFill>
                <a:effectLst/>
                <a:latin typeface="+mn-lt"/>
                <a:ea typeface="+mn-ea"/>
                <a:cs typeface="+mn-cs"/>
              </a:rPr>
              <a:t>On January 20, 1942, 15 high-ranking Nazi Party and German government officials gathered in the Berlin suburb of Wannsee. They are to discuss about the “Final Solution”. Part</a:t>
            </a:r>
            <a:r>
              <a:rPr lang="en-US" altLang="zh-CN" sz="1200" b="0" i="0" kern="1200" baseline="0" dirty="0">
                <a:solidFill>
                  <a:schemeClr val="tx1"/>
                </a:solidFill>
                <a:effectLst/>
                <a:latin typeface="+mn-lt"/>
                <a:ea typeface="+mn-ea"/>
                <a:cs typeface="+mn-cs"/>
              </a:rPr>
              <a:t> of the reason for the dramatic rise in form of persecution is that Germany is short of resources, and setting up forced labor camps, limiting the resources Jews can have is a way to relieve the pressure of the frontline. Now, we see that as the Kristallnacht had already been ordered, there is simply no turning back. The Nazi would have to either wipe out every Jew they see or receive constant resistance from the Jews.</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kern="1200" dirty="0">
                <a:solidFill>
                  <a:schemeClr val="tx1"/>
                </a:solidFill>
                <a:effectLst/>
                <a:latin typeface="+mn-lt"/>
                <a:ea typeface="+mn-ea"/>
                <a:cs typeface="+mn-cs"/>
              </a:rPr>
              <a:t>Here I introduce how Nazis planned and implemented the Holocaust. All persecuted Jews in the occupied territory of Germany are first forced to live in the ghettos, then transported to labor camps, and at last, extinction camps.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kern="1200" dirty="0">
              <a:solidFill>
                <a:schemeClr val="tx1"/>
              </a:solidFill>
              <a:effectLst/>
              <a:latin typeface="+mn-lt"/>
              <a:ea typeface="+mn-ea"/>
              <a:cs typeface="+mn-cs"/>
            </a:endParaRPr>
          </a:p>
          <a:p>
            <a:endParaRPr lang="zh-CN" altLang="en-US" dirty="0"/>
          </a:p>
        </p:txBody>
      </p:sp>
      <p:sp>
        <p:nvSpPr>
          <p:cNvPr id="4" name="Slide Number Placeholder 3"/>
          <p:cNvSpPr>
            <a:spLocks noGrp="1"/>
          </p:cNvSpPr>
          <p:nvPr>
            <p:ph type="sldNum" sz="quarter" idx="5"/>
          </p:nvPr>
        </p:nvSpPr>
        <p:spPr/>
        <p:txBody>
          <a:bodyPr/>
          <a:lstStyle/>
          <a:p>
            <a:fld id="{1734700D-E2F1-451D-B1A7-4FADB58E59D1}" type="slidenum">
              <a:rPr lang="zh-CN" altLang="en-US" smtClean="0"/>
              <a:t>21</a:t>
            </a:fld>
            <a:endParaRPr lang="zh-CN" altLang="en-US"/>
          </a:p>
        </p:txBody>
      </p:sp>
    </p:spTree>
    <p:extLst>
      <p:ext uri="{BB962C8B-B14F-4D97-AF65-F5344CB8AC3E}">
        <p14:creationId xmlns:p14="http://schemas.microsoft.com/office/powerpoint/2010/main" val="13821833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kern="1200" dirty="0">
                <a:solidFill>
                  <a:schemeClr val="tx1"/>
                </a:solidFill>
                <a:effectLst/>
                <a:latin typeface="+mn-lt"/>
                <a:ea typeface="+mn-ea"/>
                <a:cs typeface="+mn-cs"/>
              </a:rPr>
              <a:t>The creation of ghettos was a key step in the Nazi process of brutally separating, persecuting, and ultimately destroying Europe's Jews. Jews were forced to move into the ghettos, where living conditions were miserable. Ghettos were often enclosed districts that isolated Jews from the non-Jewish population and from other Jewish communities. The word ghetto originally means a part of Venice where the Jewish population is high. In this case, ghettos are the places to segregate the Jews from others, and wait for further exploitation and murder. The ghettos are usually places of poor living condition. German occupation authorities established the first ghetto in occupied Poland in October 1939, while the largest ghetto in occupied Poland was the Warsaw ghetto. In Warsaw, more than 400,000 Jews were crowded into an area of 1.3 square miles. That is about 120,000 people per square kilometer. As a comparison, that of Shanghai is 3631 per square kilometers. It is really hard to imagine how life will be like in such a crowded and unsanitary place, where Nazi troops perform violence on residents every day. The ghettos are usually a temporary place to settle the Jews, some ghettos last less than two weeks, while some exist for a bit more than a year. They act as the transition stop towards concentration camps. There may be a Nazi officer announcing departure any time. When the time comes, all the Jews were forced to be (quote) "resettled to the east", which actually means being sent to concentration camps.</a:t>
            </a:r>
          </a:p>
          <a:p>
            <a:endParaRPr lang="zh-CN" altLang="en-US" dirty="0"/>
          </a:p>
        </p:txBody>
      </p:sp>
      <p:sp>
        <p:nvSpPr>
          <p:cNvPr id="4" name="Slide Number Placeholder 3"/>
          <p:cNvSpPr>
            <a:spLocks noGrp="1"/>
          </p:cNvSpPr>
          <p:nvPr>
            <p:ph type="sldNum" sz="quarter" idx="5"/>
          </p:nvPr>
        </p:nvSpPr>
        <p:spPr/>
        <p:txBody>
          <a:bodyPr/>
          <a:lstStyle/>
          <a:p>
            <a:fld id="{1734700D-E2F1-451D-B1A7-4FADB58E59D1}" type="slidenum">
              <a:rPr lang="zh-CN" altLang="en-US" smtClean="0"/>
              <a:t>22</a:t>
            </a:fld>
            <a:endParaRPr lang="zh-CN" altLang="en-US"/>
          </a:p>
        </p:txBody>
      </p:sp>
    </p:spTree>
    <p:extLst>
      <p:ext uri="{BB962C8B-B14F-4D97-AF65-F5344CB8AC3E}">
        <p14:creationId xmlns:p14="http://schemas.microsoft.com/office/powerpoint/2010/main" val="9498725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After the Wannsee Conference, the Nazis decided to put the Final Solution into practice, to murder all European Jews.</a:t>
            </a:r>
          </a:p>
          <a:p>
            <a:endParaRPr lang="zh-CN" altLang="en-US" dirty="0"/>
          </a:p>
        </p:txBody>
      </p:sp>
      <p:sp>
        <p:nvSpPr>
          <p:cNvPr id="4" name="Slide Number Placeholder 3"/>
          <p:cNvSpPr>
            <a:spLocks noGrp="1"/>
          </p:cNvSpPr>
          <p:nvPr>
            <p:ph type="sldNum" sz="quarter" idx="5"/>
          </p:nvPr>
        </p:nvSpPr>
        <p:spPr/>
        <p:txBody>
          <a:bodyPr/>
          <a:lstStyle/>
          <a:p>
            <a:fld id="{1734700D-E2F1-451D-B1A7-4FADB58E59D1}" type="slidenum">
              <a:rPr lang="zh-CN" altLang="en-US" smtClean="0"/>
              <a:t>23</a:t>
            </a:fld>
            <a:endParaRPr lang="zh-CN" altLang="en-US"/>
          </a:p>
        </p:txBody>
      </p:sp>
    </p:spTree>
    <p:extLst>
      <p:ext uri="{BB962C8B-B14F-4D97-AF65-F5344CB8AC3E}">
        <p14:creationId xmlns:p14="http://schemas.microsoft.com/office/powerpoint/2010/main" val="41202478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kern="1200" dirty="0">
                <a:solidFill>
                  <a:schemeClr val="tx1"/>
                </a:solidFill>
                <a:effectLst/>
                <a:latin typeface="+mn-lt"/>
                <a:ea typeface="+mn-ea"/>
                <a:cs typeface="+mn-cs"/>
              </a:rPr>
              <a:t>Here I introduce one of the most evil constructions, the concentration camps. The whole arresting, transporting, exploiting and disposing of Jews can be described as a work of engineering, where Jews are efficiently exploited out of their remaining values. The European railway provided much convenience for mass transportation of Jews. All the Jews are taken to these rural areas where camps are built. The Jews are taken to forced-labor camps to work for military production, where they can have very limited nutrition and horrible sanitary conditions. When their physical conditions are no longer suitable for work, they get sent to killing centers, either to cruel human experiments or to gas chambers. There is a system of level of prisoners, determining which kind of prisoner should be sent to gas chamber, which should be human experimented on, which should "work to death". I will not go into detail of this since it causes some nasty feelings. The point is, the concentration camp is an industrialized killing chamber, Jews in the camp are expected average lifetime of three months under miserable conditions.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kern="1200" dirty="0">
              <a:solidFill>
                <a:schemeClr val="tx1"/>
              </a:solidFill>
              <a:effectLst/>
              <a:latin typeface="+mn-lt"/>
              <a:ea typeface="+mn-ea"/>
              <a:cs typeface="+mn-cs"/>
            </a:endParaRPr>
          </a:p>
          <a:p>
            <a:r>
              <a:rPr lang="en-US" altLang="zh-CN" sz="1200" b="0" kern="1200" dirty="0">
                <a:solidFill>
                  <a:schemeClr val="tx1"/>
                </a:solidFill>
                <a:effectLst/>
                <a:latin typeface="+mn-lt"/>
                <a:ea typeface="+mn-ea"/>
                <a:cs typeface="+mn-cs"/>
              </a:rPr>
              <a:t>I have found some descriptions of the life in the concentration camps from survivors of Austerlitz-Birkenau Camp. The descriptions are astonishing.</a:t>
            </a:r>
          </a:p>
          <a:p>
            <a:br>
              <a:rPr lang="en-US" altLang="zh-CN" sz="1200" b="0" kern="1200" dirty="0">
                <a:solidFill>
                  <a:schemeClr val="tx1"/>
                </a:solidFill>
                <a:effectLst/>
                <a:latin typeface="+mn-lt"/>
                <a:ea typeface="+mn-ea"/>
                <a:cs typeface="+mn-cs"/>
              </a:rPr>
            </a:br>
            <a:r>
              <a:rPr lang="en-US" altLang="zh-CN" sz="1200" b="0" kern="1200" dirty="0">
                <a:solidFill>
                  <a:schemeClr val="tx1"/>
                </a:solidFill>
                <a:effectLst/>
                <a:latin typeface="+mn-lt"/>
                <a:ea typeface="+mn-ea"/>
                <a:cs typeface="+mn-cs"/>
              </a:rPr>
              <a:t>Upon arrival, if an SS doctor pointed to one side, the person whose life was in question joined those who were fit for work. If he pointed to the other side, it meant immediate execution. Approximately 75-80% of people who were deported to Auschwitz were sent to the gas chambers in the first selection, as soon as they arrived.</a:t>
            </a:r>
          </a:p>
          <a:p>
            <a:br>
              <a:rPr lang="en-US" altLang="zh-CN" sz="1200" b="0" kern="1200" dirty="0">
                <a:solidFill>
                  <a:schemeClr val="tx1"/>
                </a:solidFill>
                <a:effectLst/>
                <a:latin typeface="+mn-lt"/>
                <a:ea typeface="+mn-ea"/>
                <a:cs typeface="+mn-cs"/>
              </a:rPr>
            </a:br>
            <a:r>
              <a:rPr lang="en-US" altLang="zh-CN" sz="1200" b="0" kern="1200" dirty="0">
                <a:solidFill>
                  <a:schemeClr val="tx1"/>
                </a:solidFill>
                <a:effectLst/>
                <a:latin typeface="+mn-lt"/>
                <a:ea typeface="+mn-ea"/>
                <a:cs typeface="+mn-cs"/>
              </a:rPr>
              <a:t>The average life expectancy did not exceed a few weeks after imprisonment.</a:t>
            </a:r>
          </a:p>
          <a:p>
            <a:br>
              <a:rPr lang="en-US" altLang="zh-CN" sz="1200" b="0" kern="1200" dirty="0">
                <a:solidFill>
                  <a:schemeClr val="tx1"/>
                </a:solidFill>
                <a:effectLst/>
                <a:latin typeface="+mn-lt"/>
                <a:ea typeface="+mn-ea"/>
                <a:cs typeface="+mn-cs"/>
              </a:rPr>
            </a:br>
            <a:r>
              <a:rPr lang="en-US" altLang="zh-CN" sz="1200" b="0" kern="1200" dirty="0">
                <a:solidFill>
                  <a:schemeClr val="tx1"/>
                </a:solidFill>
                <a:effectLst/>
                <a:latin typeface="+mn-lt"/>
                <a:ea typeface="+mn-ea"/>
                <a:cs typeface="+mn-cs"/>
              </a:rPr>
              <a:t>People were forced to work at a frenzied pace for more than 11 hours.</a:t>
            </a:r>
          </a:p>
          <a:p>
            <a:br>
              <a:rPr lang="en-US" altLang="zh-CN" sz="1200" b="0" kern="1200" dirty="0">
                <a:solidFill>
                  <a:schemeClr val="tx1"/>
                </a:solidFill>
                <a:effectLst/>
                <a:latin typeface="+mn-lt"/>
                <a:ea typeface="+mn-ea"/>
                <a:cs typeface="+mn-cs"/>
              </a:rPr>
            </a:br>
            <a:r>
              <a:rPr lang="en-US" altLang="zh-CN" sz="1200" b="0" kern="1200" dirty="0">
                <a:solidFill>
                  <a:schemeClr val="tx1"/>
                </a:solidFill>
                <a:effectLst/>
                <a:latin typeface="+mn-lt"/>
                <a:ea typeface="+mn-ea"/>
                <a:cs typeface="+mn-cs"/>
              </a:rPr>
              <a:t>The rooms were so overcrowded that prisoners could sleep only on their sides, in three rows. Three-tiered bunks began appearing gradually in the rooms from February 1941. Theoretically designed for three prisoners, they in fact accommodated more.</a:t>
            </a:r>
          </a:p>
          <a:p>
            <a:br>
              <a:rPr lang="en-US" altLang="zh-CN" sz="1200" b="0" kern="1200" dirty="0">
                <a:solidFill>
                  <a:schemeClr val="tx1"/>
                </a:solidFill>
                <a:effectLst/>
                <a:latin typeface="+mn-lt"/>
                <a:ea typeface="+mn-ea"/>
                <a:cs typeface="+mn-cs"/>
              </a:rPr>
            </a:br>
            <a:r>
              <a:rPr lang="en-US" altLang="zh-CN" sz="1200" b="0" kern="1200" dirty="0">
                <a:solidFill>
                  <a:schemeClr val="tx1"/>
                </a:solidFill>
                <a:effectLst/>
                <a:latin typeface="+mn-lt"/>
                <a:ea typeface="+mn-ea"/>
                <a:cs typeface="+mn-cs"/>
              </a:rPr>
              <a:t>In the first months, the prisoners drew water from two wells and relieved themselves in a provisional outdoor latrine. After the rebuilding of the camp, each building had lavatories, usually on the ground floor, containing 22 toilets, urinals, and washbasins with trough-type drains and 42 spigots installed above them. </a:t>
            </a:r>
          </a:p>
          <a:p>
            <a:br>
              <a:rPr lang="en-US" altLang="zh-CN" sz="1200" b="0" kern="1200" dirty="0">
                <a:solidFill>
                  <a:schemeClr val="tx1"/>
                </a:solidFill>
                <a:effectLst/>
                <a:latin typeface="+mn-lt"/>
                <a:ea typeface="+mn-ea"/>
                <a:cs typeface="+mn-cs"/>
              </a:rPr>
            </a:br>
            <a:r>
              <a:rPr lang="en-US" altLang="zh-CN" sz="1200" b="0" kern="1200" dirty="0">
                <a:solidFill>
                  <a:schemeClr val="tx1"/>
                </a:solidFill>
                <a:effectLst/>
                <a:latin typeface="+mn-lt"/>
                <a:ea typeface="+mn-ea"/>
                <a:cs typeface="+mn-cs"/>
              </a:rPr>
              <a:t>The brick barracks stood in the oldest part of the camp, inside each of them were 60 brick partitions with three tiers, making a total of 180 sleeping places, each designed to accommodate 4 prisoners. The SS therefore envisioned a capacity of over 700 prisoners per block. </a:t>
            </a:r>
          </a:p>
          <a:p>
            <a:br>
              <a:rPr lang="en-US" altLang="zh-CN" sz="1200" b="0" kern="1200" dirty="0">
                <a:solidFill>
                  <a:schemeClr val="tx1"/>
                </a:solidFill>
                <a:effectLst/>
                <a:latin typeface="+mn-lt"/>
                <a:ea typeface="+mn-ea"/>
                <a:cs typeface="+mn-cs"/>
              </a:rPr>
            </a:br>
            <a:r>
              <a:rPr lang="en-US" altLang="zh-CN" sz="1200" b="0" kern="1200" dirty="0">
                <a:solidFill>
                  <a:schemeClr val="tx1"/>
                </a:solidFill>
                <a:effectLst/>
                <a:latin typeface="+mn-lt"/>
                <a:ea typeface="+mn-ea"/>
                <a:cs typeface="+mn-cs"/>
              </a:rPr>
              <a:t>The daily ration usually consisted of a bowl of a bitter beverage for breakfast, a dish of thin soup made from rotten vegetables or meat at midday, and a crust of bread and a small portion of margarine before bed.</a:t>
            </a:r>
          </a:p>
          <a:p>
            <a:br>
              <a:rPr lang="en-US" altLang="zh-CN" sz="1200" b="0" kern="1200" dirty="0">
                <a:solidFill>
                  <a:schemeClr val="tx1"/>
                </a:solidFill>
                <a:effectLst/>
                <a:latin typeface="+mn-lt"/>
                <a:ea typeface="+mn-ea"/>
                <a:cs typeface="+mn-cs"/>
              </a:rPr>
            </a:br>
            <a:r>
              <a:rPr lang="en-US" altLang="zh-CN" sz="1200" b="0" kern="1200" dirty="0">
                <a:solidFill>
                  <a:schemeClr val="tx1"/>
                </a:solidFill>
                <a:effectLst/>
                <a:latin typeface="+mn-lt"/>
                <a:ea typeface="+mn-ea"/>
                <a:cs typeface="+mn-cs"/>
              </a:rPr>
              <a:t>This basically means 700 people per room, and 20 toilets per building. All the rooms are badly </a:t>
            </a:r>
            <a:r>
              <a:rPr lang="en-US" altLang="zh-CN" sz="1200" b="0" kern="1200" dirty="0" err="1">
                <a:solidFill>
                  <a:schemeClr val="tx1"/>
                </a:solidFill>
                <a:effectLst/>
                <a:latin typeface="+mn-lt"/>
                <a:ea typeface="+mn-ea"/>
                <a:cs typeface="+mn-cs"/>
              </a:rPr>
              <a:t>furnitured</a:t>
            </a:r>
            <a:r>
              <a:rPr lang="en-US" altLang="zh-CN" sz="1200" b="0" kern="1200" dirty="0">
                <a:solidFill>
                  <a:schemeClr val="tx1"/>
                </a:solidFill>
                <a:effectLst/>
                <a:latin typeface="+mn-lt"/>
                <a:ea typeface="+mn-ea"/>
                <a:cs typeface="+mn-cs"/>
              </a:rPr>
              <a:t> and unsanitary. The food are basically rubbish, and excessive amount of labor. All the disturbing, shocking, but true historical facts.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kern="1200" dirty="0">
              <a:solidFill>
                <a:schemeClr val="tx1"/>
              </a:solidFill>
              <a:effectLst/>
              <a:latin typeface="+mn-lt"/>
              <a:ea typeface="+mn-ea"/>
              <a:cs typeface="+mn-cs"/>
            </a:endParaRPr>
          </a:p>
          <a:p>
            <a:endParaRPr lang="zh-CN" altLang="en-US" dirty="0"/>
          </a:p>
        </p:txBody>
      </p:sp>
      <p:sp>
        <p:nvSpPr>
          <p:cNvPr id="4" name="Slide Number Placeholder 3"/>
          <p:cNvSpPr>
            <a:spLocks noGrp="1"/>
          </p:cNvSpPr>
          <p:nvPr>
            <p:ph type="sldNum" sz="quarter" idx="5"/>
          </p:nvPr>
        </p:nvSpPr>
        <p:spPr/>
        <p:txBody>
          <a:bodyPr/>
          <a:lstStyle/>
          <a:p>
            <a:fld id="{1734700D-E2F1-451D-B1A7-4FADB58E59D1}" type="slidenum">
              <a:rPr lang="zh-CN" altLang="en-US" smtClean="0"/>
              <a:t>24</a:t>
            </a:fld>
            <a:endParaRPr lang="zh-CN" altLang="en-US"/>
          </a:p>
        </p:txBody>
      </p:sp>
    </p:spTree>
    <p:extLst>
      <p:ext uri="{BB962C8B-B14F-4D97-AF65-F5344CB8AC3E}">
        <p14:creationId xmlns:p14="http://schemas.microsoft.com/office/powerpoint/2010/main" val="41930269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kern="1200" dirty="0">
                <a:solidFill>
                  <a:schemeClr val="tx1"/>
                </a:solidFill>
                <a:effectLst/>
                <a:latin typeface="+mn-lt"/>
                <a:ea typeface="+mn-ea"/>
                <a:cs typeface="+mn-cs"/>
              </a:rPr>
              <a:t>Now let us turn our eyes from the catastrophic camp to other non-Jewish people. What are they doing when all the Jewish are suffering? Sadly enough, before the war lots of people did nothing at the Nazi crimes, some even joined them in the persecution. As we have discussed in previous parts about people's psychology, people who regard themselves as Aryans either took in Nazi ideology, or just find it beneficial to knock out Jews from their own business. During the time of mass killing, lots of the German people didn't have much idea about what was going on in the concentration camp. This is the result of the industrial streamline of Holocaust, and the Nazi suppression of free press. Even more sadly, there are reported cases that Jews who survived the camps return to their hometown, only to find their houses stolen by their neighbors. There are also multiple cases that people assist the Gestapo, and the SS to round up Jews. The famous Anne Frank was a victim of such action. Unfortunately, it seems that during a period like the World War II, nothing can be really trusted.</a:t>
            </a:r>
          </a:p>
          <a:p>
            <a:endParaRPr lang="zh-CN" altLang="en-US" dirty="0"/>
          </a:p>
        </p:txBody>
      </p:sp>
      <p:sp>
        <p:nvSpPr>
          <p:cNvPr id="4" name="Slide Number Placeholder 3"/>
          <p:cNvSpPr>
            <a:spLocks noGrp="1"/>
          </p:cNvSpPr>
          <p:nvPr>
            <p:ph type="sldNum" sz="quarter" idx="5"/>
          </p:nvPr>
        </p:nvSpPr>
        <p:spPr/>
        <p:txBody>
          <a:bodyPr/>
          <a:lstStyle/>
          <a:p>
            <a:fld id="{1734700D-E2F1-451D-B1A7-4FADB58E59D1}" type="slidenum">
              <a:rPr lang="zh-CN" altLang="en-US" smtClean="0"/>
              <a:t>25</a:t>
            </a:fld>
            <a:endParaRPr lang="zh-CN" altLang="en-US"/>
          </a:p>
        </p:txBody>
      </p:sp>
    </p:spTree>
    <p:extLst>
      <p:ext uri="{BB962C8B-B14F-4D97-AF65-F5344CB8AC3E}">
        <p14:creationId xmlns:p14="http://schemas.microsoft.com/office/powerpoint/2010/main" val="35638693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kern="1200" dirty="0">
                <a:solidFill>
                  <a:schemeClr val="tx1"/>
                </a:solidFill>
                <a:effectLst/>
                <a:latin typeface="+mn-lt"/>
                <a:ea typeface="+mn-ea"/>
                <a:cs typeface="+mn-cs"/>
              </a:rPr>
              <a:t>The outcome of the Holocaust was horrendous. two thirds of all European Jews were killed. However, the United Nation did decide to found Israel, the nation for Jews. After living together with multiple ethnic groups and experiencing constant persecutions, the Jews had a home country at last. After the war, Germany asked lots of companies including Ford, Volkswagen to pay for the forced Jewish labor during war, and offered quite a lot of reparations fees to Jews in Germany and Israel. Memorials were built in Berlin, and Stolperstein were built in lots of Berlin roads. The Stolperstein is a road brick made out of metal, with the name of a Jewish victim of Holocaust carved on it. The Stolperstein can now be seen in lots of European cities, in memoir of all the Jews dying to the Holocaust. Again we should be reminded that such a horrible event is a lesson, that racist ideas can never lead to anywhere good.</a:t>
            </a:r>
          </a:p>
          <a:p>
            <a:endParaRPr lang="zh-CN" altLang="en-US" dirty="0"/>
          </a:p>
        </p:txBody>
      </p:sp>
      <p:sp>
        <p:nvSpPr>
          <p:cNvPr id="4" name="Slide Number Placeholder 3"/>
          <p:cNvSpPr>
            <a:spLocks noGrp="1"/>
          </p:cNvSpPr>
          <p:nvPr>
            <p:ph type="sldNum" sz="quarter" idx="5"/>
          </p:nvPr>
        </p:nvSpPr>
        <p:spPr/>
        <p:txBody>
          <a:bodyPr/>
          <a:lstStyle/>
          <a:p>
            <a:fld id="{1734700D-E2F1-451D-B1A7-4FADB58E59D1}" type="slidenum">
              <a:rPr lang="zh-CN" altLang="en-US" smtClean="0"/>
              <a:t>26</a:t>
            </a:fld>
            <a:endParaRPr lang="zh-CN" altLang="en-US"/>
          </a:p>
        </p:txBody>
      </p:sp>
    </p:spTree>
    <p:extLst>
      <p:ext uri="{BB962C8B-B14F-4D97-AF65-F5344CB8AC3E}">
        <p14:creationId xmlns:p14="http://schemas.microsoft.com/office/powerpoint/2010/main" val="14568733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Here,</a:t>
            </a:r>
            <a:r>
              <a:rPr lang="en-US" altLang="zh-CN" baseline="0" dirty="0"/>
              <a:t> I think the introduction of the heavy topic is over. There are much more horrible facts about the Holocaust, how the human experiment were done, how the transportation of Jews were done, how the Nazis punish the not obedient Jews, and so on. However, my point of view is, however horrible the consequence of Holocaust is, it is the result of decades of negative emotions hidden among the German people. When the Nazis came in, they ignited all the negative emotions for their benefits. When the negative emotions were broken loose, it cannot be stopped. When the violence begins, especially a nationwide violence activity, nothing can stop it. And all the following horrible events can just be predicted. This is also why I spent a large section of the presentation on the psychology of the German people at the time, and a bit less about the depressing life in ghettos and camps. In my opinion, to avoid being controlled by negative stereotypes and emotions is the key to prevent such disaster from happening again.</a:t>
            </a:r>
            <a:endParaRPr lang="zh-CN" altLang="en-US" dirty="0"/>
          </a:p>
        </p:txBody>
      </p:sp>
      <p:sp>
        <p:nvSpPr>
          <p:cNvPr id="4" name="Slide Number Placeholder 3"/>
          <p:cNvSpPr>
            <a:spLocks noGrp="1"/>
          </p:cNvSpPr>
          <p:nvPr>
            <p:ph type="sldNum" sz="quarter" idx="5"/>
          </p:nvPr>
        </p:nvSpPr>
        <p:spPr/>
        <p:txBody>
          <a:bodyPr/>
          <a:lstStyle/>
          <a:p>
            <a:fld id="{1734700D-E2F1-451D-B1A7-4FADB58E59D1}" type="slidenum">
              <a:rPr lang="zh-CN" altLang="en-US" smtClean="0"/>
              <a:t>27</a:t>
            </a:fld>
            <a:endParaRPr lang="zh-CN" altLang="en-US"/>
          </a:p>
        </p:txBody>
      </p:sp>
    </p:spTree>
    <p:extLst>
      <p:ext uri="{BB962C8B-B14F-4D97-AF65-F5344CB8AC3E}">
        <p14:creationId xmlns:p14="http://schemas.microsoft.com/office/powerpoint/2010/main" val="29143775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kern="1200" dirty="0">
                <a:solidFill>
                  <a:schemeClr val="tx1"/>
                </a:solidFill>
                <a:effectLst/>
                <a:latin typeface="+mn-lt"/>
                <a:ea typeface="+mn-ea"/>
                <a:cs typeface="+mn-cs"/>
              </a:rPr>
              <a:t>The Holocaust, as a historic event, is described as the mass persecution and murder of European Jews of Nazi Germany from 1941 to 1945. It led to the death of six million Jews, about two thirds of all European Jewish population before 1933. Since the period from 1941 to 1945 is not really so much, my presentation will focus more on historic views than facts. I will first briefly describe the historic events before 1933 that are relevant to the Holocaust, introduce my opinion on how antisemitism gained the support of German people, then the outcome of the disaster. </a:t>
            </a:r>
          </a:p>
          <a:p>
            <a:endParaRPr lang="zh-CN" altLang="en-US" dirty="0"/>
          </a:p>
        </p:txBody>
      </p:sp>
      <p:sp>
        <p:nvSpPr>
          <p:cNvPr id="4" name="Slide Number Placeholder 3"/>
          <p:cNvSpPr>
            <a:spLocks noGrp="1"/>
          </p:cNvSpPr>
          <p:nvPr>
            <p:ph type="sldNum" sz="quarter" idx="5"/>
          </p:nvPr>
        </p:nvSpPr>
        <p:spPr/>
        <p:txBody>
          <a:bodyPr/>
          <a:lstStyle/>
          <a:p>
            <a:fld id="{1734700D-E2F1-451D-B1A7-4FADB58E59D1}" type="slidenum">
              <a:rPr lang="zh-CN" altLang="en-US" smtClean="0"/>
              <a:t>3</a:t>
            </a:fld>
            <a:endParaRPr lang="zh-CN" altLang="en-US"/>
          </a:p>
        </p:txBody>
      </p:sp>
    </p:spTree>
    <p:extLst>
      <p:ext uri="{BB962C8B-B14F-4D97-AF65-F5344CB8AC3E}">
        <p14:creationId xmlns:p14="http://schemas.microsoft.com/office/powerpoint/2010/main" val="276340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kern="1200" dirty="0">
                <a:solidFill>
                  <a:schemeClr val="tx1"/>
                </a:solidFill>
                <a:effectLst/>
                <a:latin typeface="+mn-lt"/>
                <a:ea typeface="+mn-ea"/>
                <a:cs typeface="+mn-cs"/>
              </a:rPr>
              <a:t>y introduction on this topic will be begin from the end of World War I, which I think is where hatred towards German Jews began to emerge and thrive. There's the Treaty of Versailles, it has been introduced quite a few times by all the amazing previous presentations, so I will just quote a comment on a </a:t>
            </a:r>
            <a:r>
              <a:rPr lang="en-US" altLang="zh-CN" sz="1200" b="0" kern="1200" dirty="0" err="1">
                <a:solidFill>
                  <a:schemeClr val="tx1"/>
                </a:solidFill>
                <a:effectLst/>
                <a:latin typeface="+mn-lt"/>
                <a:ea typeface="+mn-ea"/>
                <a:cs typeface="+mn-cs"/>
              </a:rPr>
              <a:t>Youtube</a:t>
            </a:r>
            <a:r>
              <a:rPr lang="en-US" altLang="zh-CN" sz="1200" b="0" kern="1200" dirty="0">
                <a:solidFill>
                  <a:schemeClr val="tx1"/>
                </a:solidFill>
                <a:effectLst/>
                <a:latin typeface="+mn-lt"/>
                <a:ea typeface="+mn-ea"/>
                <a:cs typeface="+mn-cs"/>
              </a:rPr>
              <a:t> video: "Any British or French can go into the center of Berlin, get a random German and beat him up". I think this summarizes the treaty fair enough. The treaty, to the Germans is more than economic burden, it is a humiliation. The Germans did put great efforts into the war, had some of the worst sufferings, but everything left of the war is a humiliating peace treaty. A nation, once the most powerful and thriving in the whole world, became the most pitiful victim of war.</a:t>
            </a:r>
          </a:p>
          <a:p>
            <a:endParaRPr lang="zh-CN" altLang="en-US" dirty="0"/>
          </a:p>
        </p:txBody>
      </p:sp>
      <p:sp>
        <p:nvSpPr>
          <p:cNvPr id="4" name="Slide Number Placeholder 3"/>
          <p:cNvSpPr>
            <a:spLocks noGrp="1"/>
          </p:cNvSpPr>
          <p:nvPr>
            <p:ph type="sldNum" sz="quarter" idx="5"/>
          </p:nvPr>
        </p:nvSpPr>
        <p:spPr/>
        <p:txBody>
          <a:bodyPr/>
          <a:lstStyle/>
          <a:p>
            <a:fld id="{1734700D-E2F1-451D-B1A7-4FADB58E59D1}" type="slidenum">
              <a:rPr lang="zh-CN" altLang="en-US" smtClean="0"/>
              <a:t>5</a:t>
            </a:fld>
            <a:endParaRPr lang="zh-CN" altLang="en-US"/>
          </a:p>
        </p:txBody>
      </p:sp>
    </p:spTree>
    <p:extLst>
      <p:ext uri="{BB962C8B-B14F-4D97-AF65-F5344CB8AC3E}">
        <p14:creationId xmlns:p14="http://schemas.microsoft.com/office/powerpoint/2010/main" val="1845249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kern="1200" dirty="0">
                <a:solidFill>
                  <a:schemeClr val="tx1"/>
                </a:solidFill>
                <a:effectLst/>
                <a:latin typeface="+mn-lt"/>
                <a:ea typeface="+mn-ea"/>
                <a:cs typeface="+mn-cs"/>
              </a:rPr>
              <a:t>The failure in war is quickly followed by another disaster, the German Mark hyperinflation. It was caused by the Weimar Republic printing too much paper Mark to pay the Allies for reparation fees.</a:t>
            </a:r>
            <a:r>
              <a:rPr lang="zh-CN" altLang="en-US" sz="1200" b="0" kern="1200" dirty="0">
                <a:solidFill>
                  <a:schemeClr val="tx1"/>
                </a:solidFill>
                <a:effectLst/>
                <a:latin typeface="+mn-lt"/>
                <a:ea typeface="+mn-ea"/>
                <a:cs typeface="+mn-cs"/>
              </a:rPr>
              <a:t> </a:t>
            </a:r>
            <a:r>
              <a:rPr lang="en-US" altLang="zh-CN" sz="1200" b="0" kern="1200" dirty="0">
                <a:solidFill>
                  <a:schemeClr val="tx1"/>
                </a:solidFill>
                <a:effectLst/>
                <a:latin typeface="+mn-lt"/>
                <a:ea typeface="+mn-ea"/>
                <a:cs typeface="+mn-cs"/>
              </a:rPr>
              <a:t>It</a:t>
            </a:r>
            <a:r>
              <a:rPr lang="zh-CN" altLang="en-US" sz="1200" b="0" kern="1200" dirty="0">
                <a:solidFill>
                  <a:schemeClr val="tx1"/>
                </a:solidFill>
                <a:effectLst/>
                <a:latin typeface="+mn-lt"/>
                <a:ea typeface="+mn-ea"/>
                <a:cs typeface="+mn-cs"/>
              </a:rPr>
              <a:t> </a:t>
            </a:r>
            <a:r>
              <a:rPr lang="en-US" altLang="zh-CN" sz="1200" b="0" kern="1200" dirty="0">
                <a:solidFill>
                  <a:schemeClr val="tx1"/>
                </a:solidFill>
                <a:effectLst/>
                <a:latin typeface="+mn-lt"/>
                <a:ea typeface="+mn-ea"/>
                <a:cs typeface="+mn-cs"/>
              </a:rPr>
              <a:t>was</a:t>
            </a:r>
            <a:r>
              <a:rPr lang="zh-CN" altLang="en-US" sz="1200" b="0" kern="1200" dirty="0">
                <a:solidFill>
                  <a:schemeClr val="tx1"/>
                </a:solidFill>
                <a:effectLst/>
                <a:latin typeface="+mn-lt"/>
                <a:ea typeface="+mn-ea"/>
                <a:cs typeface="+mn-cs"/>
              </a:rPr>
              <a:t> </a:t>
            </a:r>
            <a:r>
              <a:rPr lang="en-US" altLang="zh-CN" sz="1200" b="0" kern="1200" dirty="0">
                <a:solidFill>
                  <a:schemeClr val="tx1"/>
                </a:solidFill>
                <a:effectLst/>
                <a:latin typeface="+mn-lt"/>
                <a:ea typeface="+mn-ea"/>
                <a:cs typeface="+mn-cs"/>
              </a:rPr>
              <a:t>a</a:t>
            </a:r>
            <a:r>
              <a:rPr lang="zh-CN" altLang="en-US" sz="1200" b="0" kern="1200" dirty="0">
                <a:solidFill>
                  <a:schemeClr val="tx1"/>
                </a:solidFill>
                <a:effectLst/>
                <a:latin typeface="+mn-lt"/>
                <a:ea typeface="+mn-ea"/>
                <a:cs typeface="+mn-cs"/>
              </a:rPr>
              <a:t> </a:t>
            </a:r>
            <a:r>
              <a:rPr lang="en-US" altLang="zh-CN" sz="1200" b="0" kern="1200" dirty="0">
                <a:solidFill>
                  <a:schemeClr val="tx1"/>
                </a:solidFill>
                <a:effectLst/>
                <a:latin typeface="+mn-lt"/>
                <a:ea typeface="+mn-ea"/>
                <a:cs typeface="+mn-cs"/>
              </a:rPr>
              <a:t>destruction</a:t>
            </a:r>
            <a:r>
              <a:rPr lang="zh-CN" altLang="en-US" sz="1200" b="0" kern="1200" dirty="0">
                <a:solidFill>
                  <a:schemeClr val="tx1"/>
                </a:solidFill>
                <a:effectLst/>
                <a:latin typeface="+mn-lt"/>
                <a:ea typeface="+mn-ea"/>
                <a:cs typeface="+mn-cs"/>
              </a:rPr>
              <a:t> </a:t>
            </a:r>
            <a:r>
              <a:rPr lang="en-US" altLang="zh-CN" sz="1200" b="0" kern="1200" dirty="0">
                <a:solidFill>
                  <a:schemeClr val="tx1"/>
                </a:solidFill>
                <a:effectLst/>
                <a:latin typeface="+mn-lt"/>
                <a:ea typeface="+mn-ea"/>
                <a:cs typeface="+mn-cs"/>
              </a:rPr>
              <a:t>to</a:t>
            </a:r>
            <a:r>
              <a:rPr lang="zh-CN" altLang="en-US" sz="1200" b="0" kern="1200" dirty="0">
                <a:solidFill>
                  <a:schemeClr val="tx1"/>
                </a:solidFill>
                <a:effectLst/>
                <a:latin typeface="+mn-lt"/>
                <a:ea typeface="+mn-ea"/>
                <a:cs typeface="+mn-cs"/>
              </a:rPr>
              <a:t> </a:t>
            </a:r>
            <a:r>
              <a:rPr lang="en-US" altLang="zh-CN" sz="1200" b="0" kern="1200" dirty="0">
                <a:solidFill>
                  <a:schemeClr val="tx1"/>
                </a:solidFill>
                <a:effectLst/>
                <a:latin typeface="+mn-lt"/>
                <a:ea typeface="+mn-ea"/>
                <a:cs typeface="+mn-cs"/>
              </a:rPr>
              <a:t>the</a:t>
            </a:r>
            <a:r>
              <a:rPr lang="zh-CN" altLang="en-US" sz="1200" b="0" kern="1200" dirty="0">
                <a:solidFill>
                  <a:schemeClr val="tx1"/>
                </a:solidFill>
                <a:effectLst/>
                <a:latin typeface="+mn-lt"/>
                <a:ea typeface="+mn-ea"/>
                <a:cs typeface="+mn-cs"/>
              </a:rPr>
              <a:t> </a:t>
            </a:r>
            <a:r>
              <a:rPr lang="en-US" altLang="zh-CN" sz="1200" b="0" kern="1200" dirty="0">
                <a:solidFill>
                  <a:schemeClr val="tx1"/>
                </a:solidFill>
                <a:effectLst/>
                <a:latin typeface="+mn-lt"/>
                <a:ea typeface="+mn-ea"/>
                <a:cs typeface="+mn-cs"/>
              </a:rPr>
              <a:t>economy</a:t>
            </a:r>
            <a:r>
              <a:rPr lang="zh-CN" altLang="en-US" sz="1200" b="0" kern="1200" dirty="0">
                <a:solidFill>
                  <a:schemeClr val="tx1"/>
                </a:solidFill>
                <a:effectLst/>
                <a:latin typeface="+mn-lt"/>
                <a:ea typeface="+mn-ea"/>
                <a:cs typeface="+mn-cs"/>
              </a:rPr>
              <a:t> </a:t>
            </a:r>
            <a:r>
              <a:rPr lang="en-US" altLang="zh-CN" sz="1200" b="0" kern="1200" dirty="0">
                <a:solidFill>
                  <a:schemeClr val="tx1"/>
                </a:solidFill>
                <a:effectLst/>
                <a:latin typeface="+mn-lt"/>
                <a:ea typeface="+mn-ea"/>
                <a:cs typeface="+mn-cs"/>
              </a:rPr>
              <a:t>of</a:t>
            </a:r>
            <a:r>
              <a:rPr lang="zh-CN" altLang="en-US" sz="1200" b="0" kern="1200" dirty="0">
                <a:solidFill>
                  <a:schemeClr val="tx1"/>
                </a:solidFill>
                <a:effectLst/>
                <a:latin typeface="+mn-lt"/>
                <a:ea typeface="+mn-ea"/>
                <a:cs typeface="+mn-cs"/>
              </a:rPr>
              <a:t> </a:t>
            </a:r>
            <a:r>
              <a:rPr lang="en-US" altLang="zh-CN" sz="1200" b="0" kern="1200" dirty="0">
                <a:solidFill>
                  <a:schemeClr val="tx1"/>
                </a:solidFill>
                <a:effectLst/>
                <a:latin typeface="+mn-lt"/>
                <a:ea typeface="+mn-ea"/>
                <a:cs typeface="+mn-cs"/>
              </a:rPr>
              <a:t>Germany.</a:t>
            </a:r>
          </a:p>
        </p:txBody>
      </p:sp>
      <p:sp>
        <p:nvSpPr>
          <p:cNvPr id="4" name="Slide Number Placeholder 3"/>
          <p:cNvSpPr>
            <a:spLocks noGrp="1"/>
          </p:cNvSpPr>
          <p:nvPr>
            <p:ph type="sldNum" sz="quarter" idx="5"/>
          </p:nvPr>
        </p:nvSpPr>
        <p:spPr/>
        <p:txBody>
          <a:bodyPr/>
          <a:lstStyle/>
          <a:p>
            <a:fld id="{1734700D-E2F1-451D-B1A7-4FADB58E59D1}" type="slidenum">
              <a:rPr lang="zh-CN" altLang="en-US" smtClean="0"/>
              <a:t>6</a:t>
            </a:fld>
            <a:endParaRPr lang="zh-CN" altLang="en-US"/>
          </a:p>
        </p:txBody>
      </p:sp>
    </p:spTree>
    <p:extLst>
      <p:ext uri="{BB962C8B-B14F-4D97-AF65-F5344CB8AC3E}">
        <p14:creationId xmlns:p14="http://schemas.microsoft.com/office/powerpoint/2010/main" val="29990885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kern="1200" dirty="0">
                <a:solidFill>
                  <a:schemeClr val="tx1"/>
                </a:solidFill>
                <a:effectLst/>
                <a:latin typeface="+mn-lt"/>
                <a:ea typeface="+mn-ea"/>
                <a:cs typeface="+mn-cs"/>
              </a:rPr>
              <a:t>After a short period of stability, Germany found itself in another crisis, the Great Depression. In the case of Germany at that time, with regret I will state my opinion, the democracy is causing the failure of the Weimar government. The Weimar Republic is indeed an advanced democratic government. However, in a nation where social, economical and diplomatic problems are emerging everywhere, there is need of a decisive government. A newborn democratic government, the Weimar Republic, is not mature enough to handle such severe crisis. When there are too many people voting for different opinions, it is hard to have a decisive conclusion of what to do. The Weimar Republic Constitution did not have a clear statement of how emergency situations can be handled. As a result, the emergency situation of hyperinflation messed up badly because of the incompetent government, while the right to announce emergency was abused later by the Nazis, which eventually led to the end of Weimar Republic.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kern="1200" dirty="0">
              <a:solidFill>
                <a:schemeClr val="tx1"/>
              </a:solidFill>
              <a:effectLst/>
              <a:latin typeface="+mn-lt"/>
              <a:ea typeface="+mn-ea"/>
              <a:cs typeface="+mn-cs"/>
            </a:endParaRPr>
          </a:p>
          <a:p>
            <a:endParaRPr lang="zh-CN" altLang="en-US" dirty="0"/>
          </a:p>
        </p:txBody>
      </p:sp>
      <p:sp>
        <p:nvSpPr>
          <p:cNvPr id="4" name="Slide Number Placeholder 3"/>
          <p:cNvSpPr>
            <a:spLocks noGrp="1"/>
          </p:cNvSpPr>
          <p:nvPr>
            <p:ph type="sldNum" sz="quarter" idx="5"/>
          </p:nvPr>
        </p:nvSpPr>
        <p:spPr/>
        <p:txBody>
          <a:bodyPr/>
          <a:lstStyle/>
          <a:p>
            <a:fld id="{1734700D-E2F1-451D-B1A7-4FADB58E59D1}" type="slidenum">
              <a:rPr lang="zh-CN" altLang="en-US" smtClean="0"/>
              <a:t>7</a:t>
            </a:fld>
            <a:endParaRPr lang="zh-CN" altLang="en-US"/>
          </a:p>
        </p:txBody>
      </p:sp>
    </p:spTree>
    <p:extLst>
      <p:ext uri="{BB962C8B-B14F-4D97-AF65-F5344CB8AC3E}">
        <p14:creationId xmlns:p14="http://schemas.microsoft.com/office/powerpoint/2010/main" val="11549912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kern="1200" dirty="0">
                <a:solidFill>
                  <a:schemeClr val="tx1"/>
                </a:solidFill>
                <a:effectLst/>
                <a:latin typeface="+mn-lt"/>
                <a:ea typeface="+mn-ea"/>
                <a:cs typeface="+mn-cs"/>
              </a:rPr>
              <a:t>Consider all those disasters, it remains a question for social scientists whether it should be interpreted as social or man-made crisis. However when the psychological factor kicks in, the question is no longer important. When all the people are having negative emotions on a group of people, thinking they are guilty, it doesn’t matter whether they are innocent or not. </a:t>
            </a:r>
            <a:endParaRPr lang="zh-CN" altLang="en-US" dirty="0"/>
          </a:p>
        </p:txBody>
      </p:sp>
      <p:sp>
        <p:nvSpPr>
          <p:cNvPr id="4" name="Slide Number Placeholder 3"/>
          <p:cNvSpPr>
            <a:spLocks noGrp="1"/>
          </p:cNvSpPr>
          <p:nvPr>
            <p:ph type="sldNum" sz="quarter" idx="5"/>
          </p:nvPr>
        </p:nvSpPr>
        <p:spPr/>
        <p:txBody>
          <a:bodyPr/>
          <a:lstStyle/>
          <a:p>
            <a:fld id="{1734700D-E2F1-451D-B1A7-4FADB58E59D1}" type="slidenum">
              <a:rPr lang="zh-CN" altLang="en-US" smtClean="0"/>
              <a:t>8</a:t>
            </a:fld>
            <a:endParaRPr lang="zh-CN" altLang="en-US"/>
          </a:p>
        </p:txBody>
      </p:sp>
    </p:spTree>
    <p:extLst>
      <p:ext uri="{BB962C8B-B14F-4D97-AF65-F5344CB8AC3E}">
        <p14:creationId xmlns:p14="http://schemas.microsoft.com/office/powerpoint/2010/main" val="35827890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kern="1200" dirty="0">
                <a:solidFill>
                  <a:schemeClr val="tx1"/>
                </a:solidFill>
                <a:effectLst/>
                <a:latin typeface="+mn-lt"/>
                <a:ea typeface="+mn-ea"/>
                <a:cs typeface="+mn-cs"/>
              </a:rPr>
              <a:t>Unfortunately, this part may contain some unpleasant facts on human psychology. At the time, the Nazis captured the darkest side of humanity to rise to power. Here I will introduce what the </a:t>
            </a:r>
            <a:r>
              <a:rPr lang="en-US" altLang="zh-CN" sz="1200" b="0" kern="1200" dirty="0" err="1">
                <a:solidFill>
                  <a:schemeClr val="tx1"/>
                </a:solidFill>
                <a:effectLst/>
                <a:latin typeface="+mn-lt"/>
                <a:ea typeface="+mn-ea"/>
                <a:cs typeface="+mn-cs"/>
              </a:rPr>
              <a:t>phenomenons</a:t>
            </a:r>
            <a:r>
              <a:rPr lang="en-US" altLang="zh-CN" sz="1200" b="0" kern="1200" dirty="0">
                <a:solidFill>
                  <a:schemeClr val="tx1"/>
                </a:solidFill>
                <a:effectLst/>
                <a:latin typeface="+mn-lt"/>
                <a:ea typeface="+mn-ea"/>
                <a:cs typeface="+mn-cs"/>
              </a:rPr>
              <a:t> are, and how Nazi propaganda utilized that for its own benefits. When I introduce the psychological phenomenon, I will try my best to compare the situation of ourselves, and the German people at that time. In some cases, I feel we share some psychologies with them.</a:t>
            </a:r>
          </a:p>
          <a:p>
            <a:endParaRPr lang="zh-CN" altLang="en-US" dirty="0"/>
          </a:p>
        </p:txBody>
      </p:sp>
      <p:sp>
        <p:nvSpPr>
          <p:cNvPr id="4" name="Slide Number Placeholder 3"/>
          <p:cNvSpPr>
            <a:spLocks noGrp="1"/>
          </p:cNvSpPr>
          <p:nvPr>
            <p:ph type="sldNum" sz="quarter" idx="5"/>
          </p:nvPr>
        </p:nvSpPr>
        <p:spPr/>
        <p:txBody>
          <a:bodyPr/>
          <a:lstStyle/>
          <a:p>
            <a:fld id="{1734700D-E2F1-451D-B1A7-4FADB58E59D1}" type="slidenum">
              <a:rPr lang="zh-CN" altLang="en-US" smtClean="0"/>
              <a:t>9</a:t>
            </a:fld>
            <a:endParaRPr lang="zh-CN" altLang="en-US"/>
          </a:p>
        </p:txBody>
      </p:sp>
    </p:spTree>
    <p:extLst>
      <p:ext uri="{BB962C8B-B14F-4D97-AF65-F5344CB8AC3E}">
        <p14:creationId xmlns:p14="http://schemas.microsoft.com/office/powerpoint/2010/main" val="31109448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Above all the psychological phenomenon I want to discuss, there is the stereotype phenomenon, it states that people tend to have generalize belief about a particular category of people, for example, Chinese people are hardworking and competitive, American people emphasize freedom, and so on. Here is a weird stereotype that says German people all look like potatoes. Back to our topic, the long-existing stereotype of Jews is that they are good at financing. Being good at financing can easily lead to another stereotype that they are rich, which in a time of crisis, will make many people jealous, and jealousy easily turn to hate. They be like, we are all suffering, why are you having all the money? The Nazi then did their propaganda on the basis of this certain emotion.</a:t>
            </a:r>
            <a:endParaRPr lang="zh-CN" altLang="en-US" dirty="0"/>
          </a:p>
        </p:txBody>
      </p:sp>
      <p:sp>
        <p:nvSpPr>
          <p:cNvPr id="4" name="Slide Number Placeholder 3"/>
          <p:cNvSpPr>
            <a:spLocks noGrp="1"/>
          </p:cNvSpPr>
          <p:nvPr>
            <p:ph type="sldNum" sz="quarter" idx="5"/>
          </p:nvPr>
        </p:nvSpPr>
        <p:spPr/>
        <p:txBody>
          <a:bodyPr/>
          <a:lstStyle/>
          <a:p>
            <a:fld id="{1734700D-E2F1-451D-B1A7-4FADB58E59D1}" type="slidenum">
              <a:rPr lang="zh-CN" altLang="en-US" smtClean="0"/>
              <a:t>10</a:t>
            </a:fld>
            <a:endParaRPr lang="zh-CN" altLang="en-US"/>
          </a:p>
        </p:txBody>
      </p:sp>
    </p:spTree>
    <p:extLst>
      <p:ext uri="{BB962C8B-B14F-4D97-AF65-F5344CB8AC3E}">
        <p14:creationId xmlns:p14="http://schemas.microsoft.com/office/powerpoint/2010/main" val="3698744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ltLang="zh-CN"/>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dirty="0"/>
          </a:p>
        </p:txBody>
      </p:sp>
      <p:sp>
        <p:nvSpPr>
          <p:cNvPr id="4" name="Date Placeholder 3"/>
          <p:cNvSpPr>
            <a:spLocks noGrp="1"/>
          </p:cNvSpPr>
          <p:nvPr>
            <p:ph type="dt" sz="half" idx="10"/>
          </p:nvPr>
        </p:nvSpPr>
        <p:spPr/>
        <p:txBody>
          <a:bodyPr/>
          <a:lstStyle/>
          <a:p>
            <a:fld id="{177CD670-6E0E-4009-9CE9-E3B781546C72}" type="datetimeFigureOut">
              <a:rPr lang="zh-CN" altLang="en-US" smtClean="0"/>
              <a:t>2021/10/19</a:t>
            </a:fld>
            <a:endParaRPr lang="zh-CN" altLang="en-US"/>
          </a:p>
        </p:txBody>
      </p:sp>
      <p:sp>
        <p:nvSpPr>
          <p:cNvPr id="5" name="Footer Placeholder 4"/>
          <p:cNvSpPr>
            <a:spLocks noGrp="1"/>
          </p:cNvSpPr>
          <p:nvPr>
            <p:ph type="ftr" sz="quarter" idx="11"/>
          </p:nvPr>
        </p:nvSpPr>
        <p:spPr>
          <a:xfrm>
            <a:off x="2416500" y="329307"/>
            <a:ext cx="4973915" cy="309201"/>
          </a:xfrm>
        </p:spPr>
        <p:txBody>
          <a:bodyPr/>
          <a:lstStyle/>
          <a:p>
            <a:endParaRPr lang="zh-CN" altLang="en-US"/>
          </a:p>
        </p:txBody>
      </p:sp>
      <p:sp>
        <p:nvSpPr>
          <p:cNvPr id="6" name="Slide Number Placeholder 5"/>
          <p:cNvSpPr>
            <a:spLocks noGrp="1"/>
          </p:cNvSpPr>
          <p:nvPr>
            <p:ph type="sldNum" sz="quarter" idx="12"/>
          </p:nvPr>
        </p:nvSpPr>
        <p:spPr>
          <a:xfrm>
            <a:off x="1437664" y="798973"/>
            <a:ext cx="811019" cy="503578"/>
          </a:xfrm>
        </p:spPr>
        <p:txBody>
          <a:bodyPr/>
          <a:lstStyle/>
          <a:p>
            <a:fld id="{81335B13-A9C3-4508-BC99-B1859AA5D1DE}" type="slidenum">
              <a:rPr lang="zh-CN" altLang="en-US" smtClean="0"/>
              <a:t>‹#›</a:t>
            </a:fld>
            <a:endParaRPr lang="zh-CN" alt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50354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177CD670-6E0E-4009-9CE9-E3B781546C72}" type="datetimeFigureOut">
              <a:rPr lang="zh-CN" altLang="en-US" smtClean="0"/>
              <a:t>2021/10/19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1335B13-A9C3-4508-BC99-B1859AA5D1DE}" type="slidenum">
              <a:rPr lang="zh-CN" altLang="en-US" smtClean="0"/>
              <a:t>‹#›</a:t>
            </a:fld>
            <a:endParaRPr lang="zh-CN" alt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68502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177CD670-6E0E-4009-9CE9-E3B781546C72}" type="datetimeFigureOut">
              <a:rPr lang="zh-CN" altLang="en-US" smtClean="0"/>
              <a:t>2021/10/19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1335B13-A9C3-4508-BC99-B1859AA5D1DE}" type="slidenum">
              <a:rPr lang="zh-CN" altLang="en-US" smtClean="0"/>
              <a:t>‹#›</a:t>
            </a:fld>
            <a:endParaRPr lang="zh-CN" alt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6106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idx="1"/>
          </p:nvPr>
        </p:nvSpPr>
        <p:spPr/>
        <p:txBody>
          <a:bodyPr ancho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177CD670-6E0E-4009-9CE9-E3B781546C72}" type="datetimeFigureOut">
              <a:rPr lang="zh-CN" altLang="en-US" smtClean="0"/>
              <a:t>2021/10/19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1335B13-A9C3-4508-BC99-B1859AA5D1DE}" type="slidenum">
              <a:rPr lang="zh-CN" altLang="en-US" smtClean="0"/>
              <a:t>‹#›</a:t>
            </a:fld>
            <a:endParaRPr lang="zh-CN" alt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69936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ltLang="zh-CN"/>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Edit Master text styles</a:t>
            </a:r>
          </a:p>
        </p:txBody>
      </p:sp>
      <p:sp>
        <p:nvSpPr>
          <p:cNvPr id="4" name="Date Placeholder 3"/>
          <p:cNvSpPr>
            <a:spLocks noGrp="1"/>
          </p:cNvSpPr>
          <p:nvPr>
            <p:ph type="dt" sz="half" idx="10"/>
          </p:nvPr>
        </p:nvSpPr>
        <p:spPr/>
        <p:txBody>
          <a:bodyPr/>
          <a:lstStyle/>
          <a:p>
            <a:fld id="{177CD670-6E0E-4009-9CE9-E3B781546C72}" type="datetimeFigureOut">
              <a:rPr lang="zh-CN" altLang="en-US" smtClean="0"/>
              <a:t>2021/10/19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1335B13-A9C3-4508-BC99-B1859AA5D1DE}" type="slidenum">
              <a:rPr lang="zh-CN" altLang="en-US" smtClean="0"/>
              <a:t>‹#›</a:t>
            </a:fld>
            <a:endParaRPr lang="zh-CN" alt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08219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ltLang="zh-CN"/>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Date Placeholder 4"/>
          <p:cNvSpPr>
            <a:spLocks noGrp="1"/>
          </p:cNvSpPr>
          <p:nvPr>
            <p:ph type="dt" sz="half" idx="10"/>
          </p:nvPr>
        </p:nvSpPr>
        <p:spPr/>
        <p:txBody>
          <a:bodyPr/>
          <a:lstStyle/>
          <a:p>
            <a:fld id="{177CD670-6E0E-4009-9CE9-E3B781546C72}" type="datetimeFigureOut">
              <a:rPr lang="zh-CN" altLang="en-US" smtClean="0"/>
              <a:t>2021/10/19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1335B13-A9C3-4508-BC99-B1859AA5D1DE}" type="slidenum">
              <a:rPr lang="zh-CN" altLang="en-US" smtClean="0"/>
              <a:t>‹#›</a:t>
            </a:fld>
            <a:endParaRPr lang="zh-CN" alt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42706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ltLang="zh-CN"/>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p:cNvSpPr>
            <a:spLocks noGrp="1"/>
          </p:cNvSpPr>
          <p:nvPr>
            <p:ph type="dt" sz="half" idx="10"/>
          </p:nvPr>
        </p:nvSpPr>
        <p:spPr/>
        <p:txBody>
          <a:bodyPr/>
          <a:lstStyle/>
          <a:p>
            <a:fld id="{177CD670-6E0E-4009-9CE9-E3B781546C72}" type="datetimeFigureOut">
              <a:rPr lang="zh-CN" altLang="en-US" smtClean="0"/>
              <a:t>2021/10/19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81335B13-A9C3-4508-BC99-B1859AA5D1DE}" type="slidenum">
              <a:rPr lang="zh-CN" altLang="en-US" smtClean="0"/>
              <a:t>‹#›</a:t>
            </a:fld>
            <a:endParaRPr lang="zh-CN" alt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55859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Date Placeholder 2"/>
          <p:cNvSpPr>
            <a:spLocks noGrp="1"/>
          </p:cNvSpPr>
          <p:nvPr>
            <p:ph type="dt" sz="half" idx="10"/>
          </p:nvPr>
        </p:nvSpPr>
        <p:spPr/>
        <p:txBody>
          <a:bodyPr/>
          <a:lstStyle/>
          <a:p>
            <a:fld id="{177CD670-6E0E-4009-9CE9-E3B781546C72}" type="datetimeFigureOut">
              <a:rPr lang="zh-CN" altLang="en-US" smtClean="0"/>
              <a:t>2021/10/19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1335B13-A9C3-4508-BC99-B1859AA5D1DE}" type="slidenum">
              <a:rPr lang="zh-CN" altLang="en-US" smtClean="0"/>
              <a:t>‹#›</a:t>
            </a:fld>
            <a:endParaRPr lang="zh-CN" alt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68268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7CD670-6E0E-4009-9CE9-E3B781546C72}" type="datetimeFigureOut">
              <a:rPr lang="zh-CN" altLang="en-US" smtClean="0"/>
              <a:t>2021/10/19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81335B13-A9C3-4508-BC99-B1859AA5D1DE}" type="slidenum">
              <a:rPr lang="zh-CN" altLang="en-US" smtClean="0"/>
              <a:t>‹#›</a:t>
            </a:fld>
            <a:endParaRPr lang="zh-CN" altLang="en-US"/>
          </a:p>
        </p:txBody>
      </p:sp>
    </p:spTree>
    <p:extLst>
      <p:ext uri="{BB962C8B-B14F-4D97-AF65-F5344CB8AC3E}">
        <p14:creationId xmlns:p14="http://schemas.microsoft.com/office/powerpoint/2010/main" val="2194390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ltLang="zh-CN"/>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p:cNvSpPr>
            <a:spLocks noGrp="1"/>
          </p:cNvSpPr>
          <p:nvPr>
            <p:ph type="dt" sz="half" idx="10"/>
          </p:nvPr>
        </p:nvSpPr>
        <p:spPr/>
        <p:txBody>
          <a:bodyPr/>
          <a:lstStyle/>
          <a:p>
            <a:fld id="{177CD670-6E0E-4009-9CE9-E3B781546C72}" type="datetimeFigureOut">
              <a:rPr lang="zh-CN" altLang="en-US" smtClean="0"/>
              <a:t>2021/10/19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1335B13-A9C3-4508-BC99-B1859AA5D1DE}" type="slidenum">
              <a:rPr lang="zh-CN" altLang="en-US" smtClean="0"/>
              <a:t>‹#›</a:t>
            </a:fld>
            <a:endParaRPr lang="zh-CN" alt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61328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ltLang="zh-CN"/>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177CD670-6E0E-4009-9CE9-E3B781546C72}" type="datetimeFigureOut">
              <a:rPr lang="zh-CN" altLang="en-US" smtClean="0"/>
              <a:t>2021/10/19</a:t>
            </a:fld>
            <a:endParaRPr lang="zh-CN" altLang="en-US"/>
          </a:p>
        </p:txBody>
      </p:sp>
      <p:sp>
        <p:nvSpPr>
          <p:cNvPr id="6" name="Footer Placeholder 5"/>
          <p:cNvSpPr>
            <a:spLocks noGrp="1"/>
          </p:cNvSpPr>
          <p:nvPr>
            <p:ph type="ftr" sz="quarter" idx="11"/>
          </p:nvPr>
        </p:nvSpPr>
        <p:spPr>
          <a:xfrm>
            <a:off x="1447382" y="318640"/>
            <a:ext cx="5541004" cy="320931"/>
          </a:xfrm>
        </p:spPr>
        <p:txBody>
          <a:bodyPr/>
          <a:lstStyle/>
          <a:p>
            <a:endParaRPr lang="zh-CN" altLang="en-US"/>
          </a:p>
        </p:txBody>
      </p:sp>
      <p:sp>
        <p:nvSpPr>
          <p:cNvPr id="7" name="Slide Number Placeholder 6"/>
          <p:cNvSpPr>
            <a:spLocks noGrp="1"/>
          </p:cNvSpPr>
          <p:nvPr>
            <p:ph type="sldNum" sz="quarter" idx="12"/>
          </p:nvPr>
        </p:nvSpPr>
        <p:spPr/>
        <p:txBody>
          <a:bodyPr/>
          <a:lstStyle/>
          <a:p>
            <a:fld id="{81335B13-A9C3-4508-BC99-B1859AA5D1DE}" type="slidenum">
              <a:rPr lang="zh-CN" altLang="en-US" smtClean="0"/>
              <a:t>‹#›</a:t>
            </a:fld>
            <a:endParaRPr lang="zh-CN" alt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40333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ltLang="zh-CN"/>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77CD670-6E0E-4009-9CE9-E3B781546C72}" type="datetimeFigureOut">
              <a:rPr lang="zh-CN" altLang="en-US" smtClean="0"/>
              <a:t>2021/10/19</a:t>
            </a:fld>
            <a:endParaRPr lang="zh-CN" alt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81335B13-A9C3-4508-BC99-B1859AA5D1DE}" type="slidenum">
              <a:rPr lang="zh-CN" altLang="en-US" smtClean="0"/>
              <a:t>‹#›</a:t>
            </a:fld>
            <a:endParaRPr lang="zh-CN" alt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7149065"/>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jfi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hyperlink" Target="https://en.wikipedia.org/wiki/The_Holocaust" TargetMode="External"/><Relationship Id="rId7" Type="http://schemas.openxmlformats.org/officeDocument/2006/relationships/hyperlink" Target="https://www.youtube.com/c/OverSimplified"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hyperlink" Target="https://auschwitz.org/" TargetMode="External"/><Relationship Id="rId5" Type="http://schemas.openxmlformats.org/officeDocument/2006/relationships/hyperlink" Target="https://mjhnyc.org/" TargetMode="External"/><Relationship Id="rId4" Type="http://schemas.openxmlformats.org/officeDocument/2006/relationships/hyperlink" Target="https://encyclopedia.ushmm.org/"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F3813-23FA-4A96-B283-C4255926C13A}"/>
              </a:ext>
            </a:extLst>
          </p:cNvPr>
          <p:cNvSpPr>
            <a:spLocks noGrp="1"/>
          </p:cNvSpPr>
          <p:nvPr>
            <p:ph type="ctrTitle"/>
          </p:nvPr>
        </p:nvSpPr>
        <p:spPr/>
        <p:txBody>
          <a:bodyPr/>
          <a:lstStyle/>
          <a:p>
            <a:r>
              <a:rPr lang="en-US" altLang="zh-CN" dirty="0"/>
              <a:t>The Holocaust</a:t>
            </a:r>
            <a:endParaRPr lang="zh-CN" altLang="en-US" dirty="0"/>
          </a:p>
        </p:txBody>
      </p:sp>
      <p:sp>
        <p:nvSpPr>
          <p:cNvPr id="3" name="Subtitle 2">
            <a:extLst>
              <a:ext uri="{FF2B5EF4-FFF2-40B4-BE49-F238E27FC236}">
                <a16:creationId xmlns:a16="http://schemas.microsoft.com/office/drawing/2014/main" id="{8646E618-1B95-4139-A279-E565E410CDCE}"/>
              </a:ext>
            </a:extLst>
          </p:cNvPr>
          <p:cNvSpPr>
            <a:spLocks noGrp="1"/>
          </p:cNvSpPr>
          <p:nvPr>
            <p:ph type="subTitle" idx="1"/>
          </p:nvPr>
        </p:nvSpPr>
        <p:spPr/>
        <p:txBody>
          <a:bodyPr/>
          <a:lstStyle/>
          <a:p>
            <a:r>
              <a:rPr lang="en-US" altLang="zh-CN" dirty="0"/>
              <a:t>VR150 Presentation Xu </a:t>
            </a:r>
            <a:r>
              <a:rPr lang="en-US" altLang="zh-CN" dirty="0" err="1"/>
              <a:t>Wenwen</a:t>
            </a:r>
            <a:r>
              <a:rPr lang="en-US" altLang="zh-CN" dirty="0"/>
              <a:t> </a:t>
            </a:r>
          </a:p>
          <a:p>
            <a:r>
              <a:rPr lang="en-US" altLang="zh-CN" dirty="0"/>
              <a:t>2021 Oct.19</a:t>
            </a:r>
            <a:endParaRPr lang="zh-CN" altLang="en-US" dirty="0"/>
          </a:p>
        </p:txBody>
      </p:sp>
    </p:spTree>
    <p:extLst>
      <p:ext uri="{BB962C8B-B14F-4D97-AF65-F5344CB8AC3E}">
        <p14:creationId xmlns:p14="http://schemas.microsoft.com/office/powerpoint/2010/main" val="834004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895F9-BF07-49E3-AF89-B5F932CE79F0}"/>
              </a:ext>
            </a:extLst>
          </p:cNvPr>
          <p:cNvSpPr>
            <a:spLocks noGrp="1"/>
          </p:cNvSpPr>
          <p:nvPr>
            <p:ph type="title"/>
          </p:nvPr>
        </p:nvSpPr>
        <p:spPr/>
        <p:txBody>
          <a:bodyPr/>
          <a:lstStyle/>
          <a:p>
            <a:r>
              <a:rPr lang="en-US" altLang="zh-CN" dirty="0"/>
              <a:t>Stereotype</a:t>
            </a:r>
            <a:endParaRPr lang="zh-CN" altLang="en-US" dirty="0"/>
          </a:p>
        </p:txBody>
      </p:sp>
      <p:sp>
        <p:nvSpPr>
          <p:cNvPr id="3" name="Content Placeholder 2">
            <a:extLst>
              <a:ext uri="{FF2B5EF4-FFF2-40B4-BE49-F238E27FC236}">
                <a16:creationId xmlns:a16="http://schemas.microsoft.com/office/drawing/2014/main" id="{1401D2F5-A433-49D8-8173-3D6B95E872D4}"/>
              </a:ext>
            </a:extLst>
          </p:cNvPr>
          <p:cNvSpPr>
            <a:spLocks noGrp="1"/>
          </p:cNvSpPr>
          <p:nvPr>
            <p:ph idx="1"/>
          </p:nvPr>
        </p:nvSpPr>
        <p:spPr/>
        <p:txBody>
          <a:bodyPr>
            <a:normAutofit/>
          </a:bodyPr>
          <a:lstStyle/>
          <a:p>
            <a:r>
              <a:rPr lang="en-US" altLang="zh-CN" sz="2400" dirty="0"/>
              <a:t>A generalized belief about a particular category of people. It is an expectation that people might have about every person of a particular group.</a:t>
            </a:r>
            <a:endParaRPr lang="zh-CN" altLang="en-US" sz="2400" dirty="0"/>
          </a:p>
        </p:txBody>
      </p:sp>
      <p:pic>
        <p:nvPicPr>
          <p:cNvPr id="5" name="Picture 4">
            <a:extLst>
              <a:ext uri="{FF2B5EF4-FFF2-40B4-BE49-F238E27FC236}">
                <a16:creationId xmlns:a16="http://schemas.microsoft.com/office/drawing/2014/main" id="{D69E11F0-BC49-4D0D-97C9-C47E0B8891BA}"/>
              </a:ext>
            </a:extLst>
          </p:cNvPr>
          <p:cNvPicPr>
            <a:picLocks noChangeAspect="1"/>
          </p:cNvPicPr>
          <p:nvPr/>
        </p:nvPicPr>
        <p:blipFill rotWithShape="1">
          <a:blip r:embed="rId3"/>
          <a:srcRect l="13375" t="22875" r="40750" b="23765"/>
          <a:stretch/>
        </p:blipFill>
        <p:spPr>
          <a:xfrm>
            <a:off x="345705" y="3429000"/>
            <a:ext cx="5243513" cy="3429000"/>
          </a:xfrm>
          <a:prstGeom prst="rect">
            <a:avLst/>
          </a:prstGeom>
        </p:spPr>
      </p:pic>
      <p:pic>
        <p:nvPicPr>
          <p:cNvPr id="6" name="Picture 5">
            <a:extLst>
              <a:ext uri="{FF2B5EF4-FFF2-40B4-BE49-F238E27FC236}">
                <a16:creationId xmlns:a16="http://schemas.microsoft.com/office/drawing/2014/main" id="{85FD3952-1FF7-4B28-901C-163E70F295C2}"/>
              </a:ext>
            </a:extLst>
          </p:cNvPr>
          <p:cNvPicPr>
            <a:picLocks noChangeAspect="1"/>
          </p:cNvPicPr>
          <p:nvPr/>
        </p:nvPicPr>
        <p:blipFill rotWithShape="1">
          <a:blip r:embed="rId4"/>
          <a:srcRect l="15946" t="36660" r="41250" b="15094"/>
          <a:stretch/>
        </p:blipFill>
        <p:spPr>
          <a:xfrm>
            <a:off x="6295074" y="3429000"/>
            <a:ext cx="5218697" cy="3307080"/>
          </a:xfrm>
          <a:prstGeom prst="rect">
            <a:avLst/>
          </a:prstGeom>
        </p:spPr>
      </p:pic>
    </p:spTree>
    <p:extLst>
      <p:ext uri="{BB962C8B-B14F-4D97-AF65-F5344CB8AC3E}">
        <p14:creationId xmlns:p14="http://schemas.microsoft.com/office/powerpoint/2010/main" val="2717491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26438-AA39-4A82-8CB8-09005369A316}"/>
              </a:ext>
            </a:extLst>
          </p:cNvPr>
          <p:cNvSpPr>
            <a:spLocks noGrp="1"/>
          </p:cNvSpPr>
          <p:nvPr>
            <p:ph type="title"/>
          </p:nvPr>
        </p:nvSpPr>
        <p:spPr/>
        <p:txBody>
          <a:bodyPr vert="horz" lIns="91440" tIns="45720" rIns="91440" bIns="45720" rtlCol="0" anchor="t">
            <a:normAutofit/>
          </a:bodyPr>
          <a:lstStyle/>
          <a:p>
            <a:r>
              <a:rPr lang="en-US" altLang="zh-CN" dirty="0"/>
              <a:t>Jews stereotype conspiracy</a:t>
            </a:r>
            <a:endParaRPr lang="zh-CN" altLang="en-US" dirty="0"/>
          </a:p>
        </p:txBody>
      </p:sp>
      <p:sp>
        <p:nvSpPr>
          <p:cNvPr id="3" name="Content Placeholder 2">
            <a:extLst>
              <a:ext uri="{FF2B5EF4-FFF2-40B4-BE49-F238E27FC236}">
                <a16:creationId xmlns:a16="http://schemas.microsoft.com/office/drawing/2014/main" id="{1224FD7C-EFED-4029-A080-8F62B9CEE1F2}"/>
              </a:ext>
            </a:extLst>
          </p:cNvPr>
          <p:cNvSpPr>
            <a:spLocks noGrp="1"/>
          </p:cNvSpPr>
          <p:nvPr>
            <p:ph idx="1"/>
          </p:nvPr>
        </p:nvSpPr>
        <p:spPr/>
        <p:txBody>
          <a:bodyPr>
            <a:normAutofit lnSpcReduction="10000"/>
          </a:bodyPr>
          <a:lstStyle/>
          <a:p>
            <a:r>
              <a:rPr lang="en-US" altLang="zh-CN" sz="2400" dirty="0"/>
              <a:t>Jews are disloyal cowards, responsible for the failure of war.</a:t>
            </a:r>
          </a:p>
          <a:p>
            <a:r>
              <a:rPr lang="en-US" altLang="zh-CN" sz="2400" dirty="0"/>
              <a:t>Jews started the war to bring Europe to ruins to make Europe susceptible to Jewish control.</a:t>
            </a:r>
          </a:p>
          <a:p>
            <a:r>
              <a:rPr lang="en-US" altLang="zh-CN" sz="2400" dirty="0"/>
              <a:t>Foreign and domestic Jews co-conspiracy to mislead the nation into "surrender" and permanent "enslavement."</a:t>
            </a:r>
          </a:p>
          <a:p>
            <a:r>
              <a:rPr lang="en-US" altLang="zh-CN" sz="2400" dirty="0"/>
              <a:t>Jews used constitutional democracy to weaken the political will of the nation.</a:t>
            </a:r>
            <a:endParaRPr lang="zh-CN" altLang="en-US" sz="2400" dirty="0"/>
          </a:p>
        </p:txBody>
      </p:sp>
    </p:spTree>
    <p:extLst>
      <p:ext uri="{BB962C8B-B14F-4D97-AF65-F5344CB8AC3E}">
        <p14:creationId xmlns:p14="http://schemas.microsoft.com/office/powerpoint/2010/main" val="2734154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703CC-8984-4274-8601-0219997641CE}"/>
              </a:ext>
            </a:extLst>
          </p:cNvPr>
          <p:cNvSpPr>
            <a:spLocks noGrp="1"/>
          </p:cNvSpPr>
          <p:nvPr>
            <p:ph type="title"/>
          </p:nvPr>
        </p:nvSpPr>
        <p:spPr/>
        <p:txBody>
          <a:bodyPr/>
          <a:lstStyle/>
          <a:p>
            <a:r>
              <a:rPr lang="en-US" altLang="zh-CN" dirty="0"/>
              <a:t>Nazi Psychological Propaganda strategy</a:t>
            </a:r>
            <a:endParaRPr lang="zh-CN" altLang="en-US" dirty="0"/>
          </a:p>
        </p:txBody>
      </p:sp>
      <p:sp>
        <p:nvSpPr>
          <p:cNvPr id="3" name="Content Placeholder 2">
            <a:extLst>
              <a:ext uri="{FF2B5EF4-FFF2-40B4-BE49-F238E27FC236}">
                <a16:creationId xmlns:a16="http://schemas.microsoft.com/office/drawing/2014/main" id="{DF925E86-837F-40AE-A404-BE7C90BBC5AF}"/>
              </a:ext>
            </a:extLst>
          </p:cNvPr>
          <p:cNvSpPr>
            <a:spLocks noGrp="1"/>
          </p:cNvSpPr>
          <p:nvPr>
            <p:ph idx="1"/>
          </p:nvPr>
        </p:nvSpPr>
        <p:spPr/>
        <p:txBody>
          <a:bodyPr>
            <a:normAutofit/>
          </a:bodyPr>
          <a:lstStyle/>
          <a:p>
            <a:r>
              <a:rPr lang="en-US" altLang="zh-CN" sz="2400" dirty="0"/>
              <a:t>1. Traitors or incompetent allies are more hated than enemies.</a:t>
            </a:r>
          </a:p>
          <a:p>
            <a:r>
              <a:rPr lang="en-US" altLang="zh-CN" sz="2400" dirty="0"/>
              <a:t>2. People that are different tend to get isolated.</a:t>
            </a:r>
          </a:p>
          <a:p>
            <a:r>
              <a:rPr lang="en-US" altLang="zh-CN" sz="2400" dirty="0"/>
              <a:t>3. Those who feel frustration may easily turn aggressive at others.</a:t>
            </a:r>
          </a:p>
          <a:p>
            <a:endParaRPr lang="zh-CN" altLang="en-US" sz="2400" dirty="0"/>
          </a:p>
        </p:txBody>
      </p:sp>
      <p:pic>
        <p:nvPicPr>
          <p:cNvPr id="4" name="Picture 3">
            <a:extLst>
              <a:ext uri="{FF2B5EF4-FFF2-40B4-BE49-F238E27FC236}">
                <a16:creationId xmlns:a16="http://schemas.microsoft.com/office/drawing/2014/main" id="{79B89F40-17EB-4613-9F81-C3F6424A14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83730" y="3950970"/>
            <a:ext cx="3938868" cy="2678430"/>
          </a:xfrm>
          <a:prstGeom prst="rect">
            <a:avLst/>
          </a:prstGeom>
        </p:spPr>
      </p:pic>
    </p:spTree>
    <p:extLst>
      <p:ext uri="{BB962C8B-B14F-4D97-AF65-F5344CB8AC3E}">
        <p14:creationId xmlns:p14="http://schemas.microsoft.com/office/powerpoint/2010/main" val="2119006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46FC0-925A-4864-B43F-7C2DA27ACB59}"/>
              </a:ext>
            </a:extLst>
          </p:cNvPr>
          <p:cNvSpPr>
            <a:spLocks noGrp="1"/>
          </p:cNvSpPr>
          <p:nvPr>
            <p:ph type="title"/>
          </p:nvPr>
        </p:nvSpPr>
        <p:spPr/>
        <p:txBody>
          <a:bodyPr vert="horz" lIns="91440" tIns="45720" rIns="91440" bIns="45720" rtlCol="0" anchor="t">
            <a:normAutofit/>
          </a:bodyPr>
          <a:lstStyle/>
          <a:p>
            <a:r>
              <a:rPr lang="en-US" altLang="zh-CN" dirty="0"/>
              <a:t>frustration–aggression–displacement theory</a:t>
            </a:r>
            <a:endParaRPr lang="zh-CN" altLang="en-US" dirty="0"/>
          </a:p>
        </p:txBody>
      </p:sp>
      <p:sp>
        <p:nvSpPr>
          <p:cNvPr id="3" name="Content Placeholder 2">
            <a:extLst>
              <a:ext uri="{FF2B5EF4-FFF2-40B4-BE49-F238E27FC236}">
                <a16:creationId xmlns:a16="http://schemas.microsoft.com/office/drawing/2014/main" id="{19BC4B6F-C44B-434A-89A3-3CB24798C470}"/>
              </a:ext>
            </a:extLst>
          </p:cNvPr>
          <p:cNvSpPr>
            <a:spLocks noGrp="1"/>
          </p:cNvSpPr>
          <p:nvPr>
            <p:ph idx="1"/>
          </p:nvPr>
        </p:nvSpPr>
        <p:spPr/>
        <p:txBody>
          <a:bodyPr>
            <a:normAutofit/>
          </a:bodyPr>
          <a:lstStyle/>
          <a:p>
            <a:r>
              <a:rPr lang="en-US" altLang="zh-CN" sz="2400" dirty="0"/>
              <a:t>Aggression is the result of blocking, or frustrating, a person's efforts to attain a goal.</a:t>
            </a:r>
          </a:p>
          <a:p>
            <a:r>
              <a:rPr lang="en-US" altLang="zh-CN" sz="2400" dirty="0"/>
              <a:t>Nazi Germany utilized such psychology to gain public support, at the expense of all the Jews.</a:t>
            </a:r>
            <a:endParaRPr lang="zh-CN" altLang="en-US" sz="2400" dirty="0"/>
          </a:p>
        </p:txBody>
      </p:sp>
      <p:pic>
        <p:nvPicPr>
          <p:cNvPr id="4" name="Picture 3">
            <a:extLst>
              <a:ext uri="{FF2B5EF4-FFF2-40B4-BE49-F238E27FC236}">
                <a16:creationId xmlns:a16="http://schemas.microsoft.com/office/drawing/2014/main" id="{AA9431EC-3818-4272-B0FE-B9613EEC6540}"/>
              </a:ext>
            </a:extLst>
          </p:cNvPr>
          <p:cNvPicPr>
            <a:picLocks noChangeAspect="1"/>
          </p:cNvPicPr>
          <p:nvPr/>
        </p:nvPicPr>
        <p:blipFill>
          <a:blip r:embed="rId3"/>
          <a:stretch>
            <a:fillRect/>
          </a:stretch>
        </p:blipFill>
        <p:spPr>
          <a:xfrm>
            <a:off x="6308035" y="3763617"/>
            <a:ext cx="5172381" cy="2909465"/>
          </a:xfrm>
          <a:prstGeom prst="rect">
            <a:avLst/>
          </a:prstGeom>
        </p:spPr>
      </p:pic>
    </p:spTree>
    <p:extLst>
      <p:ext uri="{BB962C8B-B14F-4D97-AF65-F5344CB8AC3E}">
        <p14:creationId xmlns:p14="http://schemas.microsoft.com/office/powerpoint/2010/main" val="2702229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00DB5-F421-403E-97A8-B8642539A395}"/>
              </a:ext>
            </a:extLst>
          </p:cNvPr>
          <p:cNvSpPr>
            <a:spLocks noGrp="1"/>
          </p:cNvSpPr>
          <p:nvPr>
            <p:ph type="title"/>
          </p:nvPr>
        </p:nvSpPr>
        <p:spPr/>
        <p:txBody>
          <a:bodyPr/>
          <a:lstStyle/>
          <a:p>
            <a:r>
              <a:rPr lang="en-US" altLang="zh-CN" dirty="0"/>
              <a:t>Nazi ideology</a:t>
            </a:r>
            <a:endParaRPr lang="zh-CN" altLang="en-US" dirty="0"/>
          </a:p>
        </p:txBody>
      </p:sp>
      <p:sp>
        <p:nvSpPr>
          <p:cNvPr id="3" name="Content Placeholder 2">
            <a:extLst>
              <a:ext uri="{FF2B5EF4-FFF2-40B4-BE49-F238E27FC236}">
                <a16:creationId xmlns:a16="http://schemas.microsoft.com/office/drawing/2014/main" id="{04538678-A075-4C1F-8D4E-285B2ED5C998}"/>
              </a:ext>
            </a:extLst>
          </p:cNvPr>
          <p:cNvSpPr>
            <a:spLocks noGrp="1"/>
          </p:cNvSpPr>
          <p:nvPr>
            <p:ph idx="1"/>
          </p:nvPr>
        </p:nvSpPr>
        <p:spPr/>
        <p:txBody>
          <a:bodyPr>
            <a:normAutofit/>
          </a:bodyPr>
          <a:lstStyle/>
          <a:p>
            <a:r>
              <a:rPr lang="en-US" altLang="zh-CN" sz="2400" dirty="0"/>
              <a:t>“German-blooded” people were “superior” to the other groups, while some groups were so “inferior” as to be “subhuman.” </a:t>
            </a:r>
          </a:p>
          <a:p>
            <a:r>
              <a:rPr lang="en-US" altLang="zh-CN" sz="2400" dirty="0"/>
              <a:t>“The Jews” made up a group that was not only “subhuman” but also “the most dangerous enemy of the German people.” Without these beliefs, the Nazis’ development of a program of genocide could not have happened.</a:t>
            </a:r>
          </a:p>
          <a:p>
            <a:endParaRPr lang="zh-CN" altLang="en-US" sz="2400" dirty="0"/>
          </a:p>
        </p:txBody>
      </p:sp>
    </p:spTree>
    <p:extLst>
      <p:ext uri="{BB962C8B-B14F-4D97-AF65-F5344CB8AC3E}">
        <p14:creationId xmlns:p14="http://schemas.microsoft.com/office/powerpoint/2010/main" val="23519488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53562-9E36-4A8C-8C94-E85AB4DA858B}"/>
              </a:ext>
            </a:extLst>
          </p:cNvPr>
          <p:cNvSpPr>
            <a:spLocks noGrp="1"/>
          </p:cNvSpPr>
          <p:nvPr>
            <p:ph type="title"/>
          </p:nvPr>
        </p:nvSpPr>
        <p:spPr/>
        <p:txBody>
          <a:bodyPr/>
          <a:lstStyle/>
          <a:p>
            <a:r>
              <a:rPr lang="en-US" altLang="zh-CN" dirty="0"/>
              <a:t>Outline</a:t>
            </a:r>
            <a:endParaRPr lang="zh-CN" altLang="en-US" dirty="0"/>
          </a:p>
        </p:txBody>
      </p:sp>
      <p:sp>
        <p:nvSpPr>
          <p:cNvPr id="3" name="Content Placeholder 2">
            <a:extLst>
              <a:ext uri="{FF2B5EF4-FFF2-40B4-BE49-F238E27FC236}">
                <a16:creationId xmlns:a16="http://schemas.microsoft.com/office/drawing/2014/main" id="{20C15AE6-77BD-45C0-BB93-5414A5267EDE}"/>
              </a:ext>
            </a:extLst>
          </p:cNvPr>
          <p:cNvSpPr>
            <a:spLocks noGrp="1"/>
          </p:cNvSpPr>
          <p:nvPr>
            <p:ph idx="1"/>
          </p:nvPr>
        </p:nvSpPr>
        <p:spPr/>
        <p:txBody>
          <a:bodyPr>
            <a:normAutofit/>
          </a:bodyPr>
          <a:lstStyle/>
          <a:p>
            <a:r>
              <a:rPr lang="en-US" altLang="zh-CN" sz="2400" dirty="0"/>
              <a:t>The Historical Background</a:t>
            </a:r>
          </a:p>
          <a:p>
            <a:r>
              <a:rPr lang="en-US" altLang="zh-CN" sz="2400" dirty="0"/>
              <a:t>The Psychology</a:t>
            </a:r>
          </a:p>
          <a:p>
            <a:r>
              <a:rPr lang="en-US" altLang="zh-CN" sz="2400" b="1" dirty="0"/>
              <a:t>The Racial Policy Before 1938</a:t>
            </a:r>
          </a:p>
          <a:p>
            <a:r>
              <a:rPr lang="en-US" altLang="zh-CN" sz="2400" dirty="0"/>
              <a:t>The Final Solution</a:t>
            </a:r>
          </a:p>
          <a:p>
            <a:endParaRPr lang="en-US" altLang="zh-CN" sz="2400" dirty="0"/>
          </a:p>
        </p:txBody>
      </p:sp>
    </p:spTree>
    <p:extLst>
      <p:ext uri="{BB962C8B-B14F-4D97-AF65-F5344CB8AC3E}">
        <p14:creationId xmlns:p14="http://schemas.microsoft.com/office/powerpoint/2010/main" val="40536031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40C5D-EC5E-4FE9-AB22-E53CA374348A}"/>
              </a:ext>
            </a:extLst>
          </p:cNvPr>
          <p:cNvSpPr>
            <a:spLocks noGrp="1"/>
          </p:cNvSpPr>
          <p:nvPr>
            <p:ph type="title"/>
          </p:nvPr>
        </p:nvSpPr>
        <p:spPr/>
        <p:txBody>
          <a:bodyPr/>
          <a:lstStyle/>
          <a:p>
            <a:r>
              <a:rPr lang="en-US" altLang="zh-CN" dirty="0"/>
              <a:t>Racial policies</a:t>
            </a:r>
            <a:endParaRPr lang="zh-CN" altLang="en-US" dirty="0"/>
          </a:p>
        </p:txBody>
      </p:sp>
      <p:sp>
        <p:nvSpPr>
          <p:cNvPr id="3" name="Content Placeholder 2">
            <a:extLst>
              <a:ext uri="{FF2B5EF4-FFF2-40B4-BE49-F238E27FC236}">
                <a16:creationId xmlns:a16="http://schemas.microsoft.com/office/drawing/2014/main" id="{4DE2B198-3929-4CED-B6EE-86F99D8D86A6}"/>
              </a:ext>
            </a:extLst>
          </p:cNvPr>
          <p:cNvSpPr>
            <a:spLocks noGrp="1"/>
          </p:cNvSpPr>
          <p:nvPr>
            <p:ph idx="1"/>
          </p:nvPr>
        </p:nvSpPr>
        <p:spPr>
          <a:xfrm>
            <a:off x="1451579" y="2015732"/>
            <a:ext cx="9603275" cy="3881485"/>
          </a:xfrm>
        </p:spPr>
        <p:txBody>
          <a:bodyPr>
            <a:normAutofit fontScale="85000" lnSpcReduction="10000"/>
          </a:bodyPr>
          <a:lstStyle/>
          <a:p>
            <a:r>
              <a:rPr lang="en-US" altLang="zh-CN" sz="2400" dirty="0"/>
              <a:t>April 1, 1933, the Nazi boycott of Jewish businesses was observed throughout Germany. </a:t>
            </a:r>
          </a:p>
          <a:p>
            <a:r>
              <a:rPr lang="en-US" altLang="zh-CN" sz="2400" dirty="0"/>
              <a:t>April 7, 1933, Jews were banned from government jobs. From then on, Jews were forced to work in more menial positions, becoming second-class citizens.</a:t>
            </a:r>
          </a:p>
          <a:p>
            <a:r>
              <a:rPr lang="en-US" altLang="zh-CN" sz="2400" dirty="0"/>
              <a:t>August 25, 1933, the Nazis signed the </a:t>
            </a:r>
            <a:r>
              <a:rPr lang="en-US" altLang="zh-CN" sz="2400" dirty="0" err="1"/>
              <a:t>Haavara</a:t>
            </a:r>
            <a:r>
              <a:rPr lang="en-US" altLang="zh-CN" sz="2400" dirty="0"/>
              <a:t> Agreement to allow German Jews to emigrate to Palestine in exchange for a portion of their economic assets</a:t>
            </a:r>
          </a:p>
          <a:p>
            <a:r>
              <a:rPr lang="en-US" altLang="zh-CN" sz="2400" dirty="0"/>
              <a:t>May 1935, Jews were forbidden to join the Wehrmacht (the armed forces), and in the summer of the same year, </a:t>
            </a:r>
            <a:r>
              <a:rPr lang="en-US" altLang="zh-CN" sz="2400" dirty="0" err="1"/>
              <a:t>anti-semitic</a:t>
            </a:r>
            <a:r>
              <a:rPr lang="en-US" altLang="zh-CN" sz="2400" dirty="0"/>
              <a:t> propaganda appeared in shops and restaurants.</a:t>
            </a:r>
          </a:p>
          <a:p>
            <a:r>
              <a:rPr lang="en-US" altLang="zh-CN" sz="2400" dirty="0"/>
              <a:t>September 15, 1935, the "Law for the Protection of German Blood and Honor"</a:t>
            </a:r>
          </a:p>
        </p:txBody>
      </p:sp>
    </p:spTree>
    <p:extLst>
      <p:ext uri="{BB962C8B-B14F-4D97-AF65-F5344CB8AC3E}">
        <p14:creationId xmlns:p14="http://schemas.microsoft.com/office/powerpoint/2010/main" val="16178672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7DEB6-03DD-47B0-9276-C0357FF2B313}"/>
              </a:ext>
            </a:extLst>
          </p:cNvPr>
          <p:cNvSpPr>
            <a:spLocks noGrp="1"/>
          </p:cNvSpPr>
          <p:nvPr>
            <p:ph type="title"/>
          </p:nvPr>
        </p:nvSpPr>
        <p:spPr/>
        <p:txBody>
          <a:bodyPr/>
          <a:lstStyle/>
          <a:p>
            <a:r>
              <a:rPr lang="en-US" altLang="zh-CN" dirty="0"/>
              <a:t>Racial policies</a:t>
            </a:r>
            <a:endParaRPr lang="zh-CN" altLang="en-US" dirty="0"/>
          </a:p>
        </p:txBody>
      </p:sp>
      <p:sp>
        <p:nvSpPr>
          <p:cNvPr id="3" name="Content Placeholder 2">
            <a:extLst>
              <a:ext uri="{FF2B5EF4-FFF2-40B4-BE49-F238E27FC236}">
                <a16:creationId xmlns:a16="http://schemas.microsoft.com/office/drawing/2014/main" id="{98F0F8EF-21B6-42E3-9414-823A1828C556}"/>
              </a:ext>
            </a:extLst>
          </p:cNvPr>
          <p:cNvSpPr>
            <a:spLocks noGrp="1"/>
          </p:cNvSpPr>
          <p:nvPr>
            <p:ph idx="1"/>
          </p:nvPr>
        </p:nvSpPr>
        <p:spPr/>
        <p:txBody>
          <a:bodyPr>
            <a:normAutofit fontScale="92500" lnSpcReduction="20000"/>
          </a:bodyPr>
          <a:lstStyle/>
          <a:p>
            <a:r>
              <a:rPr lang="en-US" altLang="zh-CN" sz="2400" dirty="0"/>
              <a:t>In 1936, Jews were banned from all professional jobs.</a:t>
            </a:r>
          </a:p>
          <a:p>
            <a:r>
              <a:rPr lang="en-US" altLang="zh-CN" sz="2400" dirty="0"/>
              <a:t>Between 1937 and 1938, new laws were implemented, and the segregation of Jews from the "German Aryan" population was completed.</a:t>
            </a:r>
          </a:p>
          <a:p>
            <a:r>
              <a:rPr lang="en-US" altLang="zh-CN" sz="2400" dirty="0"/>
              <a:t>From March 1, 1938, government contracts could not be awarded to Jewish businesses. </a:t>
            </a:r>
          </a:p>
          <a:p>
            <a:r>
              <a:rPr lang="en-US" altLang="zh-CN" sz="2400" dirty="0"/>
              <a:t>On September 30, "Aryan" doctors could only treat "Aryan" patients. </a:t>
            </a:r>
          </a:p>
          <a:p>
            <a:r>
              <a:rPr lang="en-US" altLang="zh-CN" sz="2400" dirty="0"/>
              <a:t>Provision of medical care to Jews was already hampered because Jews were banned from being doctors.</a:t>
            </a:r>
            <a:endParaRPr lang="zh-CN" altLang="en-US" sz="2400" dirty="0"/>
          </a:p>
        </p:txBody>
      </p:sp>
    </p:spTree>
    <p:extLst>
      <p:ext uri="{BB962C8B-B14F-4D97-AF65-F5344CB8AC3E}">
        <p14:creationId xmlns:p14="http://schemas.microsoft.com/office/powerpoint/2010/main" val="2155553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19ED7-FADD-4587-808F-E240E9C41EAA}"/>
              </a:ext>
            </a:extLst>
          </p:cNvPr>
          <p:cNvSpPr>
            <a:spLocks noGrp="1"/>
          </p:cNvSpPr>
          <p:nvPr>
            <p:ph type="title"/>
          </p:nvPr>
        </p:nvSpPr>
        <p:spPr/>
        <p:txBody>
          <a:bodyPr/>
          <a:lstStyle/>
          <a:p>
            <a:r>
              <a:rPr lang="en-US" altLang="zh-CN" dirty="0"/>
              <a:t>The Kristallnacht (9 November 1938)</a:t>
            </a:r>
            <a:endParaRPr lang="zh-CN" altLang="en-US" dirty="0"/>
          </a:p>
        </p:txBody>
      </p:sp>
      <p:sp>
        <p:nvSpPr>
          <p:cNvPr id="3" name="Content Placeholder 2">
            <a:extLst>
              <a:ext uri="{FF2B5EF4-FFF2-40B4-BE49-F238E27FC236}">
                <a16:creationId xmlns:a16="http://schemas.microsoft.com/office/drawing/2014/main" id="{E993F315-644B-4509-B68E-432CE71B13F7}"/>
              </a:ext>
            </a:extLst>
          </p:cNvPr>
          <p:cNvSpPr>
            <a:spLocks noGrp="1"/>
          </p:cNvSpPr>
          <p:nvPr>
            <p:ph idx="1"/>
          </p:nvPr>
        </p:nvSpPr>
        <p:spPr/>
        <p:txBody>
          <a:bodyPr>
            <a:normAutofit/>
          </a:bodyPr>
          <a:lstStyle/>
          <a:p>
            <a:r>
              <a:rPr lang="en-US" altLang="zh-CN" dirty="0"/>
              <a:t>Expulsion of Polish Jews in Germany</a:t>
            </a:r>
          </a:p>
          <a:p>
            <a:r>
              <a:rPr lang="en-US" altLang="zh-CN" dirty="0"/>
              <a:t>Shooting of German diplomat Ernst </a:t>
            </a:r>
            <a:r>
              <a:rPr lang="en-US" altLang="zh-CN" dirty="0" err="1"/>
              <a:t>vom</a:t>
            </a:r>
            <a:r>
              <a:rPr lang="en-US" altLang="zh-CN" dirty="0"/>
              <a:t> </a:t>
            </a:r>
            <a:r>
              <a:rPr lang="en-US" altLang="zh-CN" dirty="0" err="1"/>
              <a:t>Rath</a:t>
            </a:r>
            <a:endParaRPr lang="en-US" altLang="zh-CN" dirty="0"/>
          </a:p>
          <a:p>
            <a:r>
              <a:rPr lang="en-US" altLang="zh-CN" dirty="0"/>
              <a:t>The Sturmabteilung and the Schutzstaffel were ordered by Nazi leaders to riot against the Jews.</a:t>
            </a:r>
          </a:p>
          <a:p>
            <a:r>
              <a:rPr lang="en-US" altLang="zh-CN" dirty="0"/>
              <a:t>The windows of about 7,500 Jewish stores and businesses shattered. 267 synagogues destroyed. Over 1,400 synagogues and prayer rooms, many Jewish cemeteries, more than 7,000 Jewish shops, and 29 department stores damaged. More than 30,000 Jewish men arrested.</a:t>
            </a:r>
            <a:endParaRPr lang="zh-CN" altLang="en-US" dirty="0"/>
          </a:p>
        </p:txBody>
      </p:sp>
    </p:spTree>
    <p:extLst>
      <p:ext uri="{BB962C8B-B14F-4D97-AF65-F5344CB8AC3E}">
        <p14:creationId xmlns:p14="http://schemas.microsoft.com/office/powerpoint/2010/main" val="13741408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15B62-5971-4788-81FA-7B0B84CB28C6}"/>
              </a:ext>
            </a:extLst>
          </p:cNvPr>
          <p:cNvSpPr>
            <a:spLocks noGrp="1"/>
          </p:cNvSpPr>
          <p:nvPr>
            <p:ph type="title"/>
          </p:nvPr>
        </p:nvSpPr>
        <p:spPr/>
        <p:txBody>
          <a:bodyPr/>
          <a:lstStyle/>
          <a:p>
            <a:r>
              <a:rPr lang="en-US" altLang="zh-CN" dirty="0"/>
              <a:t>The Kristallnacht (9 November 1938)</a:t>
            </a:r>
            <a:endParaRPr lang="zh-CN" altLang="en-US" dirty="0"/>
          </a:p>
        </p:txBody>
      </p:sp>
      <p:sp>
        <p:nvSpPr>
          <p:cNvPr id="3" name="Content Placeholder 2">
            <a:extLst>
              <a:ext uri="{FF2B5EF4-FFF2-40B4-BE49-F238E27FC236}">
                <a16:creationId xmlns:a16="http://schemas.microsoft.com/office/drawing/2014/main" id="{C289E348-B2F2-4F4E-A537-630D1AC18625}"/>
              </a:ext>
            </a:extLst>
          </p:cNvPr>
          <p:cNvSpPr>
            <a:spLocks noGrp="1"/>
          </p:cNvSpPr>
          <p:nvPr>
            <p:ph idx="1"/>
          </p:nvPr>
        </p:nvSpPr>
        <p:spPr/>
        <p:txBody>
          <a:bodyPr>
            <a:normAutofit/>
          </a:bodyPr>
          <a:lstStyle/>
          <a:p>
            <a:r>
              <a:rPr lang="en-US" altLang="zh-CN" dirty="0"/>
              <a:t>Kristallnacht changed the nature of Nazi Germany's persecution of the Jews from economic, political, and social exclusion to physical violence, including beatings, incarceration, and murder.</a:t>
            </a:r>
          </a:p>
          <a:p>
            <a:r>
              <a:rPr lang="en-US" altLang="zh-CN" dirty="0"/>
              <a:t>Prior to this large-scale and organized violence against the Jews, the Nazi's primary objective was to eject them from Germany, leaving their wealth behind. </a:t>
            </a:r>
          </a:p>
          <a:p>
            <a:r>
              <a:rPr lang="en-US" altLang="zh-CN" dirty="0"/>
              <a:t>After this event, the Nazi's primary objective switched to physically destroy all Jewish existence.</a:t>
            </a:r>
            <a:endParaRPr lang="zh-CN" altLang="en-US" dirty="0"/>
          </a:p>
        </p:txBody>
      </p:sp>
      <p:sp>
        <p:nvSpPr>
          <p:cNvPr id="4" name="AutoShape 2" descr="https://upload.wikimedia.org/wikipedia/commons/thumb/5/57/Destroyed_Ohel_Yaaqov_Synagogue.jpeg/260px-Destroyed_Ohel_Yaaqov_Synagogue.jpeg">
            <a:extLst>
              <a:ext uri="{FF2B5EF4-FFF2-40B4-BE49-F238E27FC236}">
                <a16:creationId xmlns:a16="http://schemas.microsoft.com/office/drawing/2014/main" id="{4712F130-DF6F-4711-A02D-29DB1975BBF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 name="Picture 4">
            <a:extLst>
              <a:ext uri="{FF2B5EF4-FFF2-40B4-BE49-F238E27FC236}">
                <a16:creationId xmlns:a16="http://schemas.microsoft.com/office/drawing/2014/main" id="{D34D5530-F6D5-4291-A311-A0F35BFD973B}"/>
              </a:ext>
            </a:extLst>
          </p:cNvPr>
          <p:cNvPicPr>
            <a:picLocks noChangeAspect="1"/>
          </p:cNvPicPr>
          <p:nvPr/>
        </p:nvPicPr>
        <p:blipFill>
          <a:blip r:embed="rId3"/>
          <a:stretch>
            <a:fillRect/>
          </a:stretch>
        </p:blipFill>
        <p:spPr>
          <a:xfrm>
            <a:off x="8356323" y="4546407"/>
            <a:ext cx="2961033" cy="2163832"/>
          </a:xfrm>
          <a:prstGeom prst="rect">
            <a:avLst/>
          </a:prstGeom>
        </p:spPr>
      </p:pic>
    </p:spTree>
    <p:extLst>
      <p:ext uri="{BB962C8B-B14F-4D97-AF65-F5344CB8AC3E}">
        <p14:creationId xmlns:p14="http://schemas.microsoft.com/office/powerpoint/2010/main" val="2367632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65D33-8CB7-4BE8-A084-7933FD563302}"/>
              </a:ext>
            </a:extLst>
          </p:cNvPr>
          <p:cNvSpPr>
            <a:spLocks noGrp="1"/>
          </p:cNvSpPr>
          <p:nvPr>
            <p:ph type="title"/>
          </p:nvPr>
        </p:nvSpPr>
        <p:spPr/>
        <p:txBody>
          <a:bodyPr/>
          <a:lstStyle/>
          <a:p>
            <a:r>
              <a:rPr lang="en-US" altLang="zh-CN" dirty="0"/>
              <a:t>Terms</a:t>
            </a:r>
            <a:endParaRPr lang="zh-CN" altLang="en-US" dirty="0"/>
          </a:p>
        </p:txBody>
      </p:sp>
      <p:sp>
        <p:nvSpPr>
          <p:cNvPr id="3" name="Content Placeholder 2">
            <a:extLst>
              <a:ext uri="{FF2B5EF4-FFF2-40B4-BE49-F238E27FC236}">
                <a16:creationId xmlns:a16="http://schemas.microsoft.com/office/drawing/2014/main" id="{BE4AA1CA-ED4C-4918-859C-7502E668470D}"/>
              </a:ext>
            </a:extLst>
          </p:cNvPr>
          <p:cNvSpPr>
            <a:spLocks noGrp="1"/>
          </p:cNvSpPr>
          <p:nvPr>
            <p:ph idx="1"/>
          </p:nvPr>
        </p:nvSpPr>
        <p:spPr/>
        <p:txBody>
          <a:bodyPr>
            <a:normAutofit/>
          </a:bodyPr>
          <a:lstStyle/>
          <a:p>
            <a:r>
              <a:rPr lang="en-US" altLang="zh-CN" sz="2400" dirty="0"/>
              <a:t>Sturmabteilung (SA), Schutzstaffel (SS) armed forces of Nazi party</a:t>
            </a:r>
          </a:p>
          <a:p>
            <a:r>
              <a:rPr lang="en-US" altLang="zh-CN" sz="2400" dirty="0"/>
              <a:t>Synagogue: The equivalent of church of Jews</a:t>
            </a:r>
          </a:p>
          <a:p>
            <a:r>
              <a:rPr lang="en-US" altLang="zh-CN" sz="2400" dirty="0"/>
              <a:t>Ghetto: A certain area in a city where Jews gather</a:t>
            </a:r>
          </a:p>
          <a:p>
            <a:r>
              <a:rPr lang="en-US" altLang="zh-CN" sz="2400" dirty="0"/>
              <a:t>Persecution: the systematic mistreatment of an individual or group by another individual or group</a:t>
            </a:r>
          </a:p>
          <a:p>
            <a:r>
              <a:rPr lang="en-US" altLang="zh-CN" sz="2400" dirty="0"/>
              <a:t>Anti-Semitism: anti-Jewish ideology.</a:t>
            </a:r>
            <a:endParaRPr lang="zh-CN" altLang="en-US" sz="2400" dirty="0"/>
          </a:p>
        </p:txBody>
      </p:sp>
    </p:spTree>
    <p:extLst>
      <p:ext uri="{BB962C8B-B14F-4D97-AF65-F5344CB8AC3E}">
        <p14:creationId xmlns:p14="http://schemas.microsoft.com/office/powerpoint/2010/main" val="25358854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53562-9E36-4A8C-8C94-E85AB4DA858B}"/>
              </a:ext>
            </a:extLst>
          </p:cNvPr>
          <p:cNvSpPr>
            <a:spLocks noGrp="1"/>
          </p:cNvSpPr>
          <p:nvPr>
            <p:ph type="title"/>
          </p:nvPr>
        </p:nvSpPr>
        <p:spPr/>
        <p:txBody>
          <a:bodyPr/>
          <a:lstStyle/>
          <a:p>
            <a:r>
              <a:rPr lang="en-US" altLang="zh-CN" dirty="0"/>
              <a:t>Outline</a:t>
            </a:r>
            <a:endParaRPr lang="zh-CN" altLang="en-US" dirty="0"/>
          </a:p>
        </p:txBody>
      </p:sp>
      <p:sp>
        <p:nvSpPr>
          <p:cNvPr id="3" name="Content Placeholder 2">
            <a:extLst>
              <a:ext uri="{FF2B5EF4-FFF2-40B4-BE49-F238E27FC236}">
                <a16:creationId xmlns:a16="http://schemas.microsoft.com/office/drawing/2014/main" id="{20C15AE6-77BD-45C0-BB93-5414A5267EDE}"/>
              </a:ext>
            </a:extLst>
          </p:cNvPr>
          <p:cNvSpPr>
            <a:spLocks noGrp="1"/>
          </p:cNvSpPr>
          <p:nvPr>
            <p:ph idx="1"/>
          </p:nvPr>
        </p:nvSpPr>
        <p:spPr/>
        <p:txBody>
          <a:bodyPr>
            <a:normAutofit/>
          </a:bodyPr>
          <a:lstStyle/>
          <a:p>
            <a:r>
              <a:rPr lang="en-US" altLang="zh-CN" sz="2400" dirty="0"/>
              <a:t>The Historical Background</a:t>
            </a:r>
          </a:p>
          <a:p>
            <a:r>
              <a:rPr lang="en-US" altLang="zh-CN" sz="2400" dirty="0"/>
              <a:t>The Psychology</a:t>
            </a:r>
          </a:p>
          <a:p>
            <a:r>
              <a:rPr lang="en-US" altLang="zh-CN" sz="2400" dirty="0"/>
              <a:t>The Racial Policy Before 1938</a:t>
            </a:r>
          </a:p>
          <a:p>
            <a:r>
              <a:rPr lang="en-US" altLang="zh-CN" sz="2400" b="1" dirty="0"/>
              <a:t>The Final Solution</a:t>
            </a:r>
          </a:p>
          <a:p>
            <a:endParaRPr lang="en-US" altLang="zh-CN" sz="2400" dirty="0"/>
          </a:p>
        </p:txBody>
      </p:sp>
    </p:spTree>
    <p:extLst>
      <p:ext uri="{BB962C8B-B14F-4D97-AF65-F5344CB8AC3E}">
        <p14:creationId xmlns:p14="http://schemas.microsoft.com/office/powerpoint/2010/main" val="14071671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C1633-3DE4-4DDD-AA64-B49713E15EEB}"/>
              </a:ext>
            </a:extLst>
          </p:cNvPr>
          <p:cNvSpPr>
            <a:spLocks noGrp="1"/>
          </p:cNvSpPr>
          <p:nvPr>
            <p:ph type="title"/>
          </p:nvPr>
        </p:nvSpPr>
        <p:spPr/>
        <p:txBody>
          <a:bodyPr/>
          <a:lstStyle/>
          <a:p>
            <a:r>
              <a:rPr lang="en-US" altLang="zh-CN" dirty="0"/>
              <a:t>World war II and Wannsee conference</a:t>
            </a:r>
            <a:endParaRPr lang="zh-CN" altLang="en-US" dirty="0"/>
          </a:p>
        </p:txBody>
      </p:sp>
      <p:sp>
        <p:nvSpPr>
          <p:cNvPr id="3" name="Content Placeholder 2">
            <a:extLst>
              <a:ext uri="{FF2B5EF4-FFF2-40B4-BE49-F238E27FC236}">
                <a16:creationId xmlns:a16="http://schemas.microsoft.com/office/drawing/2014/main" id="{D14CBFC8-1219-4093-A99E-740FF2C782BA}"/>
              </a:ext>
            </a:extLst>
          </p:cNvPr>
          <p:cNvSpPr>
            <a:spLocks noGrp="1"/>
          </p:cNvSpPr>
          <p:nvPr>
            <p:ph idx="1"/>
          </p:nvPr>
        </p:nvSpPr>
        <p:spPr/>
        <p:txBody>
          <a:bodyPr>
            <a:normAutofit/>
          </a:bodyPr>
          <a:lstStyle/>
          <a:p>
            <a:r>
              <a:rPr lang="en-US" altLang="zh-CN" sz="2400" dirty="0"/>
              <a:t>The "Final Solution" was the code name for the systematic, deliberate, physical annihilation of the European Jews. At some still undetermined time in 1941, Adolf Hitler authorized this European-wide scheme for mass murder. </a:t>
            </a:r>
            <a:endParaRPr lang="zh-CN" altLang="en-US" sz="2400" dirty="0"/>
          </a:p>
        </p:txBody>
      </p:sp>
    </p:spTree>
    <p:extLst>
      <p:ext uri="{BB962C8B-B14F-4D97-AF65-F5344CB8AC3E}">
        <p14:creationId xmlns:p14="http://schemas.microsoft.com/office/powerpoint/2010/main" val="27349961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1A363-3C0F-41C6-8798-AF4CAF86D005}"/>
              </a:ext>
            </a:extLst>
          </p:cNvPr>
          <p:cNvSpPr>
            <a:spLocks noGrp="1"/>
          </p:cNvSpPr>
          <p:nvPr>
            <p:ph type="title"/>
          </p:nvPr>
        </p:nvSpPr>
        <p:spPr/>
        <p:txBody>
          <a:bodyPr/>
          <a:lstStyle/>
          <a:p>
            <a:r>
              <a:rPr lang="en-US" altLang="zh-CN" dirty="0"/>
              <a:t>Ghettos</a:t>
            </a:r>
            <a:endParaRPr lang="zh-CN" altLang="en-US" dirty="0"/>
          </a:p>
        </p:txBody>
      </p:sp>
      <p:sp>
        <p:nvSpPr>
          <p:cNvPr id="3" name="Content Placeholder 2">
            <a:extLst>
              <a:ext uri="{FF2B5EF4-FFF2-40B4-BE49-F238E27FC236}">
                <a16:creationId xmlns:a16="http://schemas.microsoft.com/office/drawing/2014/main" id="{94A648CC-E816-4B17-B73F-8385760F8C1F}"/>
              </a:ext>
            </a:extLst>
          </p:cNvPr>
          <p:cNvSpPr>
            <a:spLocks noGrp="1"/>
          </p:cNvSpPr>
          <p:nvPr>
            <p:ph idx="1"/>
          </p:nvPr>
        </p:nvSpPr>
        <p:spPr/>
        <p:txBody>
          <a:bodyPr>
            <a:normAutofit/>
          </a:bodyPr>
          <a:lstStyle/>
          <a:p>
            <a:r>
              <a:rPr lang="en-US" altLang="zh-CN" sz="2400" dirty="0"/>
              <a:t>The creation of ghettos was a key step in the Nazi process of brutally separating, persecuting, and ultimately destroying Europe's Jews.  </a:t>
            </a:r>
          </a:p>
          <a:p>
            <a:r>
              <a:rPr lang="en-US" altLang="zh-CN" sz="2400" dirty="0"/>
              <a:t>The largest ghetto in occupied Poland was the Warsaw ghetto. In Warsaw, more than 400,000 Jews were crowded into an area of 1.3 square miles.</a:t>
            </a:r>
            <a:endParaRPr lang="zh-CN" altLang="en-US" sz="2400" dirty="0"/>
          </a:p>
        </p:txBody>
      </p:sp>
      <p:sp>
        <p:nvSpPr>
          <p:cNvPr id="4" name="AutoShape 2" descr="A deserted street in the area of the Sighet Marmatiei ghetto. [LCID: 10468]">
            <a:extLst>
              <a:ext uri="{FF2B5EF4-FFF2-40B4-BE49-F238E27FC236}">
                <a16:creationId xmlns:a16="http://schemas.microsoft.com/office/drawing/2014/main" id="{F29F3EBC-1B00-4A15-8990-332F50D4A0B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 name="Picture 4">
            <a:extLst>
              <a:ext uri="{FF2B5EF4-FFF2-40B4-BE49-F238E27FC236}">
                <a16:creationId xmlns:a16="http://schemas.microsoft.com/office/drawing/2014/main" id="{AB7CD744-118B-45D2-A4E4-EAE2248D3D11}"/>
              </a:ext>
            </a:extLst>
          </p:cNvPr>
          <p:cNvPicPr>
            <a:picLocks noChangeAspect="1"/>
          </p:cNvPicPr>
          <p:nvPr/>
        </p:nvPicPr>
        <p:blipFill>
          <a:blip r:embed="rId3"/>
          <a:stretch>
            <a:fillRect/>
          </a:stretch>
        </p:blipFill>
        <p:spPr>
          <a:xfrm>
            <a:off x="7856013" y="4187442"/>
            <a:ext cx="3331363" cy="2412141"/>
          </a:xfrm>
          <a:prstGeom prst="rect">
            <a:avLst/>
          </a:prstGeom>
        </p:spPr>
      </p:pic>
      <p:pic>
        <p:nvPicPr>
          <p:cNvPr id="6" name="Picture 5">
            <a:extLst>
              <a:ext uri="{FF2B5EF4-FFF2-40B4-BE49-F238E27FC236}">
                <a16:creationId xmlns:a16="http://schemas.microsoft.com/office/drawing/2014/main" id="{39F72048-5BF1-4B94-9BA5-83082CD3BF92}"/>
              </a:ext>
            </a:extLst>
          </p:cNvPr>
          <p:cNvPicPr>
            <a:picLocks noChangeAspect="1"/>
          </p:cNvPicPr>
          <p:nvPr/>
        </p:nvPicPr>
        <p:blipFill>
          <a:blip r:embed="rId4"/>
          <a:stretch>
            <a:fillRect/>
          </a:stretch>
        </p:blipFill>
        <p:spPr>
          <a:xfrm>
            <a:off x="2000250" y="4437489"/>
            <a:ext cx="3592830" cy="2057712"/>
          </a:xfrm>
          <a:prstGeom prst="rect">
            <a:avLst/>
          </a:prstGeom>
        </p:spPr>
      </p:pic>
    </p:spTree>
    <p:extLst>
      <p:ext uri="{BB962C8B-B14F-4D97-AF65-F5344CB8AC3E}">
        <p14:creationId xmlns:p14="http://schemas.microsoft.com/office/powerpoint/2010/main" val="3980192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85515-B6EA-4151-97AF-EE3F743798E5}"/>
              </a:ext>
            </a:extLst>
          </p:cNvPr>
          <p:cNvSpPr>
            <a:spLocks noGrp="1"/>
          </p:cNvSpPr>
          <p:nvPr>
            <p:ph type="title"/>
          </p:nvPr>
        </p:nvSpPr>
        <p:spPr/>
        <p:txBody>
          <a:bodyPr/>
          <a:lstStyle/>
          <a:p>
            <a:r>
              <a:rPr lang="en-US" altLang="zh-CN" dirty="0"/>
              <a:t>The final solution</a:t>
            </a:r>
            <a:endParaRPr lang="zh-CN" altLang="en-US" dirty="0"/>
          </a:p>
        </p:txBody>
      </p:sp>
      <p:sp>
        <p:nvSpPr>
          <p:cNvPr id="3" name="Content Placeholder 2">
            <a:extLst>
              <a:ext uri="{FF2B5EF4-FFF2-40B4-BE49-F238E27FC236}">
                <a16:creationId xmlns:a16="http://schemas.microsoft.com/office/drawing/2014/main" id="{7A717AE3-6622-4F01-A500-C89E1CDB8DBB}"/>
              </a:ext>
            </a:extLst>
          </p:cNvPr>
          <p:cNvSpPr>
            <a:spLocks noGrp="1"/>
          </p:cNvSpPr>
          <p:nvPr>
            <p:ph idx="1"/>
          </p:nvPr>
        </p:nvSpPr>
        <p:spPr/>
        <p:txBody>
          <a:bodyPr>
            <a:normAutofit/>
          </a:bodyPr>
          <a:lstStyle/>
          <a:p>
            <a:r>
              <a:rPr lang="en-US" altLang="zh-CN" sz="2400" dirty="0"/>
              <a:t>After the Wannsee Conference, the Nazis decided to put the Final Solution into practice, to murder all European Jews.</a:t>
            </a:r>
          </a:p>
          <a:p>
            <a:endParaRPr lang="zh-CN" altLang="en-US" sz="2400" dirty="0"/>
          </a:p>
        </p:txBody>
      </p:sp>
      <p:pic>
        <p:nvPicPr>
          <p:cNvPr id="2050" name="Picture 2" descr="&lt;p&gt;The European rail network played a crucial role in the implementation of the &lt;a href=&quot;/narrative/2816&quot;&gt;Final Solution&lt;/a&gt;. Jews from Germany and German-occupied Europe were deported by &lt;a href=&quot;/narrative/5789&quot;&gt;rail&lt;/a&gt; to &lt;a href=&quot;/narrative/2746&quot;&gt;killing centers&lt;/a&gt; in occupied Poland, where they were killed. The Germans attempted to disguise their intentions, referring to deportations as &quot;resettlement to the east.&quot; The victims were told they were to be taken to labor camps, but in reality, from 1942 onward, deportation meant transit to killing centers for most Jews. &lt;a href=&quot;/narrative/5041&quot;&gt;Deportations&lt;/a&gt; on this scale required the coordination of numerous German government ministries, including the Reich Security Main Office (RSHA), the Transport Ministry, and the Foreign Office. The RSHA coordinated and directed the deportations; the Transport Ministry organized train schedules; and the Foreign Office negotiated with German-allied states to hand over their Jews.&lt;/p&gt;">
            <a:extLst>
              <a:ext uri="{FF2B5EF4-FFF2-40B4-BE49-F238E27FC236}">
                <a16:creationId xmlns:a16="http://schemas.microsoft.com/office/drawing/2014/main" id="{8252A572-BD28-4BF4-ACC2-37D34DAFF4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8907" y="3075953"/>
            <a:ext cx="5015947" cy="3291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019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20F14-34F1-43A3-9770-7422328DDB80}"/>
              </a:ext>
            </a:extLst>
          </p:cNvPr>
          <p:cNvSpPr>
            <a:spLocks noGrp="1"/>
          </p:cNvSpPr>
          <p:nvPr>
            <p:ph type="title"/>
          </p:nvPr>
        </p:nvSpPr>
        <p:spPr/>
        <p:txBody>
          <a:bodyPr/>
          <a:lstStyle/>
          <a:p>
            <a:r>
              <a:rPr lang="en-US" altLang="zh-CN" dirty="0"/>
              <a:t>Concentration camps</a:t>
            </a:r>
            <a:endParaRPr lang="zh-CN" altLang="en-US" dirty="0"/>
          </a:p>
        </p:txBody>
      </p:sp>
      <p:sp>
        <p:nvSpPr>
          <p:cNvPr id="6" name="Content Placeholder 5">
            <a:extLst>
              <a:ext uri="{FF2B5EF4-FFF2-40B4-BE49-F238E27FC236}">
                <a16:creationId xmlns:a16="http://schemas.microsoft.com/office/drawing/2014/main" id="{45225AF7-F240-4F9E-AD3B-0999A105BC45}"/>
              </a:ext>
            </a:extLst>
          </p:cNvPr>
          <p:cNvSpPr>
            <a:spLocks noGrp="1"/>
          </p:cNvSpPr>
          <p:nvPr>
            <p:ph idx="1"/>
          </p:nvPr>
        </p:nvSpPr>
        <p:spPr/>
        <p:txBody>
          <a:bodyPr>
            <a:normAutofit/>
          </a:bodyPr>
          <a:lstStyle/>
          <a:p>
            <a:r>
              <a:rPr lang="en-US" altLang="zh-CN" sz="2400" dirty="0"/>
              <a:t>Jews are efficiently exploited out of their remaining values, then killed by mass.</a:t>
            </a:r>
          </a:p>
          <a:p>
            <a:r>
              <a:rPr lang="en-US" altLang="zh-CN" sz="2400" dirty="0"/>
              <a:t>Poor living conditions</a:t>
            </a:r>
          </a:p>
          <a:p>
            <a:r>
              <a:rPr lang="en-US" altLang="zh-CN" sz="2400" dirty="0"/>
              <a:t>Bad sanitary environment</a:t>
            </a:r>
          </a:p>
          <a:p>
            <a:r>
              <a:rPr lang="en-US" altLang="zh-CN" sz="2400" dirty="0"/>
              <a:t>Overcrowded</a:t>
            </a:r>
          </a:p>
          <a:p>
            <a:r>
              <a:rPr lang="en-US" altLang="zh-CN" sz="2400" dirty="0"/>
              <a:t>Overworking</a:t>
            </a:r>
          </a:p>
        </p:txBody>
      </p:sp>
      <p:pic>
        <p:nvPicPr>
          <p:cNvPr id="7" name="Content Placeholder 4">
            <a:extLst>
              <a:ext uri="{FF2B5EF4-FFF2-40B4-BE49-F238E27FC236}">
                <a16:creationId xmlns:a16="http://schemas.microsoft.com/office/drawing/2014/main" id="{10B61B90-1AD3-45C4-8FE8-2B117FCEA1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0904" y="2603843"/>
            <a:ext cx="4599517" cy="3449638"/>
          </a:xfrm>
          <a:prstGeom prst="rect">
            <a:avLst/>
          </a:prstGeom>
        </p:spPr>
      </p:pic>
    </p:spTree>
    <p:extLst>
      <p:ext uri="{BB962C8B-B14F-4D97-AF65-F5344CB8AC3E}">
        <p14:creationId xmlns:p14="http://schemas.microsoft.com/office/powerpoint/2010/main" val="635187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2276E-0CEC-4892-85DE-8D607B1C028C}"/>
              </a:ext>
            </a:extLst>
          </p:cNvPr>
          <p:cNvSpPr>
            <a:spLocks noGrp="1"/>
          </p:cNvSpPr>
          <p:nvPr>
            <p:ph type="title"/>
          </p:nvPr>
        </p:nvSpPr>
        <p:spPr/>
        <p:txBody>
          <a:bodyPr/>
          <a:lstStyle/>
          <a:p>
            <a:r>
              <a:rPr lang="en-US" altLang="zh-CN" dirty="0"/>
              <a:t>Ordinary people during the holocaust</a:t>
            </a:r>
            <a:endParaRPr lang="zh-CN" altLang="en-US" dirty="0"/>
          </a:p>
        </p:txBody>
      </p:sp>
      <p:sp>
        <p:nvSpPr>
          <p:cNvPr id="3" name="Content Placeholder 2">
            <a:extLst>
              <a:ext uri="{FF2B5EF4-FFF2-40B4-BE49-F238E27FC236}">
                <a16:creationId xmlns:a16="http://schemas.microsoft.com/office/drawing/2014/main" id="{A0054012-92C6-4B44-8408-350CF4453475}"/>
              </a:ext>
            </a:extLst>
          </p:cNvPr>
          <p:cNvSpPr>
            <a:spLocks noGrp="1"/>
          </p:cNvSpPr>
          <p:nvPr>
            <p:ph idx="1"/>
          </p:nvPr>
        </p:nvSpPr>
        <p:spPr/>
        <p:txBody>
          <a:bodyPr>
            <a:noAutofit/>
          </a:bodyPr>
          <a:lstStyle/>
          <a:p>
            <a:r>
              <a:rPr lang="en-US" altLang="zh-CN" sz="2400" dirty="0"/>
              <a:t>Nazi leaders received the active help of countless officials and ordinary people in Germany and the 17 other countries where the victims lived.</a:t>
            </a:r>
          </a:p>
          <a:p>
            <a:r>
              <a:rPr lang="en-US" altLang="zh-CN" sz="2400" dirty="0"/>
              <a:t>Reasons for the help of non-Germans included self-interest and involved political and personal calculations. </a:t>
            </a:r>
          </a:p>
          <a:p>
            <a:r>
              <a:rPr lang="en-US" altLang="zh-CN" sz="2400" dirty="0"/>
              <a:t> Most people stood by as Jews were rounded up to be shot or transported “to the East.” They witnessed the suffering of their neighbors. </a:t>
            </a:r>
          </a:p>
          <a:p>
            <a:r>
              <a:rPr lang="en-US" altLang="zh-CN" sz="2400" dirty="0"/>
              <a:t>Sometimes, they benefited, as they looted property and took over homes after the owners were gone. </a:t>
            </a:r>
            <a:endParaRPr lang="zh-CN" altLang="en-US" sz="2400" dirty="0"/>
          </a:p>
        </p:txBody>
      </p:sp>
    </p:spTree>
    <p:extLst>
      <p:ext uri="{BB962C8B-B14F-4D97-AF65-F5344CB8AC3E}">
        <p14:creationId xmlns:p14="http://schemas.microsoft.com/office/powerpoint/2010/main" val="26145162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D2E0B-6FE0-499B-A7EF-B2748A6419D9}"/>
              </a:ext>
            </a:extLst>
          </p:cNvPr>
          <p:cNvSpPr>
            <a:spLocks noGrp="1"/>
          </p:cNvSpPr>
          <p:nvPr>
            <p:ph type="title"/>
          </p:nvPr>
        </p:nvSpPr>
        <p:spPr/>
        <p:txBody>
          <a:bodyPr/>
          <a:lstStyle/>
          <a:p>
            <a:r>
              <a:rPr lang="en-US" altLang="zh-CN" dirty="0"/>
              <a:t>Aftermath</a:t>
            </a:r>
            <a:endParaRPr lang="zh-CN" altLang="en-US" dirty="0"/>
          </a:p>
        </p:txBody>
      </p:sp>
      <p:sp>
        <p:nvSpPr>
          <p:cNvPr id="3" name="Content Placeholder 2">
            <a:extLst>
              <a:ext uri="{FF2B5EF4-FFF2-40B4-BE49-F238E27FC236}">
                <a16:creationId xmlns:a16="http://schemas.microsoft.com/office/drawing/2014/main" id="{31C9FA8A-81DF-4E5D-8E09-69D260777E0F}"/>
              </a:ext>
            </a:extLst>
          </p:cNvPr>
          <p:cNvSpPr>
            <a:spLocks noGrp="1"/>
          </p:cNvSpPr>
          <p:nvPr>
            <p:ph idx="1"/>
          </p:nvPr>
        </p:nvSpPr>
        <p:spPr/>
        <p:txBody>
          <a:bodyPr>
            <a:normAutofit/>
          </a:bodyPr>
          <a:lstStyle/>
          <a:p>
            <a:r>
              <a:rPr lang="en-US" altLang="zh-CN" sz="2400" dirty="0"/>
              <a:t>Two thirds of all European Jews were killed.</a:t>
            </a:r>
            <a:endParaRPr lang="zh-CN" altLang="en-US" sz="2400" dirty="0"/>
          </a:p>
        </p:txBody>
      </p:sp>
      <p:pic>
        <p:nvPicPr>
          <p:cNvPr id="1026" name="Picture 2" descr="Let's install Stolpersteine in Serbia - Terraforming">
            <a:extLst>
              <a:ext uri="{FF2B5EF4-FFF2-40B4-BE49-F238E27FC236}">
                <a16:creationId xmlns:a16="http://schemas.microsoft.com/office/drawing/2014/main" id="{4CE65742-2E8F-4DF7-B436-FC47DF5533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1974" y="3337500"/>
            <a:ext cx="2818447" cy="211111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83A214B3-0BA8-4FC3-8209-B7DDE4EA083C}"/>
              </a:ext>
            </a:extLst>
          </p:cNvPr>
          <p:cNvPicPr>
            <a:picLocks noChangeAspect="1"/>
          </p:cNvPicPr>
          <p:nvPr/>
        </p:nvPicPr>
        <p:blipFill>
          <a:blip r:embed="rId4"/>
          <a:stretch>
            <a:fillRect/>
          </a:stretch>
        </p:blipFill>
        <p:spPr>
          <a:xfrm>
            <a:off x="2523158" y="3399140"/>
            <a:ext cx="4327238" cy="2229183"/>
          </a:xfrm>
          <a:prstGeom prst="rect">
            <a:avLst/>
          </a:prstGeom>
        </p:spPr>
      </p:pic>
    </p:spTree>
    <p:extLst>
      <p:ext uri="{BB962C8B-B14F-4D97-AF65-F5344CB8AC3E}">
        <p14:creationId xmlns:p14="http://schemas.microsoft.com/office/powerpoint/2010/main" val="1579177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fade">
                                      <p:cBhvr>
                                        <p:cTn id="10"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D5951-81CB-4FE5-8142-DC7F86B8717D}"/>
              </a:ext>
            </a:extLst>
          </p:cNvPr>
          <p:cNvSpPr>
            <a:spLocks noGrp="1"/>
          </p:cNvSpPr>
          <p:nvPr>
            <p:ph type="title"/>
          </p:nvPr>
        </p:nvSpPr>
        <p:spPr/>
        <p:txBody>
          <a:bodyPr/>
          <a:lstStyle/>
          <a:p>
            <a:r>
              <a:rPr lang="en-US" altLang="zh-CN" dirty="0"/>
              <a:t>References</a:t>
            </a:r>
            <a:endParaRPr lang="zh-CN" altLang="en-US" dirty="0"/>
          </a:p>
        </p:txBody>
      </p:sp>
      <p:sp>
        <p:nvSpPr>
          <p:cNvPr id="3" name="Content Placeholder 2">
            <a:extLst>
              <a:ext uri="{FF2B5EF4-FFF2-40B4-BE49-F238E27FC236}">
                <a16:creationId xmlns:a16="http://schemas.microsoft.com/office/drawing/2014/main" id="{4C3FE025-F45C-4161-8B17-1C3735E19D9D}"/>
              </a:ext>
            </a:extLst>
          </p:cNvPr>
          <p:cNvSpPr>
            <a:spLocks noGrp="1"/>
          </p:cNvSpPr>
          <p:nvPr>
            <p:ph idx="1"/>
          </p:nvPr>
        </p:nvSpPr>
        <p:spPr/>
        <p:txBody>
          <a:bodyPr/>
          <a:lstStyle/>
          <a:p>
            <a:r>
              <a:rPr lang="en-US" altLang="zh-CN" dirty="0">
                <a:hlinkClick r:id="rId3"/>
              </a:rPr>
              <a:t>https://en.wikipedia.org/wiki/The_Holocaust</a:t>
            </a:r>
            <a:endParaRPr lang="en-US" altLang="zh-CN" dirty="0"/>
          </a:p>
          <a:p>
            <a:r>
              <a:rPr lang="en-US" altLang="zh-CN" dirty="0">
                <a:hlinkClick r:id="rId4"/>
              </a:rPr>
              <a:t>https://encyclopedia.ushmm.org</a:t>
            </a:r>
            <a:endParaRPr lang="en-US" altLang="zh-CN" dirty="0"/>
          </a:p>
          <a:p>
            <a:r>
              <a:rPr lang="en-US" altLang="zh-CN" dirty="0">
                <a:hlinkClick r:id="rId5"/>
              </a:rPr>
              <a:t>https://mjhnyc.org</a:t>
            </a:r>
            <a:endParaRPr lang="en-US" altLang="zh-CN" dirty="0"/>
          </a:p>
          <a:p>
            <a:r>
              <a:rPr lang="en-US" altLang="zh-CN" dirty="0">
                <a:hlinkClick r:id="rId6"/>
              </a:rPr>
              <a:t>https://auschwitz.org</a:t>
            </a:r>
            <a:endParaRPr lang="en-US" altLang="zh-CN" dirty="0"/>
          </a:p>
          <a:p>
            <a:r>
              <a:rPr lang="en-US" altLang="zh-CN" dirty="0">
                <a:hlinkClick r:id="rId7"/>
              </a:rPr>
              <a:t>https://www.youtube.com/c/OverSimplified</a:t>
            </a:r>
            <a:endParaRPr lang="en-US" altLang="zh-CN" dirty="0"/>
          </a:p>
          <a:p>
            <a:endParaRPr lang="en-US" altLang="zh-CN" dirty="0"/>
          </a:p>
        </p:txBody>
      </p:sp>
    </p:spTree>
    <p:extLst>
      <p:ext uri="{BB962C8B-B14F-4D97-AF65-F5344CB8AC3E}">
        <p14:creationId xmlns:p14="http://schemas.microsoft.com/office/powerpoint/2010/main" val="551165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A1E11-E30E-44BB-A03D-4F41B7C4A384}"/>
              </a:ext>
            </a:extLst>
          </p:cNvPr>
          <p:cNvSpPr>
            <a:spLocks noGrp="1"/>
          </p:cNvSpPr>
          <p:nvPr>
            <p:ph type="title"/>
          </p:nvPr>
        </p:nvSpPr>
        <p:spPr/>
        <p:txBody>
          <a:bodyPr/>
          <a:lstStyle/>
          <a:p>
            <a:r>
              <a:rPr lang="en-US" altLang="zh-CN" dirty="0"/>
              <a:t>Overview</a:t>
            </a:r>
            <a:endParaRPr lang="zh-CN" altLang="en-US" dirty="0"/>
          </a:p>
        </p:txBody>
      </p:sp>
      <p:sp>
        <p:nvSpPr>
          <p:cNvPr id="3" name="Content Placeholder 2">
            <a:extLst>
              <a:ext uri="{FF2B5EF4-FFF2-40B4-BE49-F238E27FC236}">
                <a16:creationId xmlns:a16="http://schemas.microsoft.com/office/drawing/2014/main" id="{FF1E6CD6-174B-4E26-B4F8-CB64D2927D11}"/>
              </a:ext>
            </a:extLst>
          </p:cNvPr>
          <p:cNvSpPr>
            <a:spLocks noGrp="1"/>
          </p:cNvSpPr>
          <p:nvPr>
            <p:ph idx="1"/>
          </p:nvPr>
        </p:nvSpPr>
        <p:spPr/>
        <p:txBody>
          <a:bodyPr>
            <a:normAutofit/>
          </a:bodyPr>
          <a:lstStyle/>
          <a:p>
            <a:r>
              <a:rPr lang="en-US" altLang="zh-CN" sz="2400" dirty="0"/>
              <a:t>The mass persecution and murder of European Jews of Nazi Germany from 1941 to 1945.</a:t>
            </a:r>
          </a:p>
          <a:p>
            <a:r>
              <a:rPr lang="en-US" altLang="zh-CN" sz="2400" dirty="0"/>
              <a:t>By the end of the war in 1945, the Germans and their allies and collaborators killed nearly two out of every three European Jews.</a:t>
            </a:r>
            <a:endParaRPr lang="zh-CN" altLang="en-US" sz="2400" dirty="0"/>
          </a:p>
        </p:txBody>
      </p:sp>
    </p:spTree>
    <p:extLst>
      <p:ext uri="{BB962C8B-B14F-4D97-AF65-F5344CB8AC3E}">
        <p14:creationId xmlns:p14="http://schemas.microsoft.com/office/powerpoint/2010/main" val="2392385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53562-9E36-4A8C-8C94-E85AB4DA858B}"/>
              </a:ext>
            </a:extLst>
          </p:cNvPr>
          <p:cNvSpPr>
            <a:spLocks noGrp="1"/>
          </p:cNvSpPr>
          <p:nvPr>
            <p:ph type="title"/>
          </p:nvPr>
        </p:nvSpPr>
        <p:spPr/>
        <p:txBody>
          <a:bodyPr/>
          <a:lstStyle/>
          <a:p>
            <a:r>
              <a:rPr lang="en-US" altLang="zh-CN" dirty="0"/>
              <a:t>Outline</a:t>
            </a:r>
            <a:endParaRPr lang="zh-CN" altLang="en-US" dirty="0"/>
          </a:p>
        </p:txBody>
      </p:sp>
      <p:sp>
        <p:nvSpPr>
          <p:cNvPr id="3" name="Content Placeholder 2">
            <a:extLst>
              <a:ext uri="{FF2B5EF4-FFF2-40B4-BE49-F238E27FC236}">
                <a16:creationId xmlns:a16="http://schemas.microsoft.com/office/drawing/2014/main" id="{20C15AE6-77BD-45C0-BB93-5414A5267EDE}"/>
              </a:ext>
            </a:extLst>
          </p:cNvPr>
          <p:cNvSpPr>
            <a:spLocks noGrp="1"/>
          </p:cNvSpPr>
          <p:nvPr>
            <p:ph idx="1"/>
          </p:nvPr>
        </p:nvSpPr>
        <p:spPr/>
        <p:txBody>
          <a:bodyPr>
            <a:normAutofit/>
          </a:bodyPr>
          <a:lstStyle/>
          <a:p>
            <a:r>
              <a:rPr lang="en-US" altLang="zh-CN" sz="2400" b="1" dirty="0"/>
              <a:t>The Historical Background</a:t>
            </a:r>
          </a:p>
          <a:p>
            <a:r>
              <a:rPr lang="en-US" altLang="zh-CN" sz="2400" dirty="0"/>
              <a:t>The Psychology</a:t>
            </a:r>
          </a:p>
          <a:p>
            <a:r>
              <a:rPr lang="en-US" altLang="zh-CN" sz="2400" dirty="0"/>
              <a:t>The Racial Policy Before 1938</a:t>
            </a:r>
          </a:p>
          <a:p>
            <a:r>
              <a:rPr lang="en-US" altLang="zh-CN" sz="2400" dirty="0"/>
              <a:t>The Final Solution</a:t>
            </a:r>
          </a:p>
          <a:p>
            <a:endParaRPr lang="en-US" altLang="zh-CN" sz="2400" dirty="0"/>
          </a:p>
        </p:txBody>
      </p:sp>
    </p:spTree>
    <p:extLst>
      <p:ext uri="{BB962C8B-B14F-4D97-AF65-F5344CB8AC3E}">
        <p14:creationId xmlns:p14="http://schemas.microsoft.com/office/powerpoint/2010/main" val="1402424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BE529-5239-4B6C-AF9B-E29D7791E77D}"/>
              </a:ext>
            </a:extLst>
          </p:cNvPr>
          <p:cNvSpPr>
            <a:spLocks noGrp="1"/>
          </p:cNvSpPr>
          <p:nvPr>
            <p:ph type="title"/>
          </p:nvPr>
        </p:nvSpPr>
        <p:spPr/>
        <p:txBody>
          <a:bodyPr/>
          <a:lstStyle/>
          <a:p>
            <a:r>
              <a:rPr lang="en-US" altLang="zh-CN" dirty="0"/>
              <a:t>Treaty of Versailles (1919)</a:t>
            </a:r>
            <a:endParaRPr lang="zh-CN" altLang="en-US" dirty="0"/>
          </a:p>
        </p:txBody>
      </p:sp>
      <p:sp>
        <p:nvSpPr>
          <p:cNvPr id="3" name="Content Placeholder 2">
            <a:extLst>
              <a:ext uri="{FF2B5EF4-FFF2-40B4-BE49-F238E27FC236}">
                <a16:creationId xmlns:a16="http://schemas.microsoft.com/office/drawing/2014/main" id="{FC4CE5E3-540B-4567-A5B0-C52C76335226}"/>
              </a:ext>
            </a:extLst>
          </p:cNvPr>
          <p:cNvSpPr>
            <a:spLocks noGrp="1"/>
          </p:cNvSpPr>
          <p:nvPr>
            <p:ph idx="1"/>
          </p:nvPr>
        </p:nvSpPr>
        <p:spPr/>
        <p:txBody>
          <a:bodyPr>
            <a:normAutofit/>
          </a:bodyPr>
          <a:lstStyle/>
          <a:p>
            <a:r>
              <a:rPr lang="en-US" altLang="zh-CN" sz="2400" dirty="0"/>
              <a:t>Destruction on German cultural confidence.</a:t>
            </a:r>
            <a:endParaRPr lang="zh-CN" altLang="en-US" sz="2400" dirty="0"/>
          </a:p>
        </p:txBody>
      </p:sp>
      <p:pic>
        <p:nvPicPr>
          <p:cNvPr id="4" name="Content Placeholder 5">
            <a:extLst>
              <a:ext uri="{FF2B5EF4-FFF2-40B4-BE49-F238E27FC236}">
                <a16:creationId xmlns:a16="http://schemas.microsoft.com/office/drawing/2014/main" id="{B4DCF7B4-A060-4E96-A9FF-D4D15FE7FB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164" y="2434843"/>
            <a:ext cx="2796041" cy="4256196"/>
          </a:xfrm>
          <a:prstGeom prst="rect">
            <a:avLst/>
          </a:prstGeom>
        </p:spPr>
      </p:pic>
      <p:pic>
        <p:nvPicPr>
          <p:cNvPr id="5" name="Picture 4">
            <a:extLst>
              <a:ext uri="{FF2B5EF4-FFF2-40B4-BE49-F238E27FC236}">
                <a16:creationId xmlns:a16="http://schemas.microsoft.com/office/drawing/2014/main" id="{66503877-1D8B-4625-8DB7-460D7489F995}"/>
              </a:ext>
            </a:extLst>
          </p:cNvPr>
          <p:cNvPicPr>
            <a:picLocks noChangeAspect="1"/>
          </p:cNvPicPr>
          <p:nvPr/>
        </p:nvPicPr>
        <p:blipFill rotWithShape="1">
          <a:blip r:embed="rId4"/>
          <a:srcRect l="69121" t="49660" r="2065" b="22112"/>
          <a:stretch/>
        </p:blipFill>
        <p:spPr>
          <a:xfrm>
            <a:off x="4907280" y="2474970"/>
            <a:ext cx="6250245" cy="3442678"/>
          </a:xfrm>
          <a:prstGeom prst="rect">
            <a:avLst/>
          </a:prstGeom>
        </p:spPr>
      </p:pic>
    </p:spTree>
    <p:extLst>
      <p:ext uri="{BB962C8B-B14F-4D97-AF65-F5344CB8AC3E}">
        <p14:creationId xmlns:p14="http://schemas.microsoft.com/office/powerpoint/2010/main" val="2426447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28FCB-0178-40F6-B18F-56011549F908}"/>
              </a:ext>
            </a:extLst>
          </p:cNvPr>
          <p:cNvSpPr>
            <a:spLocks noGrp="1"/>
          </p:cNvSpPr>
          <p:nvPr>
            <p:ph type="title"/>
          </p:nvPr>
        </p:nvSpPr>
        <p:spPr/>
        <p:txBody>
          <a:bodyPr/>
          <a:lstStyle/>
          <a:p>
            <a:r>
              <a:rPr lang="en-US" altLang="zh-CN" dirty="0"/>
              <a:t>Hyperinflation (1923)</a:t>
            </a:r>
            <a:endParaRPr lang="zh-CN" altLang="en-US" dirty="0"/>
          </a:p>
        </p:txBody>
      </p:sp>
      <p:sp>
        <p:nvSpPr>
          <p:cNvPr id="7" name="Content Placeholder 6">
            <a:extLst>
              <a:ext uri="{FF2B5EF4-FFF2-40B4-BE49-F238E27FC236}">
                <a16:creationId xmlns:a16="http://schemas.microsoft.com/office/drawing/2014/main" id="{E2491F9C-73EC-4FD3-9399-EEFE9455B33B}"/>
              </a:ext>
            </a:extLst>
          </p:cNvPr>
          <p:cNvSpPr>
            <a:spLocks noGrp="1"/>
          </p:cNvSpPr>
          <p:nvPr>
            <p:ph idx="1"/>
          </p:nvPr>
        </p:nvSpPr>
        <p:spPr/>
        <p:txBody>
          <a:bodyPr>
            <a:normAutofit/>
          </a:bodyPr>
          <a:lstStyle/>
          <a:p>
            <a:r>
              <a:rPr lang="en-US" altLang="zh-CN" sz="2400" dirty="0"/>
              <a:t>Destruction on German economy</a:t>
            </a:r>
            <a:endParaRPr lang="zh-CN" altLang="en-US" sz="2400" dirty="0"/>
          </a:p>
        </p:txBody>
      </p:sp>
      <p:pic>
        <p:nvPicPr>
          <p:cNvPr id="8" name="Content Placeholder 6">
            <a:extLst>
              <a:ext uri="{FF2B5EF4-FFF2-40B4-BE49-F238E27FC236}">
                <a16:creationId xmlns:a16="http://schemas.microsoft.com/office/drawing/2014/main" id="{2A944830-1CFE-48FB-9A78-A78E7D5845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301" y="2796208"/>
            <a:ext cx="4163791" cy="2633143"/>
          </a:xfrm>
          <a:prstGeom prst="rect">
            <a:avLst/>
          </a:prstGeom>
        </p:spPr>
      </p:pic>
      <p:pic>
        <p:nvPicPr>
          <p:cNvPr id="9" name="Picture 8">
            <a:extLst>
              <a:ext uri="{FF2B5EF4-FFF2-40B4-BE49-F238E27FC236}">
                <a16:creationId xmlns:a16="http://schemas.microsoft.com/office/drawing/2014/main" id="{6E88E239-6C32-4B09-B1D2-EF36D56F4388}"/>
              </a:ext>
            </a:extLst>
          </p:cNvPr>
          <p:cNvPicPr>
            <a:picLocks noChangeAspect="1"/>
          </p:cNvPicPr>
          <p:nvPr/>
        </p:nvPicPr>
        <p:blipFill rotWithShape="1">
          <a:blip r:embed="rId4"/>
          <a:srcRect l="11906" t="23369" r="42826" b="36225"/>
          <a:stretch/>
        </p:blipFill>
        <p:spPr>
          <a:xfrm>
            <a:off x="5365320" y="2546924"/>
            <a:ext cx="6240414" cy="3131709"/>
          </a:xfrm>
          <a:prstGeom prst="rect">
            <a:avLst/>
          </a:prstGeom>
        </p:spPr>
      </p:pic>
    </p:spTree>
    <p:extLst>
      <p:ext uri="{BB962C8B-B14F-4D97-AF65-F5344CB8AC3E}">
        <p14:creationId xmlns:p14="http://schemas.microsoft.com/office/powerpoint/2010/main" val="724772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B2EBC-C429-48BA-8AF1-F1A679DF12CC}"/>
              </a:ext>
            </a:extLst>
          </p:cNvPr>
          <p:cNvSpPr>
            <a:spLocks noGrp="1"/>
          </p:cNvSpPr>
          <p:nvPr>
            <p:ph type="title"/>
          </p:nvPr>
        </p:nvSpPr>
        <p:spPr/>
        <p:txBody>
          <a:bodyPr/>
          <a:lstStyle/>
          <a:p>
            <a:r>
              <a:rPr lang="en-US" altLang="zh-CN" dirty="0"/>
              <a:t>The Great Depression (1930)</a:t>
            </a:r>
            <a:endParaRPr lang="zh-CN" altLang="en-US" dirty="0"/>
          </a:p>
        </p:txBody>
      </p:sp>
      <p:sp>
        <p:nvSpPr>
          <p:cNvPr id="5" name="Content Placeholder 4">
            <a:extLst>
              <a:ext uri="{FF2B5EF4-FFF2-40B4-BE49-F238E27FC236}">
                <a16:creationId xmlns:a16="http://schemas.microsoft.com/office/drawing/2014/main" id="{4D2BD170-606E-4315-BB90-5FFE2B0979F4}"/>
              </a:ext>
            </a:extLst>
          </p:cNvPr>
          <p:cNvSpPr>
            <a:spLocks noGrp="1"/>
          </p:cNvSpPr>
          <p:nvPr>
            <p:ph idx="1"/>
          </p:nvPr>
        </p:nvSpPr>
        <p:spPr/>
        <p:txBody>
          <a:bodyPr>
            <a:normAutofit/>
          </a:bodyPr>
          <a:lstStyle/>
          <a:p>
            <a:r>
              <a:rPr lang="en-US" altLang="zh-CN" sz="2400" dirty="0"/>
              <a:t>Worldwide economic crisis</a:t>
            </a:r>
            <a:endParaRPr lang="zh-CN" altLang="en-US" sz="2400" dirty="0"/>
          </a:p>
        </p:txBody>
      </p:sp>
      <p:pic>
        <p:nvPicPr>
          <p:cNvPr id="6" name="Content Placeholder 3">
            <a:extLst>
              <a:ext uri="{FF2B5EF4-FFF2-40B4-BE49-F238E27FC236}">
                <a16:creationId xmlns:a16="http://schemas.microsoft.com/office/drawing/2014/main" id="{10468218-989A-41C0-9E85-E041B18DA41E}"/>
              </a:ext>
            </a:extLst>
          </p:cNvPr>
          <p:cNvPicPr>
            <a:picLocks noChangeAspect="1"/>
          </p:cNvPicPr>
          <p:nvPr/>
        </p:nvPicPr>
        <p:blipFill>
          <a:blip r:embed="rId3"/>
          <a:stretch>
            <a:fillRect/>
          </a:stretch>
        </p:blipFill>
        <p:spPr>
          <a:xfrm>
            <a:off x="5110218" y="2064240"/>
            <a:ext cx="5944636" cy="3406734"/>
          </a:xfrm>
          <a:prstGeom prst="rect">
            <a:avLst/>
          </a:prstGeom>
        </p:spPr>
      </p:pic>
    </p:spTree>
    <p:extLst>
      <p:ext uri="{BB962C8B-B14F-4D97-AF65-F5344CB8AC3E}">
        <p14:creationId xmlns:p14="http://schemas.microsoft.com/office/powerpoint/2010/main" val="986029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FD463-78AD-4F68-B32F-C3D3293B6B2A}"/>
              </a:ext>
            </a:extLst>
          </p:cNvPr>
          <p:cNvSpPr>
            <a:spLocks noGrp="1"/>
          </p:cNvSpPr>
          <p:nvPr>
            <p:ph type="title"/>
          </p:nvPr>
        </p:nvSpPr>
        <p:spPr/>
        <p:txBody>
          <a:bodyPr/>
          <a:lstStyle/>
          <a:p>
            <a:r>
              <a:rPr lang="en-US" altLang="zh-CN" dirty="0"/>
              <a:t>crisis during Weimar republic</a:t>
            </a:r>
            <a:endParaRPr lang="zh-CN" altLang="en-US" dirty="0"/>
          </a:p>
        </p:txBody>
      </p:sp>
      <p:sp>
        <p:nvSpPr>
          <p:cNvPr id="3" name="Content Placeholder 2">
            <a:extLst>
              <a:ext uri="{FF2B5EF4-FFF2-40B4-BE49-F238E27FC236}">
                <a16:creationId xmlns:a16="http://schemas.microsoft.com/office/drawing/2014/main" id="{BFDA6EAA-2CBC-4811-A2C8-7C218B7D0074}"/>
              </a:ext>
            </a:extLst>
          </p:cNvPr>
          <p:cNvSpPr>
            <a:spLocks noGrp="1"/>
          </p:cNvSpPr>
          <p:nvPr>
            <p:ph idx="1"/>
          </p:nvPr>
        </p:nvSpPr>
        <p:spPr/>
        <p:txBody>
          <a:bodyPr>
            <a:normAutofit/>
          </a:bodyPr>
          <a:lstStyle/>
          <a:p>
            <a:r>
              <a:rPr lang="en-US" altLang="zh-CN" sz="2400" dirty="0"/>
              <a:t>Treaty of Versailles (1919)</a:t>
            </a:r>
          </a:p>
          <a:p>
            <a:r>
              <a:rPr lang="en-US" altLang="zh-CN" sz="2400" dirty="0"/>
              <a:t>Hyperinflation (1923)</a:t>
            </a:r>
          </a:p>
          <a:p>
            <a:r>
              <a:rPr lang="en-US" altLang="zh-CN" sz="2400" dirty="0"/>
              <a:t>The Great Depression (1930)</a:t>
            </a:r>
          </a:p>
          <a:p>
            <a:r>
              <a:rPr lang="en-US" altLang="zh-CN" sz="2400" dirty="0"/>
              <a:t>All the unfortunate disasters turns into negative emotions in German people, waiting for ignition.</a:t>
            </a:r>
            <a:endParaRPr lang="zh-CN" altLang="en-US" sz="2400" dirty="0"/>
          </a:p>
        </p:txBody>
      </p:sp>
    </p:spTree>
    <p:extLst>
      <p:ext uri="{BB962C8B-B14F-4D97-AF65-F5344CB8AC3E}">
        <p14:creationId xmlns:p14="http://schemas.microsoft.com/office/powerpoint/2010/main" val="2457306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53562-9E36-4A8C-8C94-E85AB4DA858B}"/>
              </a:ext>
            </a:extLst>
          </p:cNvPr>
          <p:cNvSpPr>
            <a:spLocks noGrp="1"/>
          </p:cNvSpPr>
          <p:nvPr>
            <p:ph type="title"/>
          </p:nvPr>
        </p:nvSpPr>
        <p:spPr/>
        <p:txBody>
          <a:bodyPr/>
          <a:lstStyle/>
          <a:p>
            <a:r>
              <a:rPr lang="en-US" altLang="zh-CN" dirty="0"/>
              <a:t>Outline</a:t>
            </a:r>
            <a:endParaRPr lang="zh-CN" altLang="en-US" dirty="0"/>
          </a:p>
        </p:txBody>
      </p:sp>
      <p:sp>
        <p:nvSpPr>
          <p:cNvPr id="3" name="Content Placeholder 2">
            <a:extLst>
              <a:ext uri="{FF2B5EF4-FFF2-40B4-BE49-F238E27FC236}">
                <a16:creationId xmlns:a16="http://schemas.microsoft.com/office/drawing/2014/main" id="{20C15AE6-77BD-45C0-BB93-5414A5267EDE}"/>
              </a:ext>
            </a:extLst>
          </p:cNvPr>
          <p:cNvSpPr>
            <a:spLocks noGrp="1"/>
          </p:cNvSpPr>
          <p:nvPr>
            <p:ph idx="1"/>
          </p:nvPr>
        </p:nvSpPr>
        <p:spPr/>
        <p:txBody>
          <a:bodyPr>
            <a:normAutofit/>
          </a:bodyPr>
          <a:lstStyle/>
          <a:p>
            <a:r>
              <a:rPr lang="en-US" altLang="zh-CN" sz="2400" dirty="0"/>
              <a:t>The Historical Background</a:t>
            </a:r>
          </a:p>
          <a:p>
            <a:r>
              <a:rPr lang="en-US" altLang="zh-CN" sz="2400" b="1" dirty="0"/>
              <a:t>The Psychology</a:t>
            </a:r>
          </a:p>
          <a:p>
            <a:r>
              <a:rPr lang="en-US" altLang="zh-CN" sz="2400" dirty="0"/>
              <a:t>The Racial Policy Before 1938</a:t>
            </a:r>
          </a:p>
          <a:p>
            <a:r>
              <a:rPr lang="en-US" altLang="zh-CN" sz="2400" dirty="0"/>
              <a:t>The Final Solution</a:t>
            </a:r>
          </a:p>
          <a:p>
            <a:endParaRPr lang="en-US" altLang="zh-CN" sz="2400" dirty="0"/>
          </a:p>
        </p:txBody>
      </p:sp>
    </p:spTree>
    <p:extLst>
      <p:ext uri="{BB962C8B-B14F-4D97-AF65-F5344CB8AC3E}">
        <p14:creationId xmlns:p14="http://schemas.microsoft.com/office/powerpoint/2010/main" val="91080441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728</TotalTime>
  <Words>5352</Words>
  <Application>Microsoft Office PowerPoint</Application>
  <PresentationFormat>Widescreen</PresentationFormat>
  <Paragraphs>172</Paragraphs>
  <Slides>27</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等线</vt:lpstr>
      <vt:lpstr>宋体</vt:lpstr>
      <vt:lpstr>Arial</vt:lpstr>
      <vt:lpstr>Calibri</vt:lpstr>
      <vt:lpstr>Gallery</vt:lpstr>
      <vt:lpstr>The Holocaust</vt:lpstr>
      <vt:lpstr>Terms</vt:lpstr>
      <vt:lpstr>Overview</vt:lpstr>
      <vt:lpstr>Outline</vt:lpstr>
      <vt:lpstr>Treaty of Versailles (1919)</vt:lpstr>
      <vt:lpstr>Hyperinflation (1923)</vt:lpstr>
      <vt:lpstr>The Great Depression (1930)</vt:lpstr>
      <vt:lpstr>crisis during Weimar republic</vt:lpstr>
      <vt:lpstr>Outline</vt:lpstr>
      <vt:lpstr>Stereotype</vt:lpstr>
      <vt:lpstr>Jews stereotype conspiracy</vt:lpstr>
      <vt:lpstr>Nazi Psychological Propaganda strategy</vt:lpstr>
      <vt:lpstr>frustration–aggression–displacement theory</vt:lpstr>
      <vt:lpstr>Nazi ideology</vt:lpstr>
      <vt:lpstr>Outline</vt:lpstr>
      <vt:lpstr>Racial policies</vt:lpstr>
      <vt:lpstr>Racial policies</vt:lpstr>
      <vt:lpstr>The Kristallnacht (9 November 1938)</vt:lpstr>
      <vt:lpstr>The Kristallnacht (9 November 1938)</vt:lpstr>
      <vt:lpstr>Outline</vt:lpstr>
      <vt:lpstr>World war II and Wannsee conference</vt:lpstr>
      <vt:lpstr>Ghettos</vt:lpstr>
      <vt:lpstr>The final solution</vt:lpstr>
      <vt:lpstr>Concentration camps</vt:lpstr>
      <vt:lpstr>Ordinary people during the holocaust</vt:lpstr>
      <vt:lpstr>Aftermath</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Holocaust</dc:title>
  <dc:creator>ysiad2001</dc:creator>
  <cp:lastModifiedBy>ysiad2001</cp:lastModifiedBy>
  <cp:revision>44</cp:revision>
  <dcterms:created xsi:type="dcterms:W3CDTF">2021-10-14T13:04:59Z</dcterms:created>
  <dcterms:modified xsi:type="dcterms:W3CDTF">2021-10-19T02:29:27Z</dcterms:modified>
</cp:coreProperties>
</file>