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8" r:id="rId2"/>
    <p:sldId id="256" r:id="rId3"/>
    <p:sldId id="259" r:id="rId4"/>
    <p:sldId id="263" r:id="rId5"/>
    <p:sldId id="271" r:id="rId6"/>
    <p:sldId id="291" r:id="rId7"/>
    <p:sldId id="267" r:id="rId8"/>
    <p:sldId id="292" r:id="rId9"/>
    <p:sldId id="293" r:id="rId10"/>
    <p:sldId id="287" r:id="rId11"/>
    <p:sldId id="285" r:id="rId12"/>
    <p:sldId id="264" r:id="rId13"/>
    <p:sldId id="301" r:id="rId14"/>
    <p:sldId id="295" r:id="rId15"/>
    <p:sldId id="299" r:id="rId16"/>
    <p:sldId id="296" r:id="rId17"/>
    <p:sldId id="297" r:id="rId18"/>
    <p:sldId id="298" r:id="rId19"/>
    <p:sldId id="300" r:id="rId20"/>
    <p:sldId id="302" r:id="rId21"/>
    <p:sldId id="25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399" autoAdjust="0"/>
  </p:normalViewPr>
  <p:slideViewPr>
    <p:cSldViewPr snapToGrid="0">
      <p:cViewPr varScale="1">
        <p:scale>
          <a:sx n="87" d="100"/>
          <a:sy n="87" d="100"/>
        </p:scale>
        <p:origin x="566" y="68"/>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98" d="100"/>
          <a:sy n="98" d="100"/>
        </p:scale>
        <p:origin x="35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BB0E1-7F69-4134-8E88-6081C868F3BA}"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E824D4-8AB1-4098-9EF6-0DCB69238AF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E824D4-8AB1-4098-9EF6-0DCB69238AFF}"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E824D4-8AB1-4098-9EF6-0DCB69238AF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E824D4-8AB1-4098-9EF6-0DCB69238AF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E824D4-8AB1-4098-9EF6-0DCB69238AF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E824D4-8AB1-4098-9EF6-0DCB69238AFF}" type="slidenum">
              <a:rPr lang="zh-CN" altLang="en-US" smtClean="0"/>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E824D4-8AB1-4098-9EF6-0DCB69238AFF}"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6BC55AE-27AD-4EE9-8728-F9A7F2ABE9FE}"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98B26A-A8C9-4062-BA28-1222DE12298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6BC55AE-27AD-4EE9-8728-F9A7F2ABE9FE}"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98B26A-A8C9-4062-BA28-1222DE12298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6BC55AE-27AD-4EE9-8728-F9A7F2ABE9FE}"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98B26A-A8C9-4062-BA28-1222DE12298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6BC55AE-27AD-4EE9-8728-F9A7F2ABE9FE}"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98B26A-A8C9-4062-BA28-1222DE12298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6BC55AE-27AD-4EE9-8728-F9A7F2ABE9FE}"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98B26A-A8C9-4062-BA28-1222DE12298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6BC55AE-27AD-4EE9-8728-F9A7F2ABE9FE}"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98B26A-A8C9-4062-BA28-1222DE12298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6BC55AE-27AD-4EE9-8728-F9A7F2ABE9FE}" type="datetimeFigureOut">
              <a:rPr lang="zh-CN" altLang="en-US" smtClean="0"/>
              <a:t>2021/11/2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98B26A-A8C9-4062-BA28-1222DE12298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BC55AE-27AD-4EE9-8728-F9A7F2ABE9FE}" type="datetimeFigureOut">
              <a:rPr lang="zh-CN" altLang="en-US" smtClean="0"/>
              <a:t>2021/11/2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98B26A-A8C9-4062-BA28-1222DE12298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BC55AE-27AD-4EE9-8728-F9A7F2ABE9FE}" type="datetimeFigureOut">
              <a:rPr lang="zh-CN" altLang="en-US" smtClean="0"/>
              <a:t>2021/11/2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98B26A-A8C9-4062-BA28-1222DE12298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6BC55AE-27AD-4EE9-8728-F9A7F2ABE9FE}"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98B26A-A8C9-4062-BA28-1222DE12298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6BC55AE-27AD-4EE9-8728-F9A7F2ABE9FE}"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98B26A-A8C9-4062-BA28-1222DE12298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C55AE-27AD-4EE9-8728-F9A7F2ABE9FE}" type="datetimeFigureOut">
              <a:rPr lang="zh-CN" altLang="en-US" smtClean="0"/>
              <a:t>2021/11/2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8B26A-A8C9-4062-BA28-1222DE12298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pic>
        <p:nvPicPr>
          <p:cNvPr id="5" name="图片 4"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PicPr>
            <a:picLocks noChangeAspect="1"/>
          </p:cNvPicPr>
          <p:nvPr/>
        </p:nvPicPr>
        <p:blipFill rotWithShape="1">
          <a:blip r:embed="rId4" cstate="print">
            <a:extLst>
              <a:ext uri="{28A0092B-C50C-407E-A947-70E740481C1C}">
                <a14:useLocalDpi xmlns:a14="http://schemas.microsoft.com/office/drawing/2010/main" val="0"/>
              </a:ext>
            </a:extLst>
          </a:blip>
          <a:srcRect t="80400"/>
          <a:stretch>
            <a:fillRect/>
          </a:stretch>
        </p:blipFill>
        <p:spPr>
          <a:xfrm>
            <a:off x="0" y="5513832"/>
            <a:ext cx="12192000" cy="1344168"/>
          </a:xfrm>
          <a:prstGeom prst="rect">
            <a:avLst/>
          </a:prstGeom>
        </p:spPr>
      </p:pic>
      <p:sp>
        <p:nvSpPr>
          <p:cNvPr id="6" name="圆角矩形 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3723422" y="-1039143"/>
            <a:ext cx="4779446" cy="4776716"/>
          </a:xfrm>
          <a:prstGeom prst="roundRect">
            <a:avLst>
              <a:gd name="adj" fmla="val 11174"/>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3723109" y="5175913"/>
            <a:ext cx="4779446" cy="2739788"/>
          </a:xfrm>
          <a:prstGeom prst="roundRect">
            <a:avLst>
              <a:gd name="adj" fmla="val 11174"/>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198224" y="5231809"/>
            <a:ext cx="2149306" cy="954107"/>
          </a:xfrm>
          <a:prstGeom prst="rect">
            <a:avLst/>
          </a:prstGeom>
        </p:spPr>
        <p:txBody>
          <a:bodyPr wrap="none">
            <a:spAutoFit/>
          </a:bodyPr>
          <a:lstStyle/>
          <a:p>
            <a:r>
              <a:rPr lang="en-US" altLang="zh-CN" sz="2800" b="1" spc="-150" dirty="0" err="1">
                <a:solidFill>
                  <a:schemeClr val="bg1"/>
                </a:solidFill>
                <a:ea typeface="Microsoft YaHei UI" panose="020B0503020204020204" pitchFamily="34" charset="-122"/>
                <a:cs typeface="Meiryo UI" panose="020B0604030504040204" pitchFamily="34" charset="-128"/>
              </a:rPr>
              <a:t>Yingyue</a:t>
            </a:r>
            <a:r>
              <a:rPr lang="en-US" altLang="zh-CN" sz="2800" b="1" spc="-150" dirty="0">
                <a:solidFill>
                  <a:schemeClr val="bg1"/>
                </a:solidFill>
                <a:ea typeface="Microsoft YaHei UI" panose="020B0503020204020204" pitchFamily="34" charset="-122"/>
                <a:cs typeface="Meiryo UI" panose="020B0604030504040204" pitchFamily="34" charset="-128"/>
              </a:rPr>
              <a:t> Huang</a:t>
            </a:r>
          </a:p>
          <a:p>
            <a:r>
              <a:rPr lang="en-US" altLang="zh-CN" sz="2800" b="1" spc="-150" dirty="0">
                <a:solidFill>
                  <a:schemeClr val="bg1"/>
                </a:solidFill>
                <a:ea typeface="Microsoft YaHei UI" panose="020B0503020204020204" pitchFamily="34" charset="-122"/>
                <a:cs typeface="Meiryo UI" panose="020B0604030504040204" pitchFamily="34" charset="-128"/>
              </a:rPr>
              <a:t>Nov. 2 </a:t>
            </a:r>
            <a:endParaRPr lang="zh-CN" altLang="en-US" sz="2800" b="1" dirty="0">
              <a:solidFill>
                <a:schemeClr val="bg1"/>
              </a:solidFill>
            </a:endParaRPr>
          </a:p>
        </p:txBody>
      </p:sp>
      <p:sp>
        <p:nvSpPr>
          <p:cNvPr id="11" name="矩形 1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3376699" y="1849951"/>
            <a:ext cx="5905529" cy="646331"/>
          </a:xfrm>
          <a:prstGeom prst="rect">
            <a:avLst/>
          </a:prstGeom>
        </p:spPr>
        <p:txBody>
          <a:bodyPr wrap="square">
            <a:spAutoFit/>
          </a:bodyPr>
          <a:lstStyle/>
          <a:p>
            <a:r>
              <a:rPr lang="en-US" altLang="zh-CN" sz="3600" b="1" spc="-150" dirty="0">
                <a:solidFill>
                  <a:schemeClr val="bg1"/>
                </a:solidFill>
                <a:ea typeface="Microsoft YaHei UI" panose="020B0503020204020204" pitchFamily="34" charset="-122"/>
                <a:cs typeface="Meiryo UI" panose="020B0604030504040204" pitchFamily="34" charset="-128"/>
              </a:rPr>
              <a:t>GOVERNMENT AND ELECTION</a:t>
            </a:r>
            <a:endParaRPr lang="zh-CN" altLang="en-US" sz="3600" b="1" dirty="0">
              <a:solidFill>
                <a:schemeClr val="bg1"/>
              </a:solidFill>
            </a:endParaRPr>
          </a:p>
        </p:txBody>
      </p:sp>
      <p:sp>
        <p:nvSpPr>
          <p:cNvPr id="13" name="矩形 12"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927364" y="552265"/>
            <a:ext cx="2541721" cy="1015663"/>
          </a:xfrm>
          <a:prstGeom prst="rect">
            <a:avLst/>
          </a:prstGeom>
        </p:spPr>
        <p:txBody>
          <a:bodyPr wrap="none">
            <a:spAutoFit/>
          </a:bodyPr>
          <a:lstStyle/>
          <a:p>
            <a:r>
              <a:rPr lang="en-US" altLang="zh-CN" sz="6000" b="1" dirty="0">
                <a:solidFill>
                  <a:schemeClr val="bg1"/>
                </a:solidFill>
              </a:rPr>
              <a:t>Federal</a:t>
            </a:r>
            <a:endParaRPr lang="zh-CN" altLang="en-US" sz="6000" b="1" dirty="0">
              <a:solidFill>
                <a:schemeClr val="bg1"/>
              </a:solidFill>
            </a:endParaRPr>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Tree>
  </p:cSld>
  <p:clrMapOvr>
    <a:masterClrMapping/>
  </p:clrMapOvr>
  <mc:AlternateContent xmlns:mc="http://schemas.openxmlformats.org/markup-compatibility/2006" xmlns:p14="http://schemas.microsoft.com/office/powerpoint/2010/main">
    <mc:Choice Requires="p14">
      <p:transition spd="slow" p14:dur="1400" advClick="0" advTm="0">
        <p14:ripp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par>
                                <p:cTn id="15" presetID="42" presetClass="path" presetSubtype="0" accel="50000" decel="50000" autoRev="1" fill="hold" grpId="1" nodeType="withEffect">
                                  <p:stCondLst>
                                    <p:cond delay="1000"/>
                                  </p:stCondLst>
                                  <p:childTnLst>
                                    <p:animMotion origin="layout" path="M -3.95833E-6 4.07407E-6 L -3.95833E-6 0.07222 " pathEditMode="relative" rAng="0" ptsTypes="AA">
                                      <p:cBhvr>
                                        <p:cTn id="16" dur="1000" fill="hold"/>
                                        <p:tgtEl>
                                          <p:spTgt spid="6"/>
                                        </p:tgtEl>
                                        <p:attrNameLst>
                                          <p:attrName>ppt_x</p:attrName>
                                          <p:attrName>ppt_y</p:attrName>
                                        </p:attrNameLst>
                                      </p:cBhvr>
                                      <p:rCtr x="0" y="3611"/>
                                    </p:animMotion>
                                  </p:childTnLst>
                                </p:cTn>
                              </p:par>
                              <p:par>
                                <p:cTn id="17" presetID="42" presetClass="path" presetSubtype="0" accel="50000" decel="50000" autoRev="1" fill="hold" grpId="1" nodeType="withEffect">
                                  <p:stCondLst>
                                    <p:cond delay="1000"/>
                                  </p:stCondLst>
                                  <p:childTnLst>
                                    <p:animMotion origin="layout" path="M -2.08333E-6 1.85185E-6 L -2.08333E-6 -0.07292 " pathEditMode="relative" rAng="0" ptsTypes="AA">
                                      <p:cBhvr>
                                        <p:cTn id="18" dur="1000" fill="hold"/>
                                        <p:tgtEl>
                                          <p:spTgt spid="7"/>
                                        </p:tgtEl>
                                        <p:attrNameLst>
                                          <p:attrName>ppt_x</p:attrName>
                                          <p:attrName>ppt_y</p:attrName>
                                        </p:attrNameLst>
                                      </p:cBhvr>
                                      <p:rCtr x="0" y="-3657"/>
                                    </p:animMotion>
                                  </p:childTnLst>
                                </p:cTn>
                              </p:par>
                              <p:par>
                                <p:cTn id="19" presetID="53" presetClass="entr" presetSubtype="16" fill="hold" grpId="0" nodeType="withEffect">
                                  <p:stCondLst>
                                    <p:cond delay="200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par>
                                <p:cTn id="24" presetID="53" presetClass="entr" presetSubtype="16" fill="hold" grpId="0" nodeType="withEffect">
                                  <p:stCondLst>
                                    <p:cond delay="20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53" presetClass="entr" presetSubtype="16" fill="hold" grpId="0" nodeType="withEffect">
                                  <p:stCondLst>
                                    <p:cond delay="250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par>
                                <p:cTn id="34" presetID="64" presetClass="path" presetSubtype="0" accel="50000" decel="50000" fill="hold" grpId="1" nodeType="withEffect">
                                  <p:stCondLst>
                                    <p:cond delay="2500"/>
                                  </p:stCondLst>
                                  <p:childTnLst>
                                    <p:animMotion origin="layout" path="M -2.08333E-6 0.09421 L -2.08333E-6 1.48148E-6 " pathEditMode="relative" rAng="0" ptsTypes="AA">
                                      <p:cBhvr>
                                        <p:cTn id="35" dur="2000" fill="hold"/>
                                        <p:tgtEl>
                                          <p:spTgt spid="11"/>
                                        </p:tgtEl>
                                        <p:attrNameLst>
                                          <p:attrName>ppt_x</p:attrName>
                                          <p:attrName>ppt_y</p:attrName>
                                        </p:attrNameLst>
                                      </p:cBhvr>
                                      <p:rCtr x="0"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7" grpId="0" animBg="1"/>
      <p:bldP spid="7" grpId="1" animBg="1"/>
      <p:bldP spid="8" grpId="0"/>
      <p:bldP spid="11" grpId="0"/>
      <p:bldP spid="11" grpId="1"/>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pic>
        <p:nvPicPr>
          <p:cNvPr id="8" name="图片 7"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PicPr>
            <a:picLocks noChangeAspect="1"/>
          </p:cNvPicPr>
          <p:nvPr/>
        </p:nvPicPr>
        <p:blipFill rotWithShape="1">
          <a:blip r:embed="rId3" cstate="print">
            <a:extLst>
              <a:ext uri="{28A0092B-C50C-407E-A947-70E740481C1C}">
                <a14:useLocalDpi xmlns:a14="http://schemas.microsoft.com/office/drawing/2010/main" val="0"/>
              </a:ext>
            </a:extLst>
          </a:blip>
          <a:srcRect l="1" t="28217" r="-29" b="26945"/>
          <a:stretch>
            <a:fillRect/>
          </a:stretch>
        </p:blipFill>
        <p:spPr>
          <a:xfrm>
            <a:off x="0" y="1935126"/>
            <a:ext cx="12195544" cy="3075024"/>
          </a:xfrm>
          <a:prstGeom prst="rect">
            <a:avLst/>
          </a:prstGeom>
        </p:spPr>
      </p:pic>
      <p:sp>
        <p:nvSpPr>
          <p:cNvPr id="11" name="圆角矩形 1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668263" y="-1047043"/>
            <a:ext cx="2988254" cy="3962381"/>
          </a:xfrm>
          <a:prstGeom prst="roundRect">
            <a:avLst>
              <a:gd name="adj" fmla="val 12431"/>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dirty="0"/>
          </a:p>
          <a:p>
            <a:pPr algn="ctr"/>
            <a:endParaRPr lang="en-US" altLang="zh-CN" sz="3600" dirty="0"/>
          </a:p>
          <a:p>
            <a:pPr algn="ctr"/>
            <a:r>
              <a:rPr lang="en-US" altLang="zh-CN" sz="5400" dirty="0"/>
              <a:t>PART</a:t>
            </a:r>
            <a:r>
              <a:rPr lang="en-US" altLang="zh-CN" sz="3600" dirty="0"/>
              <a:t> </a:t>
            </a:r>
          </a:p>
          <a:p>
            <a:pPr algn="ctr"/>
            <a:r>
              <a:rPr lang="en-US" altLang="zh-CN" sz="11500" dirty="0"/>
              <a:t>02</a:t>
            </a:r>
          </a:p>
        </p:txBody>
      </p:sp>
      <p:sp>
        <p:nvSpPr>
          <p:cNvPr id="12" name="矩形 11"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2865093" y="3478989"/>
            <a:ext cx="6594593"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solidFill>
                  <a:schemeClr val="bg1"/>
                </a:solidFill>
                <a:ea typeface="Microsoft YaHei UI" panose="020B0503020204020204" pitchFamily="34" charset="-122"/>
              </a:rPr>
              <a:t>FEDERAL ELECTION</a:t>
            </a:r>
            <a:endParaRPr lang="zh-CN" altLang="en-US" sz="6000" dirty="0">
              <a:solidFill>
                <a:schemeClr val="bg1"/>
              </a:solidFill>
              <a:ea typeface="Microsoft YaHei UI" panose="020B0503020204020204" pitchFamily="34" charset="-122"/>
            </a:endParaRPr>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42" presetClass="path" presetSubtype="0" accel="50000" decel="50000" autoRev="1" fill="hold" nodeType="withEffect">
                                  <p:stCondLst>
                                    <p:cond delay="1000"/>
                                  </p:stCondLst>
                                  <p:childTnLst>
                                    <p:animMotion origin="layout" path="M -2.08333E-6 1.85185E-6 L -2.08333E-6 -0.07292 " pathEditMode="relative" rAng="0" ptsTypes="AA">
                                      <p:cBhvr>
                                        <p:cTn id="9" dur="1000" fill="hold"/>
                                        <p:tgtEl>
                                          <p:spTgt spid="8"/>
                                        </p:tgtEl>
                                        <p:attrNameLst>
                                          <p:attrName>ppt_x</p:attrName>
                                          <p:attrName>ppt_y</p:attrName>
                                        </p:attrNameLst>
                                      </p:cBhvr>
                                      <p:rCtr x="0" y="-3657"/>
                                    </p:animMotion>
                                  </p:childTnLst>
                                </p:cTn>
                              </p:par>
                              <p:par>
                                <p:cTn id="10" presetID="10" presetClass="entr" presetSubtype="0"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42" presetClass="path" presetSubtype="0" accel="50000" decel="50000" autoRev="1" fill="hold" grpId="1" nodeType="withEffect">
                                  <p:stCondLst>
                                    <p:cond delay="1000"/>
                                  </p:stCondLst>
                                  <p:childTnLst>
                                    <p:animMotion origin="layout" path="M -3.95833E-6 4.07407E-6 L -3.95833E-6 0.07222 " pathEditMode="relative" rAng="0" ptsTypes="AA">
                                      <p:cBhvr>
                                        <p:cTn id="14" dur="1000" fill="hold"/>
                                        <p:tgtEl>
                                          <p:spTgt spid="11"/>
                                        </p:tgtEl>
                                        <p:attrNameLst>
                                          <p:attrName>ppt_x</p:attrName>
                                          <p:attrName>ppt_y</p:attrName>
                                        </p:attrNameLst>
                                      </p:cBhvr>
                                      <p:rCtr x="0" y="3611"/>
                                    </p:animMotion>
                                  </p:childTnLst>
                                </p:cTn>
                              </p:par>
                              <p:par>
                                <p:cTn id="15" presetID="53" presetClass="entr" presetSubtype="16" fill="hold" grpId="0" nodeType="withEffect">
                                  <p:stCondLst>
                                    <p:cond delay="25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64" presetClass="path" presetSubtype="0" accel="50000" decel="50000" fill="hold" grpId="1" nodeType="withEffect">
                                  <p:stCondLst>
                                    <p:cond delay="2500"/>
                                  </p:stCondLst>
                                  <p:childTnLst>
                                    <p:animMotion origin="layout" path="M 1.25E-6 0.04675 L 1.25E-6 4.81481E-6 " pathEditMode="relative" rAng="0" ptsTypes="AA">
                                      <p:cBhvr>
                                        <p:cTn id="21" dur="2000" fill="hold"/>
                                        <p:tgtEl>
                                          <p:spTgt spid="12"/>
                                        </p:tgtEl>
                                        <p:attrNameLst>
                                          <p:attrName>ppt_x</p:attrName>
                                          <p:attrName>ppt_y</p:attrName>
                                        </p:attrNameLst>
                                      </p:cBhvr>
                                      <p:rCtr x="0" y="-2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p:bldP spid="12"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5" name="原创设计师QQ598969553      _3"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bwMode="auto">
          <a:xfrm>
            <a:off x="3977364" y="2236972"/>
            <a:ext cx="4081138" cy="3597754"/>
          </a:xfrm>
          <a:custGeom>
            <a:avLst/>
            <a:gdLst>
              <a:gd name="T0" fmla="*/ 243 w 1370"/>
              <a:gd name="T1" fmla="*/ 0 h 1207"/>
              <a:gd name="T2" fmla="*/ 0 w 1370"/>
              <a:gd name="T3" fmla="*/ 523 h 1207"/>
              <a:gd name="T4" fmla="*/ 685 w 1370"/>
              <a:gd name="T5" fmla="*/ 1207 h 1207"/>
              <a:gd name="T6" fmla="*/ 1370 w 1370"/>
              <a:gd name="T7" fmla="*/ 523 h 1207"/>
              <a:gd name="T8" fmla="*/ 1127 w 1370"/>
              <a:gd name="T9" fmla="*/ 0 h 1207"/>
            </a:gdLst>
            <a:ahLst/>
            <a:cxnLst>
              <a:cxn ang="0">
                <a:pos x="T0" y="T1"/>
              </a:cxn>
              <a:cxn ang="0">
                <a:pos x="T2" y="T3"/>
              </a:cxn>
              <a:cxn ang="0">
                <a:pos x="T4" y="T5"/>
              </a:cxn>
              <a:cxn ang="0">
                <a:pos x="T6" y="T7"/>
              </a:cxn>
              <a:cxn ang="0">
                <a:pos x="T8" y="T9"/>
              </a:cxn>
            </a:cxnLst>
            <a:rect l="0" t="0" r="r" b="b"/>
            <a:pathLst>
              <a:path w="1370" h="1207">
                <a:moveTo>
                  <a:pt x="243" y="0"/>
                </a:moveTo>
                <a:cubicBezTo>
                  <a:pt x="94" y="125"/>
                  <a:pt x="0" y="313"/>
                  <a:pt x="0" y="523"/>
                </a:cubicBezTo>
                <a:cubicBezTo>
                  <a:pt x="0" y="901"/>
                  <a:pt x="307" y="1207"/>
                  <a:pt x="685" y="1207"/>
                </a:cubicBezTo>
                <a:cubicBezTo>
                  <a:pt x="1063" y="1207"/>
                  <a:pt x="1370" y="901"/>
                  <a:pt x="1370" y="523"/>
                </a:cubicBezTo>
                <a:cubicBezTo>
                  <a:pt x="1370" y="313"/>
                  <a:pt x="1276" y="125"/>
                  <a:pt x="1127" y="0"/>
                </a:cubicBezTo>
              </a:path>
            </a:pathLst>
          </a:custGeom>
          <a:noFill/>
          <a:ln w="6350" cap="flat">
            <a:solidFill>
              <a:srgbClr val="5B545C"/>
            </a:solidFill>
            <a:prstDash val="solid"/>
            <a:miter lim="800000"/>
          </a:ln>
          <a:extLst>
            <a:ext uri="{909E8E84-426E-40DD-AFC4-6F175D3DCCD1}">
              <a14:hiddenFill xmlns:a14="http://schemas.microsoft.com/office/drawing/2010/main">
                <a:solidFill>
                  <a:srgbClr val="FFFFFF"/>
                </a:solidFill>
              </a14:hiddenFill>
            </a:ext>
          </a:extLst>
        </p:spPr>
        <p:txBody>
          <a:bodyPr/>
          <a:lstStyle/>
          <a:p>
            <a:pPr algn="ctr">
              <a:defRPr/>
            </a:pPr>
            <a:endParaRPr lang="zh-CN" altLang="en-US" sz="2400">
              <a:latin typeface="Helvetica" panose="020B0604020202020204" pitchFamily="34" charset="0"/>
              <a:cs typeface="Helvetica" panose="020B0604020202020204" pitchFamily="34" charset="0"/>
            </a:endParaRPr>
          </a:p>
        </p:txBody>
      </p:sp>
      <p:sp>
        <p:nvSpPr>
          <p:cNvPr id="6" name="原创设计师QQ598969553      _4"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a:spLocks noChangeArrowheads="1"/>
          </p:cNvSpPr>
          <p:nvPr/>
        </p:nvSpPr>
        <p:spPr bwMode="auto">
          <a:xfrm>
            <a:off x="4246679" y="2085051"/>
            <a:ext cx="628398" cy="628399"/>
          </a:xfrm>
          <a:prstGeom prst="ellipse">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lt1"/>
              </a:solidFill>
            </a:endParaRPr>
          </a:p>
        </p:txBody>
      </p:sp>
      <p:sp>
        <p:nvSpPr>
          <p:cNvPr id="11" name="原创设计师QQ598969553      _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a:spLocks noChangeArrowheads="1"/>
          </p:cNvSpPr>
          <p:nvPr/>
        </p:nvSpPr>
        <p:spPr bwMode="auto">
          <a:xfrm>
            <a:off x="3845777" y="4120700"/>
            <a:ext cx="630700" cy="628398"/>
          </a:xfrm>
          <a:prstGeom prst="ellipse">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lt1"/>
              </a:solidFill>
            </a:endParaRPr>
          </a:p>
        </p:txBody>
      </p:sp>
      <p:sp>
        <p:nvSpPr>
          <p:cNvPr id="12" name="原创设计师QQ598969553      _7"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a:spLocks noChangeArrowheads="1"/>
          </p:cNvSpPr>
          <p:nvPr/>
        </p:nvSpPr>
        <p:spPr bwMode="auto">
          <a:xfrm>
            <a:off x="7121658" y="2085051"/>
            <a:ext cx="633003" cy="628399"/>
          </a:xfrm>
          <a:prstGeom prst="ellipse">
            <a:avLst/>
          </a:prstGeom>
          <a:solidFill>
            <a:schemeClr val="tx1">
              <a:lumMod val="75000"/>
              <a:lumOff val="25000"/>
            </a:schemeClr>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lt1"/>
              </a:solidFill>
            </a:endParaRPr>
          </a:p>
        </p:txBody>
      </p:sp>
      <p:sp>
        <p:nvSpPr>
          <p:cNvPr id="14" name="原创设计师QQ598969553      _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a:spLocks noChangeArrowheads="1"/>
          </p:cNvSpPr>
          <p:nvPr/>
        </p:nvSpPr>
        <p:spPr bwMode="auto">
          <a:xfrm>
            <a:off x="7644750" y="4118182"/>
            <a:ext cx="630700" cy="628398"/>
          </a:xfrm>
          <a:prstGeom prst="ellipse">
            <a:avLst/>
          </a:prstGeom>
          <a:solidFill>
            <a:schemeClr val="tx1">
              <a:lumMod val="75000"/>
              <a:lumOff val="25000"/>
            </a:schemeClr>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lt1"/>
              </a:solidFill>
            </a:endParaRPr>
          </a:p>
        </p:txBody>
      </p:sp>
      <p:sp>
        <p:nvSpPr>
          <p:cNvPr id="33" name="椭圆 32"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584664" y="2336199"/>
            <a:ext cx="2891476" cy="2891476"/>
          </a:xfrm>
          <a:prstGeom prst="ellipse">
            <a:avLst/>
          </a:prstGeom>
          <a:blipFill dpi="0" rotWithShape="1">
            <a:blip r:embed="rId4"/>
            <a:stretch>
              <a:fillRect/>
            </a:stretch>
          </a:blipFill>
          <a:ln>
            <a:noFill/>
          </a:ln>
          <a:effectLst>
            <a:outerShdw blurRad="127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Helvetica" panose="020B0604020202020204" pitchFamily="34" charset="0"/>
              <a:cs typeface="Helvetica" panose="020B0604020202020204" pitchFamily="34" charset="0"/>
            </a:endParaRPr>
          </a:p>
        </p:txBody>
      </p:sp>
      <p:sp>
        <p:nvSpPr>
          <p:cNvPr id="34"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8204842" y="1818257"/>
            <a:ext cx="3896367" cy="1323439"/>
          </a:xfrm>
          <a:prstGeom prst="rect">
            <a:avLst/>
          </a:prstGeom>
        </p:spPr>
        <p:txBody>
          <a:bodyPr wrap="square">
            <a:spAutoFit/>
          </a:bodyPr>
          <a:lstStyle/>
          <a:p>
            <a:pPr>
              <a:lnSpc>
                <a:spcPct val="200000"/>
              </a:lnSpc>
            </a:pPr>
            <a:r>
              <a:rPr lang="en-US" sz="2000" b="1" dirty="0">
                <a:solidFill>
                  <a:schemeClr val="tx1">
                    <a:lumMod val="75000"/>
                    <a:lumOff val="25000"/>
                  </a:schemeClr>
                </a:solidFill>
                <a:ea typeface="Open Sans Light" panose="020B0306030504020204" pitchFamily="34" charset="0"/>
                <a:cs typeface="Open Sans Light" panose="020B0306030504020204" pitchFamily="34" charset="0"/>
              </a:rPr>
              <a:t>What is the federal election for?</a:t>
            </a:r>
          </a:p>
          <a:p>
            <a:r>
              <a:rPr lang="en-US" sz="2000" dirty="0">
                <a:solidFill>
                  <a:schemeClr val="tx1">
                    <a:lumMod val="75000"/>
                    <a:lumOff val="25000"/>
                  </a:schemeClr>
                </a:solidFill>
                <a:ea typeface="Open Sans Light" panose="020B0306030504020204" pitchFamily="34" charset="0"/>
                <a:cs typeface="Open Sans Light" panose="020B0306030504020204" pitchFamily="34" charset="0"/>
              </a:rPr>
              <a:t>Let German citizens determine the members in the Bundestag.</a:t>
            </a:r>
          </a:p>
        </p:txBody>
      </p:sp>
      <p:sp>
        <p:nvSpPr>
          <p:cNvPr id="35"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8396487" y="4118182"/>
            <a:ext cx="3704721" cy="1323439"/>
          </a:xfrm>
          <a:prstGeom prst="rect">
            <a:avLst/>
          </a:prstGeom>
        </p:spPr>
        <p:txBody>
          <a:bodyPr wrap="square">
            <a:spAutoFit/>
          </a:bodyPr>
          <a:lstStyle/>
          <a:p>
            <a:r>
              <a:rPr lang="en-US" sz="2000" b="1" dirty="0">
                <a:solidFill>
                  <a:schemeClr val="tx1">
                    <a:lumMod val="75000"/>
                    <a:lumOff val="25000"/>
                  </a:schemeClr>
                </a:solidFill>
                <a:ea typeface="Open Sans Light" panose="020B0306030504020204" pitchFamily="34" charset="0"/>
                <a:cs typeface="Open Sans Light" panose="020B0306030504020204" pitchFamily="34" charset="0"/>
              </a:rPr>
              <a:t>When do the elections take place?</a:t>
            </a:r>
            <a:endParaRPr lang="en-US" sz="2000" dirty="0">
              <a:solidFill>
                <a:schemeClr val="tx1">
                  <a:lumMod val="75000"/>
                  <a:lumOff val="25000"/>
                </a:schemeClr>
              </a:solidFill>
              <a:ea typeface="Open Sans Light" panose="020B0306030504020204" pitchFamily="34" charset="0"/>
              <a:cs typeface="Open Sans Light" panose="020B0306030504020204" pitchFamily="34" charset="0"/>
            </a:endParaRPr>
          </a:p>
          <a:p>
            <a:r>
              <a:rPr lang="en-US" sz="2000" dirty="0">
                <a:solidFill>
                  <a:schemeClr val="tx1">
                    <a:lumMod val="75000"/>
                    <a:lumOff val="25000"/>
                  </a:schemeClr>
                </a:solidFill>
                <a:ea typeface="Open Sans Light" panose="020B0306030504020204" pitchFamily="34" charset="0"/>
                <a:cs typeface="Open Sans Light" panose="020B0306030504020204" pitchFamily="34" charset="0"/>
              </a:rPr>
              <a:t>Every four years and the elections are always on Sunday.</a:t>
            </a:r>
          </a:p>
        </p:txBody>
      </p:sp>
      <p:sp>
        <p:nvSpPr>
          <p:cNvPr id="36"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90791" y="1749892"/>
            <a:ext cx="3754987" cy="1323439"/>
          </a:xfrm>
          <a:prstGeom prst="rect">
            <a:avLst/>
          </a:prstGeom>
        </p:spPr>
        <p:txBody>
          <a:bodyPr wrap="square">
            <a:spAutoFit/>
          </a:bodyPr>
          <a:lstStyle/>
          <a:p>
            <a:pPr algn="r">
              <a:lnSpc>
                <a:spcPct val="200000"/>
              </a:lnSpc>
            </a:pPr>
            <a:r>
              <a:rPr lang="en-US" sz="2000" b="1" dirty="0">
                <a:solidFill>
                  <a:schemeClr val="tx1">
                    <a:lumMod val="75000"/>
                    <a:lumOff val="25000"/>
                  </a:schemeClr>
                </a:solidFill>
                <a:ea typeface="Open Sans Light" panose="020B0306030504020204" pitchFamily="34" charset="0"/>
                <a:cs typeface="Open Sans Light" panose="020B0306030504020204" pitchFamily="34" charset="0"/>
              </a:rPr>
              <a:t>Who can vote?</a:t>
            </a:r>
          </a:p>
          <a:p>
            <a:pPr algn="r"/>
            <a:r>
              <a:rPr lang="en-US" sz="2000" dirty="0">
                <a:solidFill>
                  <a:schemeClr val="tx1">
                    <a:lumMod val="75000"/>
                    <a:lumOff val="25000"/>
                  </a:schemeClr>
                </a:solidFill>
                <a:ea typeface="Open Sans Light" panose="020B0306030504020204" pitchFamily="34" charset="0"/>
                <a:cs typeface="Open Sans Light" panose="020B0306030504020204" pitchFamily="34" charset="0"/>
              </a:rPr>
              <a:t>People who are over 18 and have German citizenship can vote.</a:t>
            </a:r>
          </a:p>
        </p:txBody>
      </p:sp>
      <p:sp>
        <p:nvSpPr>
          <p:cNvPr id="37"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188079" y="3904236"/>
            <a:ext cx="4081138" cy="1323439"/>
          </a:xfrm>
          <a:prstGeom prst="rect">
            <a:avLst/>
          </a:prstGeom>
        </p:spPr>
        <p:txBody>
          <a:bodyPr wrap="square">
            <a:spAutoFit/>
          </a:bodyPr>
          <a:lstStyle/>
          <a:p>
            <a:pPr algn="r">
              <a:lnSpc>
                <a:spcPct val="200000"/>
              </a:lnSpc>
            </a:pPr>
            <a:r>
              <a:rPr lang="en-US" sz="2000" b="1" dirty="0">
                <a:solidFill>
                  <a:schemeClr val="tx1">
                    <a:lumMod val="75000"/>
                    <a:lumOff val="25000"/>
                  </a:schemeClr>
                </a:solidFill>
                <a:ea typeface="Open Sans Light" panose="020B0306030504020204" pitchFamily="34" charset="0"/>
                <a:cs typeface="Open Sans Light" panose="020B0306030504020204" pitchFamily="34" charset="0"/>
              </a:rPr>
              <a:t>Who can be elected?</a:t>
            </a:r>
            <a:endParaRPr lang="en-US" sz="2000" dirty="0">
              <a:solidFill>
                <a:schemeClr val="tx1">
                  <a:lumMod val="75000"/>
                  <a:lumOff val="25000"/>
                </a:schemeClr>
              </a:solidFill>
              <a:ea typeface="Open Sans Light" panose="020B0306030504020204" pitchFamily="34" charset="0"/>
              <a:cs typeface="Open Sans Light" panose="020B0306030504020204" pitchFamily="34" charset="0"/>
            </a:endParaRPr>
          </a:p>
          <a:p>
            <a:pPr algn="r"/>
            <a:r>
              <a:rPr lang="en-US" sz="2000" dirty="0">
                <a:solidFill>
                  <a:schemeClr val="tx1">
                    <a:lumMod val="75000"/>
                    <a:lumOff val="25000"/>
                  </a:schemeClr>
                </a:solidFill>
                <a:ea typeface="Open Sans Light" panose="020B0306030504020204" pitchFamily="34" charset="0"/>
                <a:cs typeface="Open Sans Light" panose="020B0306030504020204" pitchFamily="34" charset="0"/>
              </a:rPr>
              <a:t>Anyone who is over 18 years old can be a candidate (excepted in Hesse)</a:t>
            </a:r>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22" presetClass="entr" presetSubtype="4" fill="hold" grpId="0" nodeType="withEffect">
                                  <p:stCondLst>
                                    <p:cond delay="150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10" presetClass="entr" presetSubtype="0"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42" presetClass="path" presetSubtype="0" accel="50000" decel="50000" fill="hold" grpId="1" nodeType="withEffect">
                                  <p:stCondLst>
                                    <p:cond delay="1500"/>
                                  </p:stCondLst>
                                  <p:childTnLst>
                                    <p:animMotion origin="layout" path="M -2.29167E-6 -0.07292 L -2.29167E-6 3.33333E-6 " pathEditMode="relative" rAng="0" ptsTypes="AA">
                                      <p:cBhvr>
                                        <p:cTn id="17" dur="1250" fill="hold"/>
                                        <p:tgtEl>
                                          <p:spTgt spid="6"/>
                                        </p:tgtEl>
                                        <p:attrNameLst>
                                          <p:attrName>ppt_x</p:attrName>
                                          <p:attrName>ppt_y</p:attrName>
                                        </p:attrNameLst>
                                      </p:cBhvr>
                                      <p:rCtr x="0" y="3634"/>
                                    </p:animMotion>
                                  </p:childTnLst>
                                </p:cTn>
                              </p:par>
                              <p:par>
                                <p:cTn id="18" presetID="10" presetClass="entr" presetSubtype="0" fill="hold" grpId="0" nodeType="withEffect">
                                  <p:stCondLst>
                                    <p:cond delay="150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42" presetClass="path" presetSubtype="0" accel="50000" decel="50000" fill="hold" grpId="1" nodeType="withEffect">
                                  <p:stCondLst>
                                    <p:cond delay="1500"/>
                                  </p:stCondLst>
                                  <p:childTnLst>
                                    <p:animMotion origin="layout" path="M 2.29167E-6 0.08194 L 2.29167E-6 3.7037E-6 " pathEditMode="relative" rAng="0" ptsTypes="AA">
                                      <p:cBhvr>
                                        <p:cTn id="22" dur="1250" fill="hold"/>
                                        <p:tgtEl>
                                          <p:spTgt spid="11"/>
                                        </p:tgtEl>
                                        <p:attrNameLst>
                                          <p:attrName>ppt_x</p:attrName>
                                          <p:attrName>ppt_y</p:attrName>
                                        </p:attrNameLst>
                                      </p:cBhvr>
                                      <p:rCtr x="0" y="-4097"/>
                                    </p:animMotion>
                                  </p:childTnLst>
                                </p:cTn>
                              </p:par>
                              <p:par>
                                <p:cTn id="23" presetID="10" presetClass="entr" presetSubtype="0" fill="hold" grpId="0" nodeType="withEffect">
                                  <p:stCondLst>
                                    <p:cond delay="1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42" presetClass="path" presetSubtype="0" accel="50000" decel="50000" fill="hold" grpId="1" nodeType="withEffect">
                                  <p:stCondLst>
                                    <p:cond delay="1500"/>
                                  </p:stCondLst>
                                  <p:childTnLst>
                                    <p:animMotion origin="layout" path="M -2.29167E-6 -0.07292 L -2.29167E-6 3.33333E-6 " pathEditMode="relative" rAng="0" ptsTypes="AA">
                                      <p:cBhvr>
                                        <p:cTn id="27" dur="1250" fill="hold"/>
                                        <p:tgtEl>
                                          <p:spTgt spid="12"/>
                                        </p:tgtEl>
                                        <p:attrNameLst>
                                          <p:attrName>ppt_x</p:attrName>
                                          <p:attrName>ppt_y</p:attrName>
                                        </p:attrNameLst>
                                      </p:cBhvr>
                                      <p:rCtr x="0" y="3634"/>
                                    </p:animMotion>
                                  </p:childTnLst>
                                </p:cTn>
                              </p:par>
                              <p:par>
                                <p:cTn id="28" presetID="10" presetClass="entr" presetSubtype="0" fill="hold" grpId="0" nodeType="withEffect">
                                  <p:stCondLst>
                                    <p:cond delay="1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42" presetClass="path" presetSubtype="0" accel="50000" decel="50000" fill="hold" grpId="1" nodeType="withEffect">
                                  <p:stCondLst>
                                    <p:cond delay="1500"/>
                                  </p:stCondLst>
                                  <p:childTnLst>
                                    <p:animMotion origin="layout" path="M -1.875E-6 0.08194 L -1.875E-6 3.7037E-6 " pathEditMode="relative" rAng="0" ptsTypes="AA">
                                      <p:cBhvr>
                                        <p:cTn id="32" dur="1250" fill="hold"/>
                                        <p:tgtEl>
                                          <p:spTgt spid="14"/>
                                        </p:tgtEl>
                                        <p:attrNameLst>
                                          <p:attrName>ppt_x</p:attrName>
                                          <p:attrName>ppt_y</p:attrName>
                                        </p:attrNameLst>
                                      </p:cBhvr>
                                      <p:rCtr x="0" y="-4097"/>
                                    </p:animMotion>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1000"/>
                                        <p:tgtEl>
                                          <p:spTgt spid="34"/>
                                        </p:tgtEl>
                                      </p:cBhvr>
                                    </p:animEffect>
                                    <p:anim calcmode="lin" valueType="num">
                                      <p:cBhvr>
                                        <p:cTn id="52" dur="1000" fill="hold"/>
                                        <p:tgtEl>
                                          <p:spTgt spid="34"/>
                                        </p:tgtEl>
                                        <p:attrNameLst>
                                          <p:attrName>ppt_x</p:attrName>
                                        </p:attrNameLst>
                                      </p:cBhvr>
                                      <p:tavLst>
                                        <p:tav tm="0">
                                          <p:val>
                                            <p:strVal val="#ppt_x"/>
                                          </p:val>
                                        </p:tav>
                                        <p:tav tm="100000">
                                          <p:val>
                                            <p:strVal val="#ppt_x"/>
                                          </p:val>
                                        </p:tav>
                                      </p:tavLst>
                                    </p:anim>
                                    <p:anim calcmode="lin" valueType="num">
                                      <p:cBhvr>
                                        <p:cTn id="5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1000"/>
                                        <p:tgtEl>
                                          <p:spTgt spid="35"/>
                                        </p:tgtEl>
                                      </p:cBhvr>
                                    </p:animEffect>
                                    <p:anim calcmode="lin" valueType="num">
                                      <p:cBhvr>
                                        <p:cTn id="59" dur="1000" fill="hold"/>
                                        <p:tgtEl>
                                          <p:spTgt spid="35"/>
                                        </p:tgtEl>
                                        <p:attrNameLst>
                                          <p:attrName>ppt_x</p:attrName>
                                        </p:attrNameLst>
                                      </p:cBhvr>
                                      <p:tavLst>
                                        <p:tav tm="0">
                                          <p:val>
                                            <p:strVal val="#ppt_x"/>
                                          </p:val>
                                        </p:tav>
                                        <p:tav tm="100000">
                                          <p:val>
                                            <p:strVal val="#ppt_x"/>
                                          </p:val>
                                        </p:tav>
                                      </p:tavLst>
                                    </p:anim>
                                    <p:anim calcmode="lin" valueType="num">
                                      <p:cBhvr>
                                        <p:cTn id="6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11" grpId="0" animBg="1"/>
      <p:bldP spid="11" grpId="1" animBg="1"/>
      <p:bldP spid="12" grpId="0" animBg="1"/>
      <p:bldP spid="12" grpId="1" animBg="1"/>
      <p:bldP spid="14" grpId="0" animBg="1"/>
      <p:bldP spid="14" grpId="1" animBg="1"/>
      <p:bldP spid="33" grpId="0" animBg="1"/>
      <p:bldP spid="34" grpId="0"/>
      <p:bldP spid="35"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11"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818223" y="663359"/>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12"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9845577" y="5109716"/>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21" name="圆角矩形 2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01</a:t>
            </a:r>
            <a:endParaRPr lang="zh-CN" altLang="en-US" sz="2400" b="1" dirty="0"/>
          </a:p>
        </p:txBody>
      </p:sp>
      <p:sp>
        <p:nvSpPr>
          <p:cNvPr id="23" name="矩形 22"/>
          <p:cNvSpPr/>
          <p:nvPr/>
        </p:nvSpPr>
        <p:spPr>
          <a:xfrm>
            <a:off x="1269992" y="190792"/>
            <a:ext cx="6885627"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Mixed member proportional representation system</a:t>
            </a:r>
            <a:endParaRPr lang="zh-CN" altLang="en-US" sz="2400" dirty="0">
              <a:solidFill>
                <a:schemeClr val="tx1"/>
              </a:solidFill>
              <a:ea typeface="Microsoft YaHei UI" panose="020B0503020204020204" pitchFamily="34" charset="-122"/>
            </a:endParaRPr>
          </a:p>
        </p:txBody>
      </p:sp>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26" name="文本框 25">
            <a:extLst>
              <a:ext uri="{FF2B5EF4-FFF2-40B4-BE49-F238E27FC236}">
                <a16:creationId xmlns:a16="http://schemas.microsoft.com/office/drawing/2014/main" id="{B9572380-2565-40E1-BBA8-33D51A3BECA4}"/>
              </a:ext>
            </a:extLst>
          </p:cNvPr>
          <p:cNvSpPr txBox="1"/>
          <p:nvPr/>
        </p:nvSpPr>
        <p:spPr>
          <a:xfrm>
            <a:off x="1136670" y="965805"/>
            <a:ext cx="9602666" cy="1200329"/>
          </a:xfrm>
          <a:prstGeom prst="rect">
            <a:avLst/>
          </a:prstGeom>
          <a:noFill/>
        </p:spPr>
        <p:txBody>
          <a:bodyPr wrap="square">
            <a:spAutoFit/>
          </a:bodyPr>
          <a:lstStyle/>
          <a:p>
            <a:r>
              <a:rPr lang="en-US" altLang="zh-CN" b="1" i="0" dirty="0">
                <a:effectLst/>
                <a:latin typeface="Arial" panose="020B0604020202020204" pitchFamily="34" charset="0"/>
              </a:rPr>
              <a:t>Mixed-member proportional representation</a:t>
            </a:r>
            <a:r>
              <a:rPr lang="en-US" altLang="zh-CN" b="0" i="0" dirty="0">
                <a:effectLst/>
                <a:latin typeface="Arial" panose="020B0604020202020204" pitchFamily="34" charset="0"/>
              </a:rPr>
              <a:t> is a </a:t>
            </a:r>
            <a:r>
              <a:rPr lang="en-US" altLang="zh-CN" b="0" i="0" strike="noStrike" dirty="0">
                <a:effectLst/>
                <a:latin typeface="Arial" panose="020B0604020202020204" pitchFamily="34" charset="0"/>
              </a:rPr>
              <a:t>mixed electoral system </a:t>
            </a:r>
            <a:r>
              <a:rPr lang="en-US" altLang="zh-CN" b="0" i="0" dirty="0">
                <a:effectLst/>
                <a:latin typeface="Arial" panose="020B0604020202020204" pitchFamily="34" charset="0"/>
              </a:rPr>
              <a:t>in which voters get two votes: one to decide the </a:t>
            </a:r>
            <a:r>
              <a:rPr lang="en-US" altLang="zh-CN" b="0" i="0" strike="noStrike" dirty="0">
                <a:effectLst/>
                <a:latin typeface="Arial" panose="020B0604020202020204" pitchFamily="34" charset="0"/>
              </a:rPr>
              <a:t>representatives</a:t>
            </a:r>
            <a:r>
              <a:rPr lang="en-US" altLang="zh-CN" b="0" i="0" dirty="0">
                <a:effectLst/>
                <a:latin typeface="Arial" panose="020B0604020202020204" pitchFamily="34" charset="0"/>
              </a:rPr>
              <a:t> for their single-seat </a:t>
            </a:r>
            <a:r>
              <a:rPr lang="en-US" altLang="zh-CN" b="0" i="0" strike="noStrike" dirty="0">
                <a:effectLst/>
                <a:latin typeface="Arial" panose="020B0604020202020204" pitchFamily="34" charset="0"/>
              </a:rPr>
              <a:t>constituency</a:t>
            </a:r>
            <a:r>
              <a:rPr lang="en-US" altLang="zh-CN" b="0" i="0" dirty="0">
                <a:effectLst/>
                <a:latin typeface="Arial" panose="020B0604020202020204" pitchFamily="34" charset="0"/>
              </a:rPr>
              <a:t>, and one for a political party. </a:t>
            </a:r>
            <a:br>
              <a:rPr lang="en-US" altLang="zh-CN" dirty="0"/>
            </a:br>
            <a:endParaRPr lang="zh-CN" altLang="en-US" dirty="0"/>
          </a:p>
        </p:txBody>
      </p:sp>
      <p:sp>
        <p:nvSpPr>
          <p:cNvPr id="10" name="文本框 9">
            <a:extLst>
              <a:ext uri="{FF2B5EF4-FFF2-40B4-BE49-F238E27FC236}">
                <a16:creationId xmlns:a16="http://schemas.microsoft.com/office/drawing/2014/main" id="{D8743BF8-FD15-4AD9-A40A-75B8B42E01DD}"/>
              </a:ext>
            </a:extLst>
          </p:cNvPr>
          <p:cNvSpPr txBox="1"/>
          <p:nvPr/>
        </p:nvSpPr>
        <p:spPr>
          <a:xfrm>
            <a:off x="1136670" y="1951672"/>
            <a:ext cx="10361424" cy="1569660"/>
          </a:xfrm>
          <a:prstGeom prst="rect">
            <a:avLst/>
          </a:prstGeom>
          <a:noFill/>
        </p:spPr>
        <p:txBody>
          <a:bodyPr wrap="square" rtlCol="0">
            <a:spAutoFit/>
          </a:bodyPr>
          <a:lstStyle/>
          <a:p>
            <a:pPr>
              <a:lnSpc>
                <a:spcPct val="150000"/>
              </a:lnSpc>
            </a:pPr>
            <a:r>
              <a:rPr lang="en-US" altLang="zh-CN" sz="2400" b="1" dirty="0" err="1"/>
              <a:t>Erststimme</a:t>
            </a:r>
            <a:endParaRPr lang="en-US" altLang="zh-CN" sz="2400" b="1" dirty="0"/>
          </a:p>
          <a:p>
            <a:r>
              <a:rPr lang="en-US" altLang="zh-CN" sz="2000" dirty="0"/>
              <a:t>Electors vote for a direct candidate for their constituency. Candidate who receives the most votes can get the direct mandate. Currently, there are 299 constituencies (electoral districts), so 299 seats in Bundestag are determined in the first vote.</a:t>
            </a:r>
          </a:p>
        </p:txBody>
      </p:sp>
      <p:sp>
        <p:nvSpPr>
          <p:cNvPr id="27" name="文本框 26">
            <a:extLst>
              <a:ext uri="{FF2B5EF4-FFF2-40B4-BE49-F238E27FC236}">
                <a16:creationId xmlns:a16="http://schemas.microsoft.com/office/drawing/2014/main" id="{FAB7FE6F-4A11-422E-BAAA-15BC001365C9}"/>
              </a:ext>
            </a:extLst>
          </p:cNvPr>
          <p:cNvSpPr txBox="1"/>
          <p:nvPr/>
        </p:nvSpPr>
        <p:spPr>
          <a:xfrm>
            <a:off x="1136670" y="3469093"/>
            <a:ext cx="10361424" cy="1877437"/>
          </a:xfrm>
          <a:prstGeom prst="rect">
            <a:avLst/>
          </a:prstGeom>
          <a:noFill/>
        </p:spPr>
        <p:txBody>
          <a:bodyPr wrap="square" rtlCol="0">
            <a:spAutoFit/>
          </a:bodyPr>
          <a:lstStyle/>
          <a:p>
            <a:pPr>
              <a:lnSpc>
                <a:spcPct val="150000"/>
              </a:lnSpc>
            </a:pPr>
            <a:r>
              <a:rPr lang="en-US" altLang="zh-CN" sz="2400" b="1" dirty="0" err="1"/>
              <a:t>Zweitstimme</a:t>
            </a:r>
            <a:endParaRPr lang="en-US" altLang="zh-CN" sz="2400" b="1" dirty="0"/>
          </a:p>
          <a:p>
            <a:r>
              <a:rPr lang="en-US" altLang="zh-CN" sz="2000" dirty="0"/>
              <a:t>Electors vote for a party in the second vote. </a:t>
            </a:r>
            <a:r>
              <a:rPr lang="en-US" altLang="zh-CN" sz="2000" b="0" i="0" dirty="0">
                <a:solidFill>
                  <a:srgbClr val="202122"/>
                </a:solidFill>
                <a:effectLst/>
              </a:rPr>
              <a:t>Based on the proportion of second votes, the 598 mandates are distributed to the parties</a:t>
            </a:r>
            <a:r>
              <a:rPr lang="en-US" altLang="zh-CN" sz="2000" dirty="0"/>
              <a:t> who have received at least 5% in second votes or three seats in the first vote. The number of seats in the Bundestag of a certain party is approximately the proportion of second votes times the total seats.</a:t>
            </a:r>
            <a:endParaRPr lang="zh-CN" altLang="en-US" sz="2000" dirty="0"/>
          </a:p>
        </p:txBody>
      </p:sp>
      <p:sp>
        <p:nvSpPr>
          <p:cNvPr id="28" name="AutoShape 4" descr="The 2021 German federal election: How surprising was it really? | EUROPP">
            <a:extLst>
              <a:ext uri="{FF2B5EF4-FFF2-40B4-BE49-F238E27FC236}">
                <a16:creationId xmlns:a16="http://schemas.microsoft.com/office/drawing/2014/main" id="{DA2E0A36-D2EA-4FE8-9F93-AD6C494BF4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21"/>
                                        </p:tgtEl>
                                        <p:attrNameLst>
                                          <p:attrName>ppt_x</p:attrName>
                                          <p:attrName>ppt_y</p:attrName>
                                        </p:attrNameLst>
                                      </p:cBhvr>
                                      <p:rCtr x="1198" y="0"/>
                                    </p:animMotion>
                                  </p:childTnLst>
                                </p:cTn>
                              </p:par>
                              <p:par>
                                <p:cTn id="10" presetID="53" presetClass="entr" presetSubtype="16" fill="hold" grpId="0" nodeType="withEffect">
                                  <p:stCondLst>
                                    <p:cond delay="30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30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 grpId="0" animBg="1"/>
      <p:bldP spid="2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11"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818223" y="663359"/>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12"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9845577" y="5109716"/>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21" name="圆角矩形 2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01</a:t>
            </a:r>
            <a:endParaRPr lang="zh-CN" altLang="en-US" sz="2400" b="1" dirty="0"/>
          </a:p>
        </p:txBody>
      </p:sp>
      <p:sp>
        <p:nvSpPr>
          <p:cNvPr id="23" name="矩形 22"/>
          <p:cNvSpPr/>
          <p:nvPr/>
        </p:nvSpPr>
        <p:spPr>
          <a:xfrm>
            <a:off x="1269992" y="190792"/>
            <a:ext cx="6885627"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Mixed member proportional representation system</a:t>
            </a:r>
            <a:endParaRPr lang="zh-CN" altLang="en-US" sz="2400" dirty="0">
              <a:solidFill>
                <a:schemeClr val="tx1"/>
              </a:solidFill>
              <a:ea typeface="Microsoft YaHei UI" panose="020B0503020204020204" pitchFamily="34" charset="-122"/>
            </a:endParaRPr>
          </a:p>
        </p:txBody>
      </p:sp>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28" name="AutoShape 4" descr="The 2021 German federal election: How surprising was it really? | EUROPP">
            <a:extLst>
              <a:ext uri="{FF2B5EF4-FFF2-40B4-BE49-F238E27FC236}">
                <a16:creationId xmlns:a16="http://schemas.microsoft.com/office/drawing/2014/main" id="{DA2E0A36-D2EA-4FE8-9F93-AD6C494BF4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9" name="图片 28">
            <a:extLst>
              <a:ext uri="{FF2B5EF4-FFF2-40B4-BE49-F238E27FC236}">
                <a16:creationId xmlns:a16="http://schemas.microsoft.com/office/drawing/2014/main" id="{9CFA119A-C3DB-44CD-AC2C-0D8D1E9E1B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8830" y="663359"/>
            <a:ext cx="4746595" cy="6160230"/>
          </a:xfrm>
          <a:prstGeom prst="rect">
            <a:avLst/>
          </a:prstGeom>
        </p:spPr>
      </p:pic>
    </p:spTree>
    <p:extLst>
      <p:ext uri="{BB962C8B-B14F-4D97-AF65-F5344CB8AC3E}">
        <p14:creationId xmlns:p14="http://schemas.microsoft.com/office/powerpoint/2010/main" val="3420031722"/>
      </p:ext>
    </p:extLst>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21"/>
                                        </p:tgtEl>
                                        <p:attrNameLst>
                                          <p:attrName>ppt_x</p:attrName>
                                          <p:attrName>ppt_y</p:attrName>
                                        </p:attrNameLst>
                                      </p:cBhvr>
                                      <p:rCtr x="1198" y="0"/>
                                    </p:animMotion>
                                  </p:childTnLst>
                                </p:cTn>
                              </p:par>
                              <p:par>
                                <p:cTn id="10" presetID="53" presetClass="entr" presetSubtype="16" fill="hold" grpId="0" nodeType="withEffect">
                                  <p:stCondLst>
                                    <p:cond delay="30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30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2000" fill="hold"/>
                                        <p:tgtEl>
                                          <p:spTgt spid="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 grpId="0" animBg="1"/>
      <p:bldP spid="2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11"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818223" y="663359"/>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12"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9845577" y="5109716"/>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21" name="圆角矩形 2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01</a:t>
            </a:r>
            <a:endParaRPr lang="zh-CN" altLang="en-US" sz="2400" b="1" dirty="0"/>
          </a:p>
        </p:txBody>
      </p:sp>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6" name="文本框 5">
            <a:extLst>
              <a:ext uri="{FF2B5EF4-FFF2-40B4-BE49-F238E27FC236}">
                <a16:creationId xmlns:a16="http://schemas.microsoft.com/office/drawing/2014/main" id="{77873445-17C0-48DB-B057-4D0817FD5819}"/>
              </a:ext>
            </a:extLst>
          </p:cNvPr>
          <p:cNvSpPr txBox="1"/>
          <p:nvPr/>
        </p:nvSpPr>
        <p:spPr>
          <a:xfrm>
            <a:off x="1136670" y="2100237"/>
            <a:ext cx="9155194" cy="707886"/>
          </a:xfrm>
          <a:prstGeom prst="rect">
            <a:avLst/>
          </a:prstGeom>
          <a:noFill/>
        </p:spPr>
        <p:txBody>
          <a:bodyPr wrap="square" rtlCol="0">
            <a:spAutoFit/>
          </a:bodyPr>
          <a:lstStyle/>
          <a:p>
            <a:r>
              <a:rPr lang="en-US" altLang="zh-CN" sz="2000" dirty="0"/>
              <a:t>If in the first vote, a party has already got more seats than the seats it should own according to the second vote result, overhang seats arise.</a:t>
            </a:r>
          </a:p>
        </p:txBody>
      </p:sp>
      <p:sp>
        <p:nvSpPr>
          <p:cNvPr id="7" name="文本框 6">
            <a:extLst>
              <a:ext uri="{FF2B5EF4-FFF2-40B4-BE49-F238E27FC236}">
                <a16:creationId xmlns:a16="http://schemas.microsoft.com/office/drawing/2014/main" id="{7A499468-F453-4E20-877F-A598719E938A}"/>
              </a:ext>
            </a:extLst>
          </p:cNvPr>
          <p:cNvSpPr txBox="1"/>
          <p:nvPr/>
        </p:nvSpPr>
        <p:spPr>
          <a:xfrm>
            <a:off x="1136670" y="4929168"/>
            <a:ext cx="8980096" cy="1015663"/>
          </a:xfrm>
          <a:prstGeom prst="rect">
            <a:avLst/>
          </a:prstGeom>
          <a:noFill/>
        </p:spPr>
        <p:txBody>
          <a:bodyPr wrap="square" rtlCol="0">
            <a:spAutoFit/>
          </a:bodyPr>
          <a:lstStyle/>
          <a:p>
            <a:r>
              <a:rPr lang="en-US" altLang="zh-CN" sz="2000" dirty="0"/>
              <a:t>In Germany, the minimum legal number of members of the Bundestag is 598. However, there are 709 and 736 members in the Bundestag in 2017 and 2021 respectively. </a:t>
            </a:r>
            <a:endParaRPr lang="zh-CN" altLang="en-US" sz="2000" dirty="0"/>
          </a:p>
        </p:txBody>
      </p:sp>
      <p:sp>
        <p:nvSpPr>
          <p:cNvPr id="13" name="矩形 12">
            <a:extLst>
              <a:ext uri="{FF2B5EF4-FFF2-40B4-BE49-F238E27FC236}">
                <a16:creationId xmlns:a16="http://schemas.microsoft.com/office/drawing/2014/main" id="{ECA00212-131D-40DF-9CA1-698BF09DC46B}"/>
              </a:ext>
            </a:extLst>
          </p:cNvPr>
          <p:cNvSpPr/>
          <p:nvPr/>
        </p:nvSpPr>
        <p:spPr>
          <a:xfrm>
            <a:off x="1269992" y="190792"/>
            <a:ext cx="6885627"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Mixed member proportional representation system</a:t>
            </a:r>
            <a:endParaRPr lang="zh-CN" altLang="en-US" sz="2400" dirty="0">
              <a:solidFill>
                <a:schemeClr val="tx1"/>
              </a:solidFill>
              <a:ea typeface="Microsoft YaHei UI" panose="020B0503020204020204" pitchFamily="34" charset="-122"/>
            </a:endParaRPr>
          </a:p>
        </p:txBody>
      </p:sp>
      <p:sp>
        <p:nvSpPr>
          <p:cNvPr id="14" name="文本框 13">
            <a:extLst>
              <a:ext uri="{FF2B5EF4-FFF2-40B4-BE49-F238E27FC236}">
                <a16:creationId xmlns:a16="http://schemas.microsoft.com/office/drawing/2014/main" id="{033CF4C0-55AF-455E-9BC1-1BC7B6774035}"/>
              </a:ext>
            </a:extLst>
          </p:cNvPr>
          <p:cNvSpPr txBox="1"/>
          <p:nvPr/>
        </p:nvSpPr>
        <p:spPr>
          <a:xfrm>
            <a:off x="1136670" y="1679022"/>
            <a:ext cx="6094520" cy="461665"/>
          </a:xfrm>
          <a:prstGeom prst="rect">
            <a:avLst/>
          </a:prstGeom>
          <a:noFill/>
        </p:spPr>
        <p:txBody>
          <a:bodyPr wrap="square">
            <a:spAutoFit/>
          </a:bodyPr>
          <a:lstStyle/>
          <a:p>
            <a:r>
              <a:rPr lang="en-US" altLang="zh-CN" sz="2400" b="1" i="0" dirty="0" err="1">
                <a:solidFill>
                  <a:srgbClr val="000000"/>
                </a:solidFill>
                <a:effectLst/>
                <a:ea typeface="+mj-ea"/>
              </a:rPr>
              <a:t>Überhangsmandat</a:t>
            </a:r>
            <a:r>
              <a:rPr lang="en-US" altLang="zh-CN" b="0" i="0" dirty="0">
                <a:solidFill>
                  <a:srgbClr val="000000"/>
                </a:solidFill>
                <a:effectLst/>
                <a:latin typeface="Segoe UI" panose="020B0502040204020203" pitchFamily="34" charset="0"/>
              </a:rPr>
              <a:t> </a:t>
            </a:r>
            <a:endParaRPr lang="zh-CN" altLang="en-US" dirty="0"/>
          </a:p>
        </p:txBody>
      </p:sp>
      <p:sp>
        <p:nvSpPr>
          <p:cNvPr id="15" name="文本框 14">
            <a:extLst>
              <a:ext uri="{FF2B5EF4-FFF2-40B4-BE49-F238E27FC236}">
                <a16:creationId xmlns:a16="http://schemas.microsoft.com/office/drawing/2014/main" id="{5E9274B2-5A50-4A7C-9DC3-53F65A2BA844}"/>
              </a:ext>
            </a:extLst>
          </p:cNvPr>
          <p:cNvSpPr txBox="1"/>
          <p:nvPr/>
        </p:nvSpPr>
        <p:spPr>
          <a:xfrm>
            <a:off x="1136670" y="2983117"/>
            <a:ext cx="6094520" cy="461665"/>
          </a:xfrm>
          <a:prstGeom prst="rect">
            <a:avLst/>
          </a:prstGeom>
          <a:noFill/>
        </p:spPr>
        <p:txBody>
          <a:bodyPr wrap="square">
            <a:spAutoFit/>
          </a:bodyPr>
          <a:lstStyle/>
          <a:p>
            <a:r>
              <a:rPr lang="en-US" altLang="zh-CN" sz="2400" b="1" i="0" dirty="0" err="1">
                <a:solidFill>
                  <a:srgbClr val="000000"/>
                </a:solidFill>
                <a:effectLst/>
              </a:rPr>
              <a:t>Ausgleichsmandat</a:t>
            </a:r>
            <a:endParaRPr lang="zh-CN" altLang="en-US" sz="2400" b="1" dirty="0"/>
          </a:p>
        </p:txBody>
      </p:sp>
      <p:sp>
        <p:nvSpPr>
          <p:cNvPr id="5" name="文本框 4">
            <a:extLst>
              <a:ext uri="{FF2B5EF4-FFF2-40B4-BE49-F238E27FC236}">
                <a16:creationId xmlns:a16="http://schemas.microsoft.com/office/drawing/2014/main" id="{52998F35-C66F-4B22-9EBA-F13B2C59D9A8}"/>
              </a:ext>
            </a:extLst>
          </p:cNvPr>
          <p:cNvSpPr txBox="1"/>
          <p:nvPr/>
        </p:nvSpPr>
        <p:spPr>
          <a:xfrm>
            <a:off x="1136670" y="3725310"/>
            <a:ext cx="8980096" cy="923330"/>
          </a:xfrm>
          <a:prstGeom prst="rect">
            <a:avLst/>
          </a:prstGeom>
          <a:noFill/>
        </p:spPr>
        <p:txBody>
          <a:bodyPr wrap="square" rtlCol="0">
            <a:spAutoFit/>
          </a:bodyPr>
          <a:lstStyle/>
          <a:p>
            <a:r>
              <a:rPr lang="en-US" altLang="zh-CN" dirty="0"/>
              <a:t>If overhang seats arise in some parties, other parties will also get more seats in the Bundestag.</a:t>
            </a:r>
          </a:p>
          <a:p>
            <a:r>
              <a:rPr lang="en-US" altLang="zh-CN" dirty="0">
                <a:solidFill>
                  <a:srgbClr val="000000"/>
                </a:solidFill>
              </a:rPr>
              <a:t>T</a:t>
            </a:r>
            <a:r>
              <a:rPr lang="en-US" altLang="zh-CN" b="0" i="0" dirty="0">
                <a:solidFill>
                  <a:srgbClr val="000000"/>
                </a:solidFill>
                <a:effectLst/>
              </a:rPr>
              <a:t>hese are offset by the allocation of additional seats to the extent that in the end the distribution of seats according to the ratio of the second votes is maintained.</a:t>
            </a:r>
            <a:endParaRPr lang="zh-CN" altLang="en-US" dirty="0"/>
          </a:p>
        </p:txBody>
      </p:sp>
    </p:spTree>
    <p:extLst>
      <p:ext uri="{BB962C8B-B14F-4D97-AF65-F5344CB8AC3E}">
        <p14:creationId xmlns:p14="http://schemas.microsoft.com/office/powerpoint/2010/main" val="1879949866"/>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21"/>
                                        </p:tgtEl>
                                        <p:attrNameLst>
                                          <p:attrName>ppt_x</p:attrName>
                                          <p:attrName>ppt_y</p:attrName>
                                        </p:attrNameLst>
                                      </p:cBhvr>
                                      <p:rCtr x="1198" y="0"/>
                                    </p:animMotion>
                                  </p:childTnLst>
                                </p:cTn>
                              </p:par>
                              <p:par>
                                <p:cTn id="10" presetID="53" presetClass="entr" presetSubtype="16" fill="hold" grpId="0" nodeType="withEffect">
                                  <p:stCondLst>
                                    <p:cond delay="30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30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 grpId="0" animBg="1"/>
      <p:bldP spid="21" grpId="1" animBg="1"/>
      <p:bldP spid="6" grpId="0"/>
      <p:bldP spid="7" grpId="0"/>
      <p:bldP spid="15"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11"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818223" y="663359"/>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12"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9845577" y="5109716"/>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21" name="圆角矩形 2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01</a:t>
            </a:r>
            <a:endParaRPr lang="zh-CN" altLang="en-US" sz="2400" b="1" dirty="0"/>
          </a:p>
        </p:txBody>
      </p:sp>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13" name="矩形 12">
            <a:extLst>
              <a:ext uri="{FF2B5EF4-FFF2-40B4-BE49-F238E27FC236}">
                <a16:creationId xmlns:a16="http://schemas.microsoft.com/office/drawing/2014/main" id="{ECA00212-131D-40DF-9CA1-698BF09DC46B}"/>
              </a:ext>
            </a:extLst>
          </p:cNvPr>
          <p:cNvSpPr/>
          <p:nvPr/>
        </p:nvSpPr>
        <p:spPr>
          <a:xfrm>
            <a:off x="1269992" y="190792"/>
            <a:ext cx="6885627"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Mixed member proportional representation system</a:t>
            </a:r>
            <a:endParaRPr lang="zh-CN" altLang="en-US" sz="2400" dirty="0">
              <a:solidFill>
                <a:schemeClr val="tx1"/>
              </a:solidFill>
              <a:ea typeface="Microsoft YaHei UI" panose="020B0503020204020204" pitchFamily="34" charset="-122"/>
            </a:endParaRPr>
          </a:p>
        </p:txBody>
      </p:sp>
      <p:sp>
        <p:nvSpPr>
          <p:cNvPr id="8" name="文本框 7">
            <a:extLst>
              <a:ext uri="{FF2B5EF4-FFF2-40B4-BE49-F238E27FC236}">
                <a16:creationId xmlns:a16="http://schemas.microsoft.com/office/drawing/2014/main" id="{221DD394-FF3F-4430-8D6A-D518713D9AFA}"/>
              </a:ext>
            </a:extLst>
          </p:cNvPr>
          <p:cNvSpPr txBox="1"/>
          <p:nvPr/>
        </p:nvSpPr>
        <p:spPr>
          <a:xfrm>
            <a:off x="1136670" y="1333279"/>
            <a:ext cx="3005695" cy="461665"/>
          </a:xfrm>
          <a:prstGeom prst="rect">
            <a:avLst/>
          </a:prstGeom>
          <a:noFill/>
        </p:spPr>
        <p:txBody>
          <a:bodyPr wrap="none" rtlCol="0">
            <a:spAutoFit/>
          </a:bodyPr>
          <a:lstStyle/>
          <a:p>
            <a:r>
              <a:rPr lang="en-US" altLang="zh-CN" sz="2400" b="1" dirty="0"/>
              <a:t>Coalition Government</a:t>
            </a:r>
            <a:endParaRPr lang="zh-CN" altLang="en-US" sz="2400" b="1" dirty="0"/>
          </a:p>
        </p:txBody>
      </p:sp>
      <p:sp>
        <p:nvSpPr>
          <p:cNvPr id="2" name="文本框 1">
            <a:extLst>
              <a:ext uri="{FF2B5EF4-FFF2-40B4-BE49-F238E27FC236}">
                <a16:creationId xmlns:a16="http://schemas.microsoft.com/office/drawing/2014/main" id="{D52561EE-5931-4CF3-83CE-96E9078C5543}"/>
              </a:ext>
            </a:extLst>
          </p:cNvPr>
          <p:cNvSpPr txBox="1"/>
          <p:nvPr/>
        </p:nvSpPr>
        <p:spPr>
          <a:xfrm>
            <a:off x="1137071" y="2108051"/>
            <a:ext cx="9605531" cy="646331"/>
          </a:xfrm>
          <a:prstGeom prst="rect">
            <a:avLst/>
          </a:prstGeom>
          <a:noFill/>
        </p:spPr>
        <p:txBody>
          <a:bodyPr wrap="square" rtlCol="0">
            <a:spAutoFit/>
          </a:bodyPr>
          <a:lstStyle/>
          <a:p>
            <a:r>
              <a:rPr lang="en-US" altLang="zh-CN" dirty="0"/>
              <a:t>The party who wins the most seats over all is still unlikely to have an absolute majority after the election. So two or more parties need to  coalesce together in order to govern. </a:t>
            </a:r>
            <a:endParaRPr lang="zh-CN" altLang="en-US" dirty="0"/>
          </a:p>
        </p:txBody>
      </p:sp>
      <p:sp>
        <p:nvSpPr>
          <p:cNvPr id="4" name="文本框 3">
            <a:extLst>
              <a:ext uri="{FF2B5EF4-FFF2-40B4-BE49-F238E27FC236}">
                <a16:creationId xmlns:a16="http://schemas.microsoft.com/office/drawing/2014/main" id="{C513286D-C46D-48C9-AAE4-0C0CDF35766E}"/>
              </a:ext>
            </a:extLst>
          </p:cNvPr>
          <p:cNvSpPr txBox="1"/>
          <p:nvPr/>
        </p:nvSpPr>
        <p:spPr>
          <a:xfrm>
            <a:off x="1269992" y="3158836"/>
            <a:ext cx="7699224" cy="2031325"/>
          </a:xfrm>
          <a:prstGeom prst="rect">
            <a:avLst/>
          </a:prstGeom>
          <a:noFill/>
        </p:spPr>
        <p:txBody>
          <a:bodyPr wrap="none" rtlCol="0">
            <a:spAutoFit/>
          </a:bodyPr>
          <a:lstStyle/>
          <a:p>
            <a:r>
              <a:rPr lang="en-US" altLang="zh-CN" dirty="0"/>
              <a:t>Advantages:</a:t>
            </a:r>
          </a:p>
          <a:p>
            <a:pPr marL="342900" indent="-342900">
              <a:buAutoNum type="arabicPeriod"/>
            </a:pPr>
            <a:r>
              <a:rPr lang="en-US" altLang="zh-CN" dirty="0"/>
              <a:t>Decisions are more majority-based and more consensus can be reached.</a:t>
            </a:r>
          </a:p>
          <a:p>
            <a:pPr marL="342900" indent="-342900">
              <a:buAutoNum type="arabicPeriod"/>
            </a:pPr>
            <a:r>
              <a:rPr lang="en-US" altLang="zh-CN" b="0" i="0" dirty="0">
                <a:solidFill>
                  <a:srgbClr val="282829"/>
                </a:solidFill>
                <a:effectLst/>
                <a:latin typeface="-apple-system"/>
              </a:rPr>
              <a:t>Lowers tyranny and more responsibility of government. </a:t>
            </a:r>
          </a:p>
          <a:p>
            <a:pPr marL="342900" indent="-342900">
              <a:buAutoNum type="arabicPeriod"/>
            </a:pPr>
            <a:endParaRPr lang="en-US" altLang="zh-CN" dirty="0">
              <a:solidFill>
                <a:srgbClr val="282829"/>
              </a:solidFill>
              <a:latin typeface="-apple-system"/>
            </a:endParaRPr>
          </a:p>
          <a:p>
            <a:r>
              <a:rPr lang="en-US" altLang="zh-CN" dirty="0">
                <a:solidFill>
                  <a:srgbClr val="282829"/>
                </a:solidFill>
                <a:latin typeface="-apple-system"/>
              </a:rPr>
              <a:t>Disadvantages:</a:t>
            </a:r>
          </a:p>
          <a:p>
            <a:pPr marL="342900" indent="-342900">
              <a:buAutoNum type="arabicPeriod"/>
            </a:pPr>
            <a:r>
              <a:rPr lang="en-US" altLang="zh-CN" dirty="0">
                <a:solidFill>
                  <a:srgbClr val="282829"/>
                </a:solidFill>
                <a:latin typeface="-apple-system"/>
              </a:rPr>
              <a:t>Consume more time on decision making process.</a:t>
            </a:r>
          </a:p>
          <a:p>
            <a:pPr marL="342900" indent="-342900">
              <a:buAutoNum type="arabicPeriod"/>
            </a:pPr>
            <a:r>
              <a:rPr lang="en-US" altLang="zh-CN" b="0" i="0" dirty="0">
                <a:solidFill>
                  <a:srgbClr val="282829"/>
                </a:solidFill>
                <a:effectLst/>
                <a:latin typeface="-apple-system"/>
              </a:rPr>
              <a:t>Generally appeasement policies are considered rather developmental policy.</a:t>
            </a:r>
            <a:endParaRPr lang="en-US" altLang="zh-CN" dirty="0">
              <a:solidFill>
                <a:srgbClr val="282829"/>
              </a:solidFill>
              <a:latin typeface="-apple-system"/>
            </a:endParaRPr>
          </a:p>
        </p:txBody>
      </p:sp>
    </p:spTree>
    <p:extLst>
      <p:ext uri="{BB962C8B-B14F-4D97-AF65-F5344CB8AC3E}">
        <p14:creationId xmlns:p14="http://schemas.microsoft.com/office/powerpoint/2010/main" val="343633020"/>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21"/>
                                        </p:tgtEl>
                                        <p:attrNameLst>
                                          <p:attrName>ppt_x</p:attrName>
                                          <p:attrName>ppt_y</p:attrName>
                                        </p:attrNameLst>
                                      </p:cBhvr>
                                      <p:rCtr x="1198" y="0"/>
                                    </p:animMotion>
                                  </p:childTnLst>
                                </p:cTn>
                              </p:par>
                              <p:par>
                                <p:cTn id="10" presetID="53" presetClass="entr" presetSubtype="16" fill="hold" grpId="0" nodeType="withEffect">
                                  <p:stCondLst>
                                    <p:cond delay="30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30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 grpId="0" animBg="1"/>
      <p:bldP spid="21" grpId="1" animBg="1"/>
      <p:bldP spid="8" grpId="0"/>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11"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818223" y="663359"/>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12"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9845577" y="5109716"/>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21" name="圆角矩形 2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01</a:t>
            </a:r>
            <a:endParaRPr lang="zh-CN" altLang="en-US" sz="2400" b="1" dirty="0"/>
          </a:p>
        </p:txBody>
      </p:sp>
      <p:sp>
        <p:nvSpPr>
          <p:cNvPr id="23" name="矩形 22"/>
          <p:cNvSpPr/>
          <p:nvPr/>
        </p:nvSpPr>
        <p:spPr>
          <a:xfrm>
            <a:off x="1269992" y="190792"/>
            <a:ext cx="6885627"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Mixed member proportional representation system</a:t>
            </a:r>
            <a:endParaRPr lang="zh-CN" altLang="en-US" sz="2400" dirty="0">
              <a:solidFill>
                <a:schemeClr val="tx1"/>
              </a:solidFill>
              <a:ea typeface="Microsoft YaHei UI" panose="020B0503020204020204" pitchFamily="34" charset="-122"/>
            </a:endParaRPr>
          </a:p>
        </p:txBody>
      </p:sp>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pic>
        <p:nvPicPr>
          <p:cNvPr id="5" name="图片 4">
            <a:extLst>
              <a:ext uri="{FF2B5EF4-FFF2-40B4-BE49-F238E27FC236}">
                <a16:creationId xmlns:a16="http://schemas.microsoft.com/office/drawing/2014/main" id="{CEE5A799-4D2D-4E52-A2DF-63959D8CC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257" y="663359"/>
            <a:ext cx="6929485" cy="6045708"/>
          </a:xfrm>
          <a:prstGeom prst="rect">
            <a:avLst/>
          </a:prstGeom>
        </p:spPr>
      </p:pic>
    </p:spTree>
    <p:extLst>
      <p:ext uri="{BB962C8B-B14F-4D97-AF65-F5344CB8AC3E}">
        <p14:creationId xmlns:p14="http://schemas.microsoft.com/office/powerpoint/2010/main" val="242554482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21"/>
                                        </p:tgtEl>
                                        <p:attrNameLst>
                                          <p:attrName>ppt_x</p:attrName>
                                          <p:attrName>ppt_y</p:attrName>
                                        </p:attrNameLst>
                                      </p:cBhvr>
                                      <p:rCtr x="1198" y="0"/>
                                    </p:animMotion>
                                  </p:childTnLst>
                                </p:cTn>
                              </p:par>
                              <p:par>
                                <p:cTn id="10" presetID="53" presetClass="entr" presetSubtype="16" fill="hold" grpId="0" nodeType="withEffect">
                                  <p:stCondLst>
                                    <p:cond delay="30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30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 grpId="0"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11"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818223" y="663359"/>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12"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9845577" y="5109716"/>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21" name="圆角矩形 2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02</a:t>
            </a:r>
            <a:endParaRPr lang="zh-CN" altLang="en-US" sz="2400" b="1" dirty="0"/>
          </a:p>
        </p:txBody>
      </p:sp>
      <p:sp>
        <p:nvSpPr>
          <p:cNvPr id="23" name="矩形 22"/>
          <p:cNvSpPr/>
          <p:nvPr/>
        </p:nvSpPr>
        <p:spPr>
          <a:xfrm>
            <a:off x="1269992" y="190792"/>
            <a:ext cx="6885627"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Election of the President</a:t>
            </a:r>
            <a:endParaRPr lang="zh-CN" altLang="en-US" sz="2400" dirty="0">
              <a:solidFill>
                <a:schemeClr val="tx1"/>
              </a:solidFill>
              <a:ea typeface="Microsoft YaHei UI" panose="020B0503020204020204" pitchFamily="34" charset="-122"/>
            </a:endParaRPr>
          </a:p>
        </p:txBody>
      </p:sp>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2" name="文本框 1">
            <a:extLst>
              <a:ext uri="{FF2B5EF4-FFF2-40B4-BE49-F238E27FC236}">
                <a16:creationId xmlns:a16="http://schemas.microsoft.com/office/drawing/2014/main" id="{F5452E1A-7B9F-4984-BE56-1AB4255CB842}"/>
              </a:ext>
            </a:extLst>
          </p:cNvPr>
          <p:cNvSpPr txBox="1"/>
          <p:nvPr/>
        </p:nvSpPr>
        <p:spPr>
          <a:xfrm>
            <a:off x="1269992" y="1397674"/>
            <a:ext cx="9445557" cy="4678204"/>
          </a:xfrm>
          <a:prstGeom prst="rect">
            <a:avLst/>
          </a:prstGeom>
          <a:noFill/>
        </p:spPr>
        <p:txBody>
          <a:bodyPr wrap="square" rtlCol="0">
            <a:spAutoFit/>
          </a:bodyPr>
          <a:lstStyle/>
          <a:p>
            <a:r>
              <a:rPr lang="en-US" altLang="zh-CN" sz="2000" dirty="0"/>
              <a:t>The President of the Germany is elected for every five years. The result will be decided by secret ballot on a specially convened federal convention, which consists of all Bundestag members and </a:t>
            </a:r>
            <a:r>
              <a:rPr lang="en-US" altLang="zh-CN" sz="2000" b="0" i="0" dirty="0">
                <a:solidFill>
                  <a:srgbClr val="202122"/>
                </a:solidFill>
                <a:effectLst/>
              </a:rPr>
              <a:t>equal number of electors elected by the state legislatures in proportion to their respective populations. </a:t>
            </a:r>
            <a:r>
              <a:rPr lang="en-US" altLang="zh-CN" sz="2000" dirty="0">
                <a:solidFill>
                  <a:srgbClr val="202122"/>
                </a:solidFill>
              </a:rPr>
              <a:t>T</a:t>
            </a:r>
            <a:r>
              <a:rPr lang="en-US" altLang="zh-CN" sz="2000" b="0" i="0" dirty="0">
                <a:solidFill>
                  <a:srgbClr val="202122"/>
                </a:solidFill>
                <a:effectLst/>
              </a:rPr>
              <a:t>he convention be convened no later than 30 days before the scheduled expiry of the sitting president's term.</a:t>
            </a:r>
          </a:p>
          <a:p>
            <a:endParaRPr lang="en-US" altLang="zh-CN" sz="2000" dirty="0">
              <a:solidFill>
                <a:srgbClr val="202122"/>
              </a:solidFill>
            </a:endParaRPr>
          </a:p>
          <a:p>
            <a:r>
              <a:rPr lang="en-US" altLang="zh-CN" sz="2000" b="0" i="0" dirty="0">
                <a:solidFill>
                  <a:srgbClr val="202122"/>
                </a:solidFill>
                <a:effectLst/>
              </a:rPr>
              <a:t>Candidates who receives majority votes both in the first and second rounds will directly be electe</a:t>
            </a:r>
            <a:r>
              <a:rPr lang="en-US" altLang="zh-CN" sz="2000" dirty="0">
                <a:solidFill>
                  <a:srgbClr val="202122"/>
                </a:solidFill>
              </a:rPr>
              <a:t>d as the President. If no candidates make it, the candidate who wins a plurality votes will be elected as the President.</a:t>
            </a:r>
          </a:p>
          <a:p>
            <a:endParaRPr lang="en-US" altLang="zh-CN" sz="2000" dirty="0">
              <a:solidFill>
                <a:srgbClr val="202122"/>
              </a:solidFill>
            </a:endParaRPr>
          </a:p>
          <a:p>
            <a:r>
              <a:rPr lang="en-US" altLang="zh-CN" sz="2000" dirty="0">
                <a:solidFill>
                  <a:srgbClr val="202122"/>
                </a:solidFill>
              </a:rPr>
              <a:t>A president can be reelected only once.</a:t>
            </a:r>
          </a:p>
          <a:p>
            <a:endParaRPr lang="en-US" altLang="zh-CN" sz="2000" dirty="0">
              <a:solidFill>
                <a:srgbClr val="202122"/>
              </a:solidFill>
            </a:endParaRPr>
          </a:p>
          <a:p>
            <a:endParaRPr lang="en-US" altLang="zh-CN" sz="2000" dirty="0">
              <a:solidFill>
                <a:srgbClr val="202122"/>
              </a:solidFill>
            </a:endParaRPr>
          </a:p>
          <a:p>
            <a:endParaRPr lang="en-US" altLang="zh-CN" sz="2000" dirty="0">
              <a:solidFill>
                <a:srgbClr val="202122"/>
              </a:solidFill>
            </a:endParaRPr>
          </a:p>
          <a:p>
            <a:endParaRPr lang="zh-CN" altLang="en-US" dirty="0"/>
          </a:p>
        </p:txBody>
      </p:sp>
    </p:spTree>
    <p:extLst>
      <p:ext uri="{BB962C8B-B14F-4D97-AF65-F5344CB8AC3E}">
        <p14:creationId xmlns:p14="http://schemas.microsoft.com/office/powerpoint/2010/main" val="317698349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21"/>
                                        </p:tgtEl>
                                        <p:attrNameLst>
                                          <p:attrName>ppt_x</p:attrName>
                                          <p:attrName>ppt_y</p:attrName>
                                        </p:attrNameLst>
                                      </p:cBhvr>
                                      <p:rCtr x="1198" y="0"/>
                                    </p:animMotion>
                                  </p:childTnLst>
                                </p:cTn>
                              </p:par>
                              <p:par>
                                <p:cTn id="10" presetID="53" presetClass="entr" presetSubtype="16" fill="hold" grpId="0" nodeType="withEffect">
                                  <p:stCondLst>
                                    <p:cond delay="30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30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 grpId="0" animBg="1"/>
      <p:bldP spid="2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11"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818223" y="663359"/>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12" name="Rectangle 8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9845577" y="5109716"/>
            <a:ext cx="1794051" cy="1077218"/>
          </a:xfrm>
          <a:prstGeom prst="rect">
            <a:avLst/>
          </a:prstGeom>
        </p:spPr>
        <p:txBody>
          <a:bodyPr wrap="square">
            <a:spAutoFit/>
          </a:bodyPr>
          <a:lstStyle/>
          <a:p>
            <a:pPr algn="ctr">
              <a:lnSpc>
                <a:spcPct val="200000"/>
              </a:lnSpc>
            </a:pPr>
            <a:r>
              <a:rPr lang="en-US" altLang="zh-CN" sz="1200" b="1" dirty="0">
                <a:solidFill>
                  <a:schemeClr val="bg1"/>
                </a:solidFill>
                <a:ea typeface="Open Sans" panose="020B0606030504020204" pitchFamily="34" charset="0"/>
                <a:cs typeface="Open Sans" panose="020B0606030504020204" pitchFamily="34" charset="0"/>
              </a:rPr>
              <a:t>Key Words Here</a:t>
            </a:r>
            <a:endParaRPr lang="en-US" sz="1000" dirty="0">
              <a:solidFill>
                <a:schemeClr val="bg1"/>
              </a:solidFill>
              <a:ea typeface="Open Sans" panose="020B0606030504020204" pitchFamily="34" charset="0"/>
              <a:cs typeface="Open Sans" panose="020B0606030504020204" pitchFamily="34" charset="0"/>
            </a:endParaRPr>
          </a:p>
          <a:p>
            <a:pPr algn="ctr"/>
            <a:r>
              <a:rPr lang="en-US" sz="1000" dirty="0">
                <a:solidFill>
                  <a:schemeClr val="bg1"/>
                </a:solidFill>
                <a:ea typeface="Open Sans" panose="020B0606030504020204" pitchFamily="34" charset="0"/>
                <a:cs typeface="Open Sans" panose="020B0606030504020204" pitchFamily="34" charset="0"/>
              </a:rPr>
              <a:t>Vivamus Quam Dolor, Tempor Ac Gravida Sit Amet, Porta Fermentum Magna. Aliquam Euismod.</a:t>
            </a:r>
          </a:p>
        </p:txBody>
      </p:sp>
      <p:sp>
        <p:nvSpPr>
          <p:cNvPr id="21" name="圆角矩形 2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03</a:t>
            </a:r>
            <a:endParaRPr lang="zh-CN" altLang="en-US" sz="2400" b="1" dirty="0"/>
          </a:p>
        </p:txBody>
      </p:sp>
      <p:sp>
        <p:nvSpPr>
          <p:cNvPr id="23" name="矩形 22"/>
          <p:cNvSpPr/>
          <p:nvPr/>
        </p:nvSpPr>
        <p:spPr>
          <a:xfrm>
            <a:off x="1269992" y="190792"/>
            <a:ext cx="6885627"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Election of the Chancellor</a:t>
            </a:r>
            <a:endParaRPr lang="zh-CN" altLang="en-US" sz="2400" dirty="0">
              <a:solidFill>
                <a:schemeClr val="tx1"/>
              </a:solidFill>
              <a:ea typeface="Microsoft YaHei UI" panose="020B0503020204020204" pitchFamily="34" charset="-122"/>
            </a:endParaRPr>
          </a:p>
        </p:txBody>
      </p:sp>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4" name="文本框 3">
            <a:extLst>
              <a:ext uri="{FF2B5EF4-FFF2-40B4-BE49-F238E27FC236}">
                <a16:creationId xmlns:a16="http://schemas.microsoft.com/office/drawing/2014/main" id="{822ECA34-1405-48E8-80E9-DA09B2C8DB51}"/>
              </a:ext>
            </a:extLst>
          </p:cNvPr>
          <p:cNvSpPr txBox="1"/>
          <p:nvPr/>
        </p:nvSpPr>
        <p:spPr>
          <a:xfrm>
            <a:off x="1459149" y="1391055"/>
            <a:ext cx="9124545" cy="3785652"/>
          </a:xfrm>
          <a:prstGeom prst="rect">
            <a:avLst/>
          </a:prstGeom>
          <a:noFill/>
        </p:spPr>
        <p:txBody>
          <a:bodyPr wrap="square" rtlCol="0">
            <a:spAutoFit/>
          </a:bodyPr>
          <a:lstStyle/>
          <a:p>
            <a:r>
              <a:rPr lang="en-US" altLang="zh-CN" sz="2000" dirty="0"/>
              <a:t>The Chancellor of Germany is elected for every four years. First, a candidate for Chancellor will be proposed by the President. Usually, most parties have agreed with the nominee beforehand. The election of the Chancellor is in the form of secret ballot. In the first voting phase, the members of the Bundestag will decide whether the nominee can be the Chancellor. If majority votes are for the nominee, he/she will directly be the Chancellor. Otherwise, parliamentary groups in the Bundestag can nominate their candidates in 14 days. If still no Chancellor is elected in the second voting phase,  on the 15</a:t>
            </a:r>
            <a:r>
              <a:rPr lang="en-US" altLang="zh-CN" sz="2000" baseline="30000" dirty="0"/>
              <a:t>th</a:t>
            </a:r>
            <a:r>
              <a:rPr lang="en-US" altLang="zh-CN" sz="2000" dirty="0"/>
              <a:t> day after the ballot, parliamentary groups can nominate new candidates. If someone receives majority votes in the third voting phase, the President must him/her as the Chancellor. If not, the President can either appoint the candidate who received a plurality of votes as the Chancellor or call new elections within 60 days.</a:t>
            </a:r>
            <a:endParaRPr lang="zh-CN" altLang="en-US" sz="2000" dirty="0"/>
          </a:p>
        </p:txBody>
      </p:sp>
    </p:spTree>
    <p:extLst>
      <p:ext uri="{BB962C8B-B14F-4D97-AF65-F5344CB8AC3E}">
        <p14:creationId xmlns:p14="http://schemas.microsoft.com/office/powerpoint/2010/main" val="35818769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21"/>
                                        </p:tgtEl>
                                        <p:attrNameLst>
                                          <p:attrName>ppt_x</p:attrName>
                                          <p:attrName>ppt_y</p:attrName>
                                        </p:attrNameLst>
                                      </p:cBhvr>
                                      <p:rCtr x="1198" y="0"/>
                                    </p:animMotion>
                                  </p:childTnLst>
                                </p:cTn>
                              </p:par>
                              <p:par>
                                <p:cTn id="10" presetID="53" presetClass="entr" presetSubtype="16" fill="hold" grpId="0" nodeType="withEffect">
                                  <p:stCondLst>
                                    <p:cond delay="30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30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1" grpId="0" animBg="1"/>
      <p:bldP spid="2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7"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2" name="文本框 1">
            <a:extLst>
              <a:ext uri="{FF2B5EF4-FFF2-40B4-BE49-F238E27FC236}">
                <a16:creationId xmlns:a16="http://schemas.microsoft.com/office/drawing/2014/main" id="{4F449031-E997-40B8-86C0-AC2E6D9BAEE1}"/>
              </a:ext>
            </a:extLst>
          </p:cNvPr>
          <p:cNvSpPr txBox="1"/>
          <p:nvPr/>
        </p:nvSpPr>
        <p:spPr>
          <a:xfrm>
            <a:off x="1235413" y="428017"/>
            <a:ext cx="1440844" cy="461665"/>
          </a:xfrm>
          <a:prstGeom prst="rect">
            <a:avLst/>
          </a:prstGeom>
          <a:noFill/>
        </p:spPr>
        <p:txBody>
          <a:bodyPr wrap="none" rtlCol="0">
            <a:spAutoFit/>
          </a:bodyPr>
          <a:lstStyle/>
          <a:p>
            <a:r>
              <a:rPr lang="en-US" altLang="zh-CN" sz="2400" dirty="0"/>
              <a:t>Reference</a:t>
            </a:r>
          </a:p>
        </p:txBody>
      </p:sp>
      <p:sp>
        <p:nvSpPr>
          <p:cNvPr id="8" name="文本框 7">
            <a:extLst>
              <a:ext uri="{FF2B5EF4-FFF2-40B4-BE49-F238E27FC236}">
                <a16:creationId xmlns:a16="http://schemas.microsoft.com/office/drawing/2014/main" id="{1DA3F681-55FF-4439-823C-EE65FC430CF8}"/>
              </a:ext>
            </a:extLst>
          </p:cNvPr>
          <p:cNvSpPr txBox="1"/>
          <p:nvPr/>
        </p:nvSpPr>
        <p:spPr>
          <a:xfrm>
            <a:off x="1235413" y="1143159"/>
            <a:ext cx="7896428" cy="3416320"/>
          </a:xfrm>
          <a:prstGeom prst="rect">
            <a:avLst/>
          </a:prstGeom>
          <a:noFill/>
        </p:spPr>
        <p:txBody>
          <a:bodyPr wrap="square">
            <a:spAutoFit/>
          </a:bodyPr>
          <a:lstStyle/>
          <a:p>
            <a:r>
              <a:rPr lang="en-US" altLang="zh-CN" dirty="0"/>
              <a:t>https://en.wikipedia.org/wiki/German_Bundesrat#Tasks https://en.wikipedia.org/wiki/Chancellor_of_Germany#Election_mechanism </a:t>
            </a:r>
          </a:p>
          <a:p>
            <a:r>
              <a:rPr lang="zh-CN" altLang="en-US" dirty="0"/>
              <a:t>https://en.wikipedia.org/wiki/Germany#Politics</a:t>
            </a:r>
            <a:endParaRPr lang="en-US" altLang="zh-CN" dirty="0"/>
          </a:p>
          <a:p>
            <a:r>
              <a:rPr lang="en-US" altLang="zh-CN" dirty="0"/>
              <a:t>https://en.wikipedia.org/wiki/Politics_of_Germany#Constitution https://www.bundestag.de/en/parliament/history/parliamentarism/frg_parliamentarism</a:t>
            </a:r>
          </a:p>
          <a:p>
            <a:r>
              <a:rPr lang="en-US" altLang="zh-CN" dirty="0"/>
              <a:t>https://www.youtube.com/watch?v=hiCZUN9mUqM&amp;t=240s</a:t>
            </a:r>
          </a:p>
          <a:p>
            <a:r>
              <a:rPr lang="en-US" altLang="zh-CN" dirty="0"/>
              <a:t>https://www.bundesregierung.de/breg-en/chancellor/structure-and-tasks-470508 https://en.wikipedia.org/wiki/Bundestag#Organization https://en.wikipedia.org/wiki/Coalition_government https://www.bundesrat.de/EN/funktionen-en/aufgaben-en/aufgaben-en-node.html#doc5981294bodyText2</a:t>
            </a:r>
          </a:p>
        </p:txBody>
      </p:sp>
    </p:spTree>
    <p:extLst>
      <p:ext uri="{BB962C8B-B14F-4D97-AF65-F5344CB8AC3E}">
        <p14:creationId xmlns:p14="http://schemas.microsoft.com/office/powerpoint/2010/main" val="3373330610"/>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pic>
        <p:nvPicPr>
          <p:cNvPr id="8" name="图片 7"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PicPr>
            <a:picLocks noChangeAspect="1"/>
          </p:cNvPicPr>
          <p:nvPr/>
        </p:nvPicPr>
        <p:blipFill rotWithShape="1">
          <a:blip r:embed="rId4" cstate="print">
            <a:extLst>
              <a:ext uri="{28A0092B-C50C-407E-A947-70E740481C1C}">
                <a14:useLocalDpi xmlns:a14="http://schemas.microsoft.com/office/drawing/2010/main" val="0"/>
              </a:ext>
            </a:extLst>
          </a:blip>
          <a:srcRect r="86656"/>
          <a:stretch>
            <a:fillRect/>
          </a:stretch>
        </p:blipFill>
        <p:spPr>
          <a:xfrm>
            <a:off x="0" y="0"/>
            <a:ext cx="1626919" cy="6858000"/>
          </a:xfrm>
          <a:prstGeom prst="rect">
            <a:avLst/>
          </a:prstGeom>
        </p:spPr>
      </p:pic>
      <p:sp>
        <p:nvSpPr>
          <p:cNvPr id="9" name="圆角矩形 8"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88768" y="1318160"/>
            <a:ext cx="5997038" cy="2006931"/>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txBox="1"/>
          <p:nvPr/>
        </p:nvSpPr>
        <p:spPr>
          <a:xfrm>
            <a:off x="624666" y="1767627"/>
            <a:ext cx="3815963" cy="1107996"/>
          </a:xfrm>
          <a:prstGeom prst="rect">
            <a:avLst/>
          </a:prstGeom>
          <a:noFill/>
        </p:spPr>
        <p:txBody>
          <a:bodyPr wrap="square" rtlCol="0">
            <a:spAutoFit/>
            <a:scene3d>
              <a:camera prst="orthographicFront">
                <a:rot lat="0" lon="0" rev="0"/>
              </a:camera>
              <a:lightRig rig="threePt" dir="t"/>
            </a:scene3d>
          </a:bodyPr>
          <a:lstStyle/>
          <a:p>
            <a:pPr algn="dist"/>
            <a:r>
              <a:rPr lang="en-US" altLang="zh-CN" sz="6600" b="1" spc="-150" dirty="0">
                <a:solidFill>
                  <a:schemeClr val="bg1"/>
                </a:solidFill>
                <a:ea typeface="Microsoft YaHei UI" panose="020B0503020204020204" pitchFamily="34" charset="-122"/>
                <a:cs typeface="Meiryo UI" panose="020B0604030504040204" pitchFamily="34" charset="-128"/>
              </a:rPr>
              <a:t>CONTENTS</a:t>
            </a:r>
            <a:endParaRPr lang="zh-CN" altLang="en-US" sz="6600" b="1" spc="-150" dirty="0">
              <a:solidFill>
                <a:schemeClr val="bg1"/>
              </a:solidFill>
              <a:ea typeface="Microsoft YaHei UI" panose="020B0503020204020204" pitchFamily="34" charset="-122"/>
              <a:cs typeface="Meiryo UI" panose="020B0604030504040204" pitchFamily="34" charset="-128"/>
            </a:endParaRPr>
          </a:p>
        </p:txBody>
      </p:sp>
      <p:grpSp>
        <p:nvGrpSpPr>
          <p:cNvPr id="44" name="组合 43"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7119727" y="1436914"/>
            <a:ext cx="4313610" cy="1825034"/>
            <a:chOff x="6929721" y="1614779"/>
            <a:chExt cx="4313610" cy="1825034"/>
          </a:xfrm>
        </p:grpSpPr>
        <p:sp>
          <p:nvSpPr>
            <p:cNvPr id="45" name="矩形 44"/>
            <p:cNvSpPr/>
            <p:nvPr/>
          </p:nvSpPr>
          <p:spPr>
            <a:xfrm>
              <a:off x="6938527" y="1614779"/>
              <a:ext cx="2962688"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ea typeface="Microsoft YaHei UI" panose="020B0503020204020204" pitchFamily="34" charset="-122"/>
                </a:rPr>
                <a:t>Federal Government</a:t>
              </a:r>
              <a:endParaRPr lang="zh-CN" altLang="en-US" sz="2400" dirty="0">
                <a:solidFill>
                  <a:schemeClr val="tx1">
                    <a:lumMod val="75000"/>
                    <a:lumOff val="25000"/>
                  </a:schemeClr>
                </a:solidFill>
                <a:ea typeface="Microsoft YaHei UI" panose="020B0503020204020204" pitchFamily="34" charset="-122"/>
              </a:endParaRPr>
            </a:p>
          </p:txBody>
        </p:sp>
        <p:sp>
          <p:nvSpPr>
            <p:cNvPr id="46" name="Rectangle 3"/>
            <p:cNvSpPr txBox="1">
              <a:spLocks noChangeArrowheads="1"/>
            </p:cNvSpPr>
            <p:nvPr/>
          </p:nvSpPr>
          <p:spPr bwMode="auto">
            <a:xfrm>
              <a:off x="6929721" y="2106498"/>
              <a:ext cx="4313610" cy="133331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marL="171450" indent="-171450" algn="l" latinLnBrk="0">
                <a:buFont typeface="Wingdings" panose="05000000000000000000" pitchFamily="2" charset="2"/>
                <a:buChar char="l"/>
              </a:pPr>
              <a:r>
                <a:rPr lang="en-US" altLang="ko-KR" sz="1400" b="0" dirty="0">
                  <a:solidFill>
                    <a:schemeClr val="tx1">
                      <a:lumMod val="75000"/>
                      <a:lumOff val="25000"/>
                    </a:schemeClr>
                  </a:solidFill>
                  <a:effectLst/>
                  <a:latin typeface="+mn-lt"/>
                  <a:ea typeface="Microsoft YaHei UI" panose="020B0503020204020204" pitchFamily="34" charset="-122"/>
                </a:rPr>
                <a:t>Overview of the Government system</a:t>
              </a:r>
            </a:p>
            <a:p>
              <a:pPr marL="171450" indent="-171450" algn="l" latinLnBrk="0">
                <a:buFont typeface="Wingdings" panose="05000000000000000000" pitchFamily="2" charset="2"/>
                <a:buChar char="l"/>
              </a:pPr>
              <a:r>
                <a:rPr lang="en-US" altLang="ko-KR" sz="1400" b="0" dirty="0">
                  <a:solidFill>
                    <a:schemeClr val="tx1">
                      <a:lumMod val="75000"/>
                      <a:lumOff val="25000"/>
                    </a:schemeClr>
                  </a:solidFill>
                  <a:effectLst/>
                  <a:latin typeface="+mn-lt"/>
                  <a:ea typeface="Microsoft YaHei UI" panose="020B0503020204020204" pitchFamily="34" charset="-122"/>
                </a:rPr>
                <a:t>Functions and roles of President</a:t>
              </a:r>
            </a:p>
            <a:p>
              <a:pPr marL="171450" indent="-171450" algn="l" latinLnBrk="0">
                <a:buFont typeface="Wingdings" panose="05000000000000000000" pitchFamily="2" charset="2"/>
                <a:buChar char="l"/>
              </a:pPr>
              <a:r>
                <a:rPr lang="en-US" altLang="ko-KR" sz="1400" b="0" dirty="0">
                  <a:solidFill>
                    <a:schemeClr val="tx1">
                      <a:lumMod val="75000"/>
                      <a:lumOff val="25000"/>
                    </a:schemeClr>
                  </a:solidFill>
                  <a:effectLst/>
                  <a:latin typeface="+mn-lt"/>
                  <a:ea typeface="Microsoft YaHei UI" panose="020B0503020204020204" pitchFamily="34" charset="-122"/>
                </a:rPr>
                <a:t>Functions and roles of Chancellor</a:t>
              </a:r>
            </a:p>
            <a:p>
              <a:pPr marL="171450" indent="-171450" algn="l" latinLnBrk="0">
                <a:buFont typeface="Wingdings" panose="05000000000000000000" pitchFamily="2" charset="2"/>
                <a:buChar char="l"/>
              </a:pPr>
              <a:r>
                <a:rPr lang="en-US" altLang="ko-KR" sz="1400" b="0" dirty="0">
                  <a:solidFill>
                    <a:schemeClr val="tx1">
                      <a:lumMod val="75000"/>
                      <a:lumOff val="25000"/>
                    </a:schemeClr>
                  </a:solidFill>
                  <a:effectLst/>
                  <a:latin typeface="+mn-lt"/>
                  <a:ea typeface="Microsoft YaHei UI" panose="020B0503020204020204" pitchFamily="34" charset="-122"/>
                </a:rPr>
                <a:t>Bundestag</a:t>
              </a:r>
            </a:p>
            <a:p>
              <a:pPr marL="171450" indent="-171450" algn="l" latinLnBrk="0">
                <a:buFont typeface="Wingdings" panose="05000000000000000000" pitchFamily="2" charset="2"/>
                <a:buChar char="l"/>
              </a:pPr>
              <a:r>
                <a:rPr lang="en-US" altLang="ko-KR" sz="1400" b="0" dirty="0">
                  <a:solidFill>
                    <a:schemeClr val="tx1">
                      <a:lumMod val="75000"/>
                      <a:lumOff val="25000"/>
                    </a:schemeClr>
                  </a:solidFill>
                  <a:effectLst/>
                  <a:latin typeface="+mn-lt"/>
                  <a:ea typeface="Microsoft YaHei UI" panose="020B0503020204020204" pitchFamily="34" charset="-122"/>
                </a:rPr>
                <a:t>Bundesrat</a:t>
              </a:r>
            </a:p>
            <a:p>
              <a:pPr marL="171450" indent="-171450" algn="l" latinLnBrk="0">
                <a:buFont typeface="Wingdings" panose="05000000000000000000" pitchFamily="2" charset="2"/>
                <a:buChar char="l"/>
              </a:pPr>
              <a:endParaRPr lang="en-US" altLang="ko-KR" sz="1050" b="0" dirty="0">
                <a:solidFill>
                  <a:schemeClr val="tx1">
                    <a:lumMod val="75000"/>
                    <a:lumOff val="25000"/>
                  </a:schemeClr>
                </a:solidFill>
                <a:effectLst/>
                <a:latin typeface="+mn-lt"/>
                <a:ea typeface="Microsoft YaHei UI" panose="020B0503020204020204" pitchFamily="34" charset="-122"/>
              </a:endParaRPr>
            </a:p>
          </p:txBody>
        </p:sp>
      </p:grpSp>
      <p:grpSp>
        <p:nvGrpSpPr>
          <p:cNvPr id="50" name="组合 4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7128533" y="3045518"/>
            <a:ext cx="4313610" cy="1847184"/>
            <a:chOff x="6938527" y="3703337"/>
            <a:chExt cx="4313610" cy="1847184"/>
          </a:xfrm>
        </p:grpSpPr>
        <p:sp>
          <p:nvSpPr>
            <p:cNvPr id="51" name="矩形 50"/>
            <p:cNvSpPr/>
            <p:nvPr/>
          </p:nvSpPr>
          <p:spPr>
            <a:xfrm>
              <a:off x="6938527" y="3703337"/>
              <a:ext cx="2962688"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ea typeface="Microsoft YaHei UI" panose="020B0503020204020204" pitchFamily="34" charset="-122"/>
                </a:rPr>
                <a:t>Federal Election</a:t>
              </a:r>
              <a:endParaRPr lang="zh-CN" altLang="en-US" sz="2400" dirty="0">
                <a:solidFill>
                  <a:schemeClr val="tx1">
                    <a:lumMod val="75000"/>
                    <a:lumOff val="25000"/>
                  </a:schemeClr>
                </a:solidFill>
                <a:ea typeface="Microsoft YaHei UI" panose="020B0503020204020204" pitchFamily="34" charset="-122"/>
              </a:endParaRPr>
            </a:p>
          </p:txBody>
        </p:sp>
        <p:sp>
          <p:nvSpPr>
            <p:cNvPr id="52" name="Rectangle 3"/>
            <p:cNvSpPr txBox="1">
              <a:spLocks noChangeArrowheads="1"/>
            </p:cNvSpPr>
            <p:nvPr/>
          </p:nvSpPr>
          <p:spPr bwMode="auto">
            <a:xfrm>
              <a:off x="6938527" y="4163345"/>
              <a:ext cx="4313610" cy="138717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marL="171450" indent="-171450" algn="l" latinLnBrk="0">
                <a:buFont typeface="Wingdings" panose="05000000000000000000" pitchFamily="2" charset="2"/>
                <a:buChar char="l"/>
              </a:pPr>
              <a:r>
                <a:rPr lang="en-US" altLang="ko-KR" sz="1400" b="0" dirty="0">
                  <a:solidFill>
                    <a:schemeClr val="tx1">
                      <a:lumMod val="75000"/>
                      <a:lumOff val="25000"/>
                    </a:schemeClr>
                  </a:solidFill>
                  <a:effectLst/>
                  <a:latin typeface="+mn-lt"/>
                  <a:ea typeface="Microsoft YaHei UI" panose="020B0503020204020204" pitchFamily="34" charset="-122"/>
                </a:rPr>
                <a:t>Mixed member proportional representation system—Election of the Bundestag</a:t>
              </a:r>
            </a:p>
            <a:p>
              <a:pPr marL="171450" indent="-171450" algn="l" latinLnBrk="0">
                <a:buFont typeface="Wingdings" panose="05000000000000000000" pitchFamily="2" charset="2"/>
                <a:buChar char="l"/>
              </a:pPr>
              <a:r>
                <a:rPr lang="en-US" altLang="ko-KR" sz="1400" b="0" dirty="0">
                  <a:solidFill>
                    <a:schemeClr val="tx1">
                      <a:lumMod val="75000"/>
                      <a:lumOff val="25000"/>
                    </a:schemeClr>
                  </a:solidFill>
                  <a:effectLst/>
                  <a:latin typeface="+mn-lt"/>
                  <a:ea typeface="Microsoft YaHei UI" panose="020B0503020204020204" pitchFamily="34" charset="-122"/>
                </a:rPr>
                <a:t>Election of the President </a:t>
              </a:r>
            </a:p>
            <a:p>
              <a:pPr marL="171450" indent="-171450" algn="l" latinLnBrk="0">
                <a:buFont typeface="Wingdings" panose="05000000000000000000" pitchFamily="2" charset="2"/>
                <a:buChar char="l"/>
              </a:pPr>
              <a:r>
                <a:rPr lang="en-US" altLang="ko-KR" sz="1400" b="0" dirty="0">
                  <a:solidFill>
                    <a:schemeClr val="tx1">
                      <a:lumMod val="75000"/>
                      <a:lumOff val="25000"/>
                    </a:schemeClr>
                  </a:solidFill>
                  <a:effectLst/>
                  <a:latin typeface="+mn-lt"/>
                  <a:ea typeface="Microsoft YaHei UI" panose="020B0503020204020204" pitchFamily="34" charset="-122"/>
                </a:rPr>
                <a:t>Election of the Chancellor</a:t>
              </a:r>
            </a:p>
            <a:p>
              <a:pPr marL="171450" indent="-171450" algn="l" latinLnBrk="0">
                <a:buFont typeface="Wingdings" panose="05000000000000000000" pitchFamily="2" charset="2"/>
                <a:buChar char="l"/>
              </a:pPr>
              <a:endParaRPr lang="en-US" altLang="ko-KR" sz="1400" b="0" dirty="0">
                <a:solidFill>
                  <a:schemeClr val="tx1">
                    <a:lumMod val="75000"/>
                    <a:lumOff val="25000"/>
                  </a:schemeClr>
                </a:solidFill>
                <a:effectLst/>
                <a:latin typeface="+mn-lt"/>
                <a:ea typeface="Microsoft YaHei UI" panose="020B0503020204020204" pitchFamily="34" charset="-122"/>
              </a:endParaRPr>
            </a:p>
            <a:p>
              <a:pPr marL="171450" indent="-171450" algn="l" latinLnBrk="0">
                <a:buFont typeface="Wingdings" panose="05000000000000000000" pitchFamily="2" charset="2"/>
                <a:buChar char="l"/>
              </a:pPr>
              <a:endParaRPr lang="en-US" altLang="ko-KR" sz="1400" b="0" dirty="0">
                <a:solidFill>
                  <a:schemeClr val="tx1">
                    <a:lumMod val="75000"/>
                    <a:lumOff val="25000"/>
                  </a:schemeClr>
                </a:solidFill>
                <a:effectLst/>
                <a:latin typeface="+mn-lt"/>
                <a:ea typeface="Microsoft YaHei UI" panose="020B0503020204020204" pitchFamily="34" charset="-122"/>
              </a:endParaRPr>
            </a:p>
          </p:txBody>
        </p:sp>
      </p:grpSp>
      <p:sp>
        <p:nvSpPr>
          <p:cNvPr id="56" name="圆角矩形 5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258906" y="1626187"/>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01</a:t>
            </a:r>
            <a:endParaRPr lang="zh-CN" altLang="en-US" sz="2400" b="1" dirty="0"/>
          </a:p>
        </p:txBody>
      </p:sp>
      <p:sp>
        <p:nvSpPr>
          <p:cNvPr id="58" name="圆角矩形 57"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283721" y="3240620"/>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02</a:t>
            </a:r>
            <a:endParaRPr lang="zh-CN" altLang="en-US" sz="2400" b="1" dirty="0"/>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par>
                                <p:cTn id="12" presetID="42" presetClass="path" presetSubtype="0" accel="50000" decel="50000" autoRev="1" fill="hold" grpId="1" nodeType="withEffect">
                                  <p:stCondLst>
                                    <p:cond delay="1000"/>
                                  </p:stCondLst>
                                  <p:childTnLst>
                                    <p:animMotion origin="layout" path="M -3.125E-6 4.07407E-6 L 0.05834 -0.00047 " pathEditMode="relative" rAng="0" ptsTypes="AA">
                                      <p:cBhvr>
                                        <p:cTn id="13" dur="1000" fill="hold"/>
                                        <p:tgtEl>
                                          <p:spTgt spid="9"/>
                                        </p:tgtEl>
                                        <p:attrNameLst>
                                          <p:attrName>ppt_x</p:attrName>
                                          <p:attrName>ppt_y</p:attrName>
                                        </p:attrNameLst>
                                      </p:cBhvr>
                                      <p:rCtr x="2917" y="-23"/>
                                    </p:animMotion>
                                  </p:childTnLst>
                                </p:cTn>
                              </p:par>
                              <p:par>
                                <p:cTn id="14" presetID="10" presetClass="entr" presetSubtype="0" fill="hold" grpId="0" nodeType="withEffect">
                                  <p:stCondLst>
                                    <p:cond delay="100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childTnLst>
                                </p:cTn>
                              </p:par>
                              <p:par>
                                <p:cTn id="17" presetID="42" presetClass="path" presetSubtype="0" accel="50000" decel="50000" autoRev="1" fill="hold" grpId="1" nodeType="withEffect">
                                  <p:stCondLst>
                                    <p:cond delay="1000"/>
                                  </p:stCondLst>
                                  <p:childTnLst>
                                    <p:animMotion origin="layout" path="M -3.125E-6 4.07407E-6 L 0.05834 -0.00047 " pathEditMode="relative" rAng="0" ptsTypes="AA">
                                      <p:cBhvr>
                                        <p:cTn id="18" dur="1000" fill="hold"/>
                                        <p:tgtEl>
                                          <p:spTgt spid="56"/>
                                        </p:tgtEl>
                                        <p:attrNameLst>
                                          <p:attrName>ppt_x</p:attrName>
                                          <p:attrName>ppt_y</p:attrName>
                                        </p:attrNameLst>
                                      </p:cBhvr>
                                      <p:rCtr x="2917" y="-23"/>
                                    </p:animMotion>
                                  </p:childTnLst>
                                </p:cTn>
                              </p:par>
                              <p:par>
                                <p:cTn id="19" presetID="10" presetClass="entr" presetSubtype="0" fill="hold" grpId="0" nodeType="withEffect">
                                  <p:stCondLst>
                                    <p:cond delay="100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1000"/>
                                        <p:tgtEl>
                                          <p:spTgt spid="58"/>
                                        </p:tgtEl>
                                      </p:cBhvr>
                                    </p:animEffect>
                                  </p:childTnLst>
                                </p:cTn>
                              </p:par>
                              <p:par>
                                <p:cTn id="22" presetID="42" presetClass="path" presetSubtype="0" accel="50000" decel="50000" autoRev="1" fill="hold" grpId="1" nodeType="withEffect">
                                  <p:stCondLst>
                                    <p:cond delay="1000"/>
                                  </p:stCondLst>
                                  <p:childTnLst>
                                    <p:animMotion origin="layout" path="M -3.125E-6 4.07407E-6 L 0.05834 -0.00047 " pathEditMode="relative" rAng="0" ptsTypes="AA">
                                      <p:cBhvr>
                                        <p:cTn id="23" dur="1000" fill="hold"/>
                                        <p:tgtEl>
                                          <p:spTgt spid="58"/>
                                        </p:tgtEl>
                                        <p:attrNameLst>
                                          <p:attrName>ppt_x</p:attrName>
                                          <p:attrName>ppt_y</p:attrName>
                                        </p:attrNameLst>
                                      </p:cBhvr>
                                      <p:rCtr x="2917" y="-23"/>
                                    </p:animMotion>
                                  </p:childTnLst>
                                </p:cTn>
                              </p:par>
                              <p:par>
                                <p:cTn id="24" presetID="53" presetClass="entr" presetSubtype="16" fill="hold" grpId="0" nodeType="withEffect">
                                  <p:stCondLst>
                                    <p:cond delay="25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22" presetClass="entr" presetSubtype="8" fill="hold" nodeType="withEffect">
                                  <p:stCondLst>
                                    <p:cond delay="250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par>
                                <p:cTn id="32" presetID="22" presetClass="entr" presetSubtype="8" fill="hold" nodeType="withEffect">
                                  <p:stCondLst>
                                    <p:cond delay="25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56" grpId="0" animBg="1"/>
      <p:bldP spid="56" grpId="1" animBg="1"/>
      <p:bldP spid="58" grpId="0" animBg="1"/>
      <p:bldP spid="5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7"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3" name="文本框 2">
            <a:extLst>
              <a:ext uri="{FF2B5EF4-FFF2-40B4-BE49-F238E27FC236}">
                <a16:creationId xmlns:a16="http://schemas.microsoft.com/office/drawing/2014/main" id="{1BDA0C8A-C128-4A59-8A50-F81656FB6FFA}"/>
              </a:ext>
            </a:extLst>
          </p:cNvPr>
          <p:cNvSpPr txBox="1"/>
          <p:nvPr/>
        </p:nvSpPr>
        <p:spPr>
          <a:xfrm>
            <a:off x="4607511" y="2219417"/>
            <a:ext cx="2592376" cy="1569660"/>
          </a:xfrm>
          <a:prstGeom prst="rect">
            <a:avLst/>
          </a:prstGeom>
          <a:noFill/>
        </p:spPr>
        <p:txBody>
          <a:bodyPr wrap="none" rtlCol="0">
            <a:spAutoFit/>
          </a:bodyPr>
          <a:lstStyle/>
          <a:p>
            <a:r>
              <a:rPr lang="en-US" altLang="zh-CN" sz="9600" dirty="0">
                <a:solidFill>
                  <a:srgbClr val="FF0000"/>
                </a:solidFill>
              </a:rPr>
              <a:t>Q</a:t>
            </a:r>
            <a:r>
              <a:rPr lang="en-US" altLang="zh-CN" sz="9600" b="1" dirty="0">
                <a:ln w="22225">
                  <a:solidFill>
                    <a:schemeClr val="accent2"/>
                  </a:solidFill>
                  <a:prstDash val="solid"/>
                </a:ln>
                <a:solidFill>
                  <a:schemeClr val="accent2">
                    <a:lumMod val="40000"/>
                    <a:lumOff val="60000"/>
                  </a:schemeClr>
                </a:solidFill>
              </a:rPr>
              <a:t>&amp;</a:t>
            </a:r>
            <a:r>
              <a:rPr lang="en-US" altLang="zh-CN" sz="9600" dirty="0"/>
              <a:t>A</a:t>
            </a:r>
            <a:endParaRPr lang="zh-CN" altLang="en-US" sz="9600" dirty="0"/>
          </a:p>
        </p:txBody>
      </p:sp>
    </p:spTree>
    <p:extLst>
      <p:ext uri="{BB962C8B-B14F-4D97-AF65-F5344CB8AC3E}">
        <p14:creationId xmlns:p14="http://schemas.microsoft.com/office/powerpoint/2010/main" val="1201557256"/>
      </p:ext>
    </p:extLst>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pic>
        <p:nvPicPr>
          <p:cNvPr id="3" name="图片 2"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PicPr>
            <a:picLocks noChangeAspect="1"/>
          </p:cNvPicPr>
          <p:nvPr/>
        </p:nvPicPr>
        <p:blipFill rotWithShape="1">
          <a:blip r:embed="rId4" cstate="print">
            <a:extLst>
              <a:ext uri="{28A0092B-C50C-407E-A947-70E740481C1C}">
                <a14:useLocalDpi xmlns:a14="http://schemas.microsoft.com/office/drawing/2010/main" val="0"/>
              </a:ext>
            </a:extLst>
          </a:blip>
          <a:srcRect b="81860"/>
          <a:stretch>
            <a:fillRect/>
          </a:stretch>
        </p:blipFill>
        <p:spPr>
          <a:xfrm>
            <a:off x="0" y="0"/>
            <a:ext cx="12192000" cy="1244009"/>
          </a:xfrm>
          <a:prstGeom prst="rect">
            <a:avLst/>
          </a:prstGeom>
        </p:spPr>
      </p:pic>
      <p:sp>
        <p:nvSpPr>
          <p:cNvPr id="6" name="圆角矩形 5"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3723109" y="2921391"/>
            <a:ext cx="4779446" cy="4776716"/>
          </a:xfrm>
          <a:prstGeom prst="roundRect">
            <a:avLst>
              <a:gd name="adj" fmla="val 11174"/>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3736756" y="-214252"/>
            <a:ext cx="4779446" cy="2739788"/>
          </a:xfrm>
          <a:prstGeom prst="roundRect">
            <a:avLst>
              <a:gd name="adj" fmla="val 11174"/>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174310" y="4727101"/>
            <a:ext cx="3904339" cy="769441"/>
          </a:xfrm>
          <a:prstGeom prst="rect">
            <a:avLst/>
          </a:prstGeom>
        </p:spPr>
        <p:txBody>
          <a:bodyPr wrap="none">
            <a:spAutoFit/>
          </a:bodyPr>
          <a:lstStyle/>
          <a:p>
            <a:r>
              <a:rPr lang="en-US" altLang="zh-CN" sz="4400" b="1" spc="-150" dirty="0">
                <a:solidFill>
                  <a:schemeClr val="bg1"/>
                </a:solidFill>
                <a:ea typeface="Microsoft YaHei UI" panose="020B0503020204020204" pitchFamily="34" charset="-122"/>
                <a:cs typeface="Meiryo UI" panose="020B0604030504040204" pitchFamily="34" charset="-128"/>
              </a:rPr>
              <a:t>MANY THANKS ! </a:t>
            </a:r>
            <a:endParaRPr lang="zh-CN" altLang="en-US" sz="4400" b="1" dirty="0">
              <a:solidFill>
                <a:schemeClr val="bg1"/>
              </a:solidFill>
            </a:endParaRPr>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10" name="矩形 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a:extLst>
              <a:ext uri="{FF2B5EF4-FFF2-40B4-BE49-F238E27FC236}">
                <a16:creationId xmlns:a16="http://schemas.microsoft.com/office/drawing/2014/main" id="{339BF61E-E48B-47BF-BDD7-928BF67D8354}"/>
              </a:ext>
            </a:extLst>
          </p:cNvPr>
          <p:cNvSpPr/>
          <p:nvPr/>
        </p:nvSpPr>
        <p:spPr>
          <a:xfrm>
            <a:off x="3810610" y="1541736"/>
            <a:ext cx="5905529" cy="646331"/>
          </a:xfrm>
          <a:prstGeom prst="rect">
            <a:avLst/>
          </a:prstGeom>
        </p:spPr>
        <p:txBody>
          <a:bodyPr wrap="square">
            <a:spAutoFit/>
          </a:bodyPr>
          <a:lstStyle/>
          <a:p>
            <a:r>
              <a:rPr lang="en-US" altLang="zh-CN" sz="3600" b="1" spc="-150" dirty="0">
                <a:solidFill>
                  <a:schemeClr val="bg1"/>
                </a:solidFill>
                <a:ea typeface="Microsoft YaHei UI" panose="020B0503020204020204" pitchFamily="34" charset="-122"/>
                <a:cs typeface="Meiryo UI" panose="020B0604030504040204" pitchFamily="34" charset="-128"/>
              </a:rPr>
              <a:t>Government and Election</a:t>
            </a:r>
            <a:endParaRPr lang="zh-CN" altLang="en-US" sz="3600" b="1" dirty="0">
              <a:solidFill>
                <a:schemeClr val="bg1"/>
              </a:solidFill>
            </a:endParaRPr>
          </a:p>
        </p:txBody>
      </p:sp>
      <p:sp>
        <p:nvSpPr>
          <p:cNvPr id="11" name="矩形 1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a:extLst>
              <a:ext uri="{FF2B5EF4-FFF2-40B4-BE49-F238E27FC236}">
                <a16:creationId xmlns:a16="http://schemas.microsoft.com/office/drawing/2014/main" id="{E7EBBA1E-B0F2-4675-85B9-C53C47D8ED43}"/>
              </a:ext>
            </a:extLst>
          </p:cNvPr>
          <p:cNvSpPr/>
          <p:nvPr/>
        </p:nvSpPr>
        <p:spPr>
          <a:xfrm>
            <a:off x="4954755" y="394787"/>
            <a:ext cx="2541721" cy="1015663"/>
          </a:xfrm>
          <a:prstGeom prst="rect">
            <a:avLst/>
          </a:prstGeom>
        </p:spPr>
        <p:txBody>
          <a:bodyPr wrap="none">
            <a:spAutoFit/>
          </a:bodyPr>
          <a:lstStyle/>
          <a:p>
            <a:r>
              <a:rPr lang="en-US" altLang="zh-CN" sz="6000" b="1" dirty="0">
                <a:solidFill>
                  <a:schemeClr val="bg1"/>
                </a:solidFill>
              </a:rPr>
              <a:t>Federal</a:t>
            </a:r>
            <a:endParaRPr lang="zh-CN" altLang="en-US" sz="60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42" presetClass="path" presetSubtype="0" accel="50000" decel="50000" autoRev="1" fill="hold" grpId="1" nodeType="withEffect">
                                  <p:stCondLst>
                                    <p:cond delay="1000"/>
                                  </p:stCondLst>
                                  <p:childTnLst>
                                    <p:animMotion origin="layout" path="M -3.95833E-6 4.07407E-6 L -3.95833E-6 0.07222 " pathEditMode="relative" rAng="0" ptsTypes="AA">
                                      <p:cBhvr>
                                        <p:cTn id="13" dur="1000" fill="hold"/>
                                        <p:tgtEl>
                                          <p:spTgt spid="7"/>
                                        </p:tgtEl>
                                        <p:attrNameLst>
                                          <p:attrName>ppt_x</p:attrName>
                                          <p:attrName>ppt_y</p:attrName>
                                        </p:attrNameLst>
                                      </p:cBhvr>
                                      <p:rCtr x="0" y="3611"/>
                                    </p:animMotion>
                                  </p:childTnLst>
                                </p:cTn>
                              </p:par>
                              <p:par>
                                <p:cTn id="14" presetID="10" presetClass="entr" presetSubtype="0" fill="hold" grpId="0" nodeType="withEffect">
                                  <p:stCondLst>
                                    <p:cond delay="10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par>
                                <p:cTn id="17" presetID="42" presetClass="path" presetSubtype="0" accel="50000" decel="50000" autoRev="1" fill="hold" grpId="1" nodeType="withEffect">
                                  <p:stCondLst>
                                    <p:cond delay="1000"/>
                                  </p:stCondLst>
                                  <p:childTnLst>
                                    <p:animMotion origin="layout" path="M -2.08333E-6 1.85185E-6 L -2.08333E-6 -0.07292 " pathEditMode="relative" rAng="0" ptsTypes="AA">
                                      <p:cBhvr>
                                        <p:cTn id="18" dur="1000" fill="hold"/>
                                        <p:tgtEl>
                                          <p:spTgt spid="6"/>
                                        </p:tgtEl>
                                        <p:attrNameLst>
                                          <p:attrName>ppt_x</p:attrName>
                                          <p:attrName>ppt_y</p:attrName>
                                        </p:attrNameLst>
                                      </p:cBhvr>
                                      <p:rCtr x="0" y="-3657"/>
                                    </p:animMotion>
                                  </p:childTnLst>
                                </p:cTn>
                              </p:par>
                              <p:par>
                                <p:cTn id="19" presetID="53" presetClass="entr" presetSubtype="16" fill="hold" grpId="0" nodeType="withEffect">
                                  <p:stCondLst>
                                    <p:cond delay="250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64" presetClass="path" presetSubtype="0" accel="50000" decel="50000" fill="hold" grpId="1" nodeType="withEffect">
                                  <p:stCondLst>
                                    <p:cond delay="2500"/>
                                  </p:stCondLst>
                                  <p:childTnLst>
                                    <p:animMotion origin="layout" path="M -2.08333E-6 0.09421 L -2.08333E-6 1.48148E-6 " pathEditMode="relative" rAng="0" ptsTypes="AA">
                                      <p:cBhvr>
                                        <p:cTn id="25" dur="2000" fill="hold"/>
                                        <p:tgtEl>
                                          <p:spTgt spid="12"/>
                                        </p:tgtEl>
                                        <p:attrNameLst>
                                          <p:attrName>ppt_x</p:attrName>
                                          <p:attrName>ppt_y</p:attrName>
                                        </p:attrNameLst>
                                      </p:cBhvr>
                                      <p:rCtr x="0" y="-4722"/>
                                    </p:animMotion>
                                  </p:childTnLst>
                                </p:cTn>
                              </p:par>
                              <p:par>
                                <p:cTn id="26" presetID="53" presetClass="entr" presetSubtype="16" fill="hold" grpId="0" nodeType="withEffect">
                                  <p:stCondLst>
                                    <p:cond delay="20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grpId="0" nodeType="withEffect">
                                  <p:stCondLst>
                                    <p:cond delay="25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par>
                                <p:cTn id="36" presetID="64" presetClass="path" presetSubtype="0" accel="50000" decel="50000" fill="hold" grpId="1" nodeType="withEffect">
                                  <p:stCondLst>
                                    <p:cond delay="2500"/>
                                  </p:stCondLst>
                                  <p:childTnLst>
                                    <p:animMotion origin="layout" path="M -2.08333E-6 0.09421 L -2.08333E-6 1.48148E-6 " pathEditMode="relative" rAng="0" ptsTypes="AA">
                                      <p:cBhvr>
                                        <p:cTn id="37" dur="2000" fill="hold"/>
                                        <p:tgtEl>
                                          <p:spTgt spid="10"/>
                                        </p:tgtEl>
                                        <p:attrNameLst>
                                          <p:attrName>ppt_x</p:attrName>
                                          <p:attrName>ppt_y</p:attrName>
                                        </p:attrNameLst>
                                      </p:cBhvr>
                                      <p:rCtr x="0"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2" grpId="0"/>
      <p:bldP spid="12" grpId="1"/>
      <p:bldP spid="10" grpId="0"/>
      <p:bldP spid="10" grpId="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pic>
        <p:nvPicPr>
          <p:cNvPr id="9" name="图片 8"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PicPr>
            <a:picLocks noChangeAspect="1"/>
          </p:cNvPicPr>
          <p:nvPr/>
        </p:nvPicPr>
        <p:blipFill rotWithShape="1">
          <a:blip r:embed="rId4" cstate="print">
            <a:extLst>
              <a:ext uri="{28A0092B-C50C-407E-A947-70E740481C1C}">
                <a14:useLocalDpi xmlns:a14="http://schemas.microsoft.com/office/drawing/2010/main" val="0"/>
              </a:ext>
            </a:extLst>
          </a:blip>
          <a:srcRect l="1" t="28217" r="-29" b="26945"/>
          <a:stretch>
            <a:fillRect/>
          </a:stretch>
        </p:blipFill>
        <p:spPr>
          <a:xfrm>
            <a:off x="0" y="1935126"/>
            <a:ext cx="12195544" cy="3075024"/>
          </a:xfrm>
          <a:prstGeom prst="rect">
            <a:avLst/>
          </a:prstGeom>
        </p:spPr>
      </p:pic>
      <p:sp>
        <p:nvSpPr>
          <p:cNvPr id="10" name="圆角矩形 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668263" y="-1047043"/>
            <a:ext cx="2988254" cy="3962381"/>
          </a:xfrm>
          <a:prstGeom prst="roundRect">
            <a:avLst>
              <a:gd name="adj" fmla="val 12431"/>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dirty="0"/>
          </a:p>
          <a:p>
            <a:pPr algn="ctr"/>
            <a:endParaRPr lang="en-US" altLang="zh-CN" sz="3600" dirty="0"/>
          </a:p>
          <a:p>
            <a:pPr algn="ctr"/>
            <a:r>
              <a:rPr lang="en-US" altLang="zh-CN" sz="5400" dirty="0"/>
              <a:t>PART</a:t>
            </a:r>
            <a:r>
              <a:rPr lang="en-US" altLang="zh-CN" sz="3600" dirty="0"/>
              <a:t> </a:t>
            </a:r>
          </a:p>
          <a:p>
            <a:pPr algn="ctr"/>
            <a:r>
              <a:rPr lang="en-US" altLang="zh-CN" sz="11500" dirty="0"/>
              <a:t>01</a:t>
            </a:r>
          </a:p>
        </p:txBody>
      </p:sp>
      <p:sp>
        <p:nvSpPr>
          <p:cNvPr id="11" name="矩形 1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2315183" y="3478989"/>
            <a:ext cx="80447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solidFill>
                  <a:schemeClr val="bg1"/>
                </a:solidFill>
                <a:ea typeface="Microsoft YaHei UI" panose="020B0503020204020204" pitchFamily="34" charset="-122"/>
              </a:rPr>
              <a:t>FEDERAL GOVERNMENT</a:t>
            </a:r>
            <a:endParaRPr lang="zh-CN" altLang="en-US" sz="6000" dirty="0">
              <a:solidFill>
                <a:schemeClr val="bg1"/>
              </a:solidFill>
              <a:ea typeface="Microsoft YaHei UI" panose="020B0503020204020204" pitchFamily="34" charset="-122"/>
            </a:endParaRPr>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42" presetClass="path" presetSubtype="0" accel="50000" decel="50000" autoRev="1" fill="hold" nodeType="withEffect">
                                  <p:stCondLst>
                                    <p:cond delay="1000"/>
                                  </p:stCondLst>
                                  <p:childTnLst>
                                    <p:animMotion origin="layout" path="M -2.08333E-6 1.85185E-6 L -2.08333E-6 -0.07292 " pathEditMode="relative" rAng="0" ptsTypes="AA">
                                      <p:cBhvr>
                                        <p:cTn id="9" dur="1000" fill="hold"/>
                                        <p:tgtEl>
                                          <p:spTgt spid="9"/>
                                        </p:tgtEl>
                                        <p:attrNameLst>
                                          <p:attrName>ppt_x</p:attrName>
                                          <p:attrName>ppt_y</p:attrName>
                                        </p:attrNameLst>
                                      </p:cBhvr>
                                      <p:rCtr x="0" y="-3657"/>
                                    </p:animMotion>
                                  </p:childTnLst>
                                </p:cTn>
                              </p:par>
                              <p:par>
                                <p:cTn id="10" presetID="10" presetClass="entr" presetSubtype="0" fill="hold" grpId="0" nodeType="withEffect">
                                  <p:stCondLst>
                                    <p:cond delay="10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par>
                                <p:cTn id="13" presetID="42" presetClass="path" presetSubtype="0" accel="50000" decel="50000" autoRev="1" fill="hold" grpId="1" nodeType="withEffect">
                                  <p:stCondLst>
                                    <p:cond delay="1000"/>
                                  </p:stCondLst>
                                  <p:childTnLst>
                                    <p:animMotion origin="layout" path="M -3.95833E-6 4.07407E-6 L -3.95833E-6 0.07222 " pathEditMode="relative" rAng="0" ptsTypes="AA">
                                      <p:cBhvr>
                                        <p:cTn id="14" dur="1000" fill="hold"/>
                                        <p:tgtEl>
                                          <p:spTgt spid="10"/>
                                        </p:tgtEl>
                                        <p:attrNameLst>
                                          <p:attrName>ppt_x</p:attrName>
                                          <p:attrName>ppt_y</p:attrName>
                                        </p:attrNameLst>
                                      </p:cBhvr>
                                      <p:rCtr x="0" y="3611"/>
                                    </p:animMotion>
                                  </p:childTnLst>
                                </p:cTn>
                              </p:par>
                              <p:par>
                                <p:cTn id="15" presetID="53" presetClass="entr" presetSubtype="16" fill="hold" grpId="0" nodeType="withEffect">
                                  <p:stCondLst>
                                    <p:cond delay="250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64" presetClass="path" presetSubtype="0" accel="50000" decel="50000" fill="hold" grpId="1" nodeType="withEffect">
                                  <p:stCondLst>
                                    <p:cond delay="2500"/>
                                  </p:stCondLst>
                                  <p:childTnLst>
                                    <p:animMotion origin="layout" path="M 1.25E-6 0.04675 L 1.25E-6 4.81481E-6 " pathEditMode="relative" rAng="0" ptsTypes="AA">
                                      <p:cBhvr>
                                        <p:cTn id="21" dur="2000" fill="hold"/>
                                        <p:tgtEl>
                                          <p:spTgt spid="11"/>
                                        </p:tgtEl>
                                        <p:attrNameLst>
                                          <p:attrName>ppt_x</p:attrName>
                                          <p:attrName>ppt_y</p:attrName>
                                        </p:attrNameLst>
                                      </p:cBhvr>
                                      <p:rCtr x="0" y="-2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sp>
        <p:nvSpPr>
          <p:cNvPr id="7" name="圆角矩形 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01</a:t>
            </a:r>
            <a:endParaRPr lang="zh-CN" altLang="en-US" sz="2400" b="1" dirty="0"/>
          </a:p>
        </p:txBody>
      </p:sp>
      <p:grpSp>
        <p:nvGrpSpPr>
          <p:cNvPr id="2" name="组合 1"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1269993" y="360913"/>
            <a:ext cx="5237812" cy="772982"/>
            <a:chOff x="1269993" y="190792"/>
            <a:chExt cx="3684778" cy="772982"/>
          </a:xfrm>
        </p:grpSpPr>
        <p:sp>
          <p:nvSpPr>
            <p:cNvPr id="9" name="矩形 8"/>
            <p:cNvSpPr/>
            <p:nvPr/>
          </p:nvSpPr>
          <p:spPr>
            <a:xfrm>
              <a:off x="1269993" y="190792"/>
              <a:ext cx="3654940"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ea typeface="Microsoft YaHei UI" panose="020B0503020204020204" pitchFamily="34" charset="-122"/>
                </a:rPr>
                <a:t>Overview of the Government system </a:t>
              </a:r>
              <a:endParaRPr lang="zh-CN" altLang="en-US" sz="2400" dirty="0">
                <a:solidFill>
                  <a:schemeClr val="tx1">
                    <a:lumMod val="75000"/>
                    <a:lumOff val="25000"/>
                  </a:schemeClr>
                </a:solidFill>
                <a:ea typeface="Microsoft YaHei UI" panose="020B0503020204020204" pitchFamily="34" charset="-122"/>
              </a:endParaRPr>
            </a:p>
          </p:txBody>
        </p:sp>
        <p:sp>
          <p:nvSpPr>
            <p:cNvPr id="10" name="矩形 9"/>
            <p:cNvSpPr/>
            <p:nvPr/>
          </p:nvSpPr>
          <p:spPr>
            <a:xfrm>
              <a:off x="1299831" y="686775"/>
              <a:ext cx="3654940" cy="276999"/>
            </a:xfrm>
            <a:prstGeom prst="rect">
              <a:avLst/>
            </a:prstGeom>
          </p:spPr>
          <p:txBody>
            <a:bodyPr wrap="square">
              <a:spAutoFit/>
            </a:bodyPr>
            <a:lstStyle/>
            <a:p>
              <a:pPr algn="just"/>
              <a:endParaRPr lang="en-US" altLang="zh-CN" sz="1200" dirty="0">
                <a:solidFill>
                  <a:srgbClr val="262425"/>
                </a:solidFill>
                <a:ea typeface="Roboto" panose="02000000000000000000" pitchFamily="2" charset="0"/>
                <a:cs typeface="Open Sans" panose="020B0606030504020204" pitchFamily="34" charset="0"/>
              </a:endParaRPr>
            </a:p>
          </p:txBody>
        </p:sp>
      </p:grpSp>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pic>
        <p:nvPicPr>
          <p:cNvPr id="6" name="图片 5">
            <a:extLst>
              <a:ext uri="{FF2B5EF4-FFF2-40B4-BE49-F238E27FC236}">
                <a16:creationId xmlns:a16="http://schemas.microsoft.com/office/drawing/2014/main" id="{CE2A77D7-7100-4EA8-A350-FC98D63AFB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65805"/>
            <a:ext cx="8306090" cy="5873063"/>
          </a:xfrm>
          <a:prstGeom prst="rect">
            <a:avLst/>
          </a:prstGeom>
        </p:spPr>
      </p:pic>
      <p:sp>
        <p:nvSpPr>
          <p:cNvPr id="4" name="文本框 3">
            <a:extLst>
              <a:ext uri="{FF2B5EF4-FFF2-40B4-BE49-F238E27FC236}">
                <a16:creationId xmlns:a16="http://schemas.microsoft.com/office/drawing/2014/main" id="{23DFD769-B4D3-446A-85AE-D5DC2D7C8BB6}"/>
              </a:ext>
            </a:extLst>
          </p:cNvPr>
          <p:cNvSpPr txBox="1"/>
          <p:nvPr/>
        </p:nvSpPr>
        <p:spPr>
          <a:xfrm>
            <a:off x="8522563" y="1677880"/>
            <a:ext cx="3566975" cy="2308324"/>
          </a:xfrm>
          <a:prstGeom prst="rect">
            <a:avLst/>
          </a:prstGeom>
          <a:noFill/>
        </p:spPr>
        <p:txBody>
          <a:bodyPr wrap="square" rtlCol="0">
            <a:spAutoFit/>
          </a:bodyPr>
          <a:lstStyle/>
          <a:p>
            <a:r>
              <a:rPr lang="en-US" altLang="zh-CN" dirty="0"/>
              <a:t>German order of precedence:</a:t>
            </a:r>
          </a:p>
          <a:p>
            <a:pPr marL="342900" indent="-342900">
              <a:buAutoNum type="arabicPeriod"/>
            </a:pPr>
            <a:r>
              <a:rPr lang="en-US" altLang="zh-CN" dirty="0"/>
              <a:t>The president of Germany</a:t>
            </a:r>
          </a:p>
          <a:p>
            <a:pPr marL="342900" indent="-342900">
              <a:buAutoNum type="arabicPeriod"/>
            </a:pPr>
            <a:r>
              <a:rPr lang="en-US" altLang="zh-CN" dirty="0"/>
              <a:t>The president of the Bundestag</a:t>
            </a:r>
          </a:p>
          <a:p>
            <a:pPr marL="342900" indent="-342900">
              <a:buAutoNum type="arabicPeriod"/>
            </a:pPr>
            <a:r>
              <a:rPr lang="en-US" altLang="zh-CN" dirty="0"/>
              <a:t>The chancellor of Germany</a:t>
            </a:r>
          </a:p>
          <a:p>
            <a:pPr marL="342900" indent="-342900">
              <a:buAutoNum type="arabicPeriod"/>
            </a:pPr>
            <a:r>
              <a:rPr lang="en-US" altLang="zh-CN" dirty="0"/>
              <a:t>The president of the Bundesrat</a:t>
            </a:r>
          </a:p>
          <a:p>
            <a:pPr marL="342900" indent="-342900">
              <a:buAutoNum type="arabicPeriod"/>
            </a:pPr>
            <a:r>
              <a:rPr lang="en-US" altLang="zh-CN" dirty="0"/>
              <a:t>The president of the Federal Constitution Court</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7"/>
                                        </p:tgtEl>
                                        <p:attrNameLst>
                                          <p:attrName>ppt_x</p:attrName>
                                          <p:attrName>ppt_y</p:attrName>
                                        </p:attrNameLst>
                                      </p:cBhvr>
                                      <p:rCtr x="1198" y="0"/>
                                    </p:animMotion>
                                  </p:childTnLst>
                                </p:cTn>
                              </p:par>
                              <p:par>
                                <p:cTn id="10" presetID="22" presetClass="entr" presetSubtype="8" fill="hold" nodeType="withEffect">
                                  <p:stCondLst>
                                    <p:cond delay="15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grpSp>
        <p:nvGrpSpPr>
          <p:cNvPr id="15" name="组合 14"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6783734" y="5404925"/>
            <a:ext cx="263192" cy="336590"/>
            <a:chOff x="1605186" y="572440"/>
            <a:chExt cx="563562" cy="720725"/>
          </a:xfrm>
          <a:solidFill>
            <a:schemeClr val="bg1"/>
          </a:solidFill>
        </p:grpSpPr>
        <p:sp>
          <p:nvSpPr>
            <p:cNvPr id="16"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2" name="组合 21"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6759979" y="1856865"/>
            <a:ext cx="310703" cy="297150"/>
            <a:chOff x="1004888" y="993775"/>
            <a:chExt cx="2438400" cy="2332038"/>
          </a:xfrm>
          <a:solidFill>
            <a:schemeClr val="bg1"/>
          </a:solidFill>
        </p:grpSpPr>
        <p:sp>
          <p:nvSpPr>
            <p:cNvPr id="23"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任意多边形 23"/>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33" name="矩形 32"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10258" y="1798158"/>
            <a:ext cx="656895" cy="559551"/>
          </a:xfrm>
          <a:prstGeom prst="rect">
            <a:avLst/>
          </a:prstGeom>
        </p:spPr>
        <p:txBody>
          <a:bodyPr wrap="square">
            <a:spAutoFit/>
          </a:bodyPr>
          <a:lstStyle/>
          <a:p>
            <a:pPr algn="ctr"/>
            <a:r>
              <a:rPr lang="en-US" altLang="zh-CN" sz="3600" b="1" dirty="0">
                <a:solidFill>
                  <a:prstClr val="white"/>
                </a:solidFill>
                <a:ea typeface="Dotum" panose="020B0600000101010101" pitchFamily="34" charset="-127"/>
              </a:rPr>
              <a:t>01</a:t>
            </a:r>
            <a:endParaRPr lang="zh-CN" altLang="en-US" sz="3600" b="1" dirty="0">
              <a:solidFill>
                <a:prstClr val="white"/>
              </a:solidFill>
              <a:ea typeface="Dotum" panose="020B0600000101010101" pitchFamily="34" charset="-127"/>
            </a:endParaRPr>
          </a:p>
        </p:txBody>
      </p:sp>
      <p:sp>
        <p:nvSpPr>
          <p:cNvPr id="34" name="矩形 33"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240483" y="2969255"/>
            <a:ext cx="656895" cy="559551"/>
          </a:xfrm>
          <a:prstGeom prst="rect">
            <a:avLst/>
          </a:prstGeom>
        </p:spPr>
        <p:txBody>
          <a:bodyPr wrap="square">
            <a:spAutoFit/>
          </a:bodyPr>
          <a:lstStyle/>
          <a:p>
            <a:pPr algn="ctr"/>
            <a:r>
              <a:rPr lang="en-US" altLang="zh-CN" sz="3600" b="1" dirty="0">
                <a:solidFill>
                  <a:prstClr val="white"/>
                </a:solidFill>
                <a:ea typeface="Dotum" panose="020B0600000101010101" pitchFamily="34" charset="-127"/>
              </a:rPr>
              <a:t>02</a:t>
            </a:r>
            <a:endParaRPr lang="zh-CN" altLang="en-US" sz="3600" b="1" dirty="0">
              <a:solidFill>
                <a:prstClr val="white"/>
              </a:solidFill>
              <a:ea typeface="Dotum" panose="020B0600000101010101" pitchFamily="34" charset="-127"/>
            </a:endParaRPr>
          </a:p>
        </p:txBody>
      </p:sp>
      <p:sp>
        <p:nvSpPr>
          <p:cNvPr id="35" name="矩形 34"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2509" y="4335489"/>
            <a:ext cx="656895" cy="559551"/>
          </a:xfrm>
          <a:prstGeom prst="rect">
            <a:avLst/>
          </a:prstGeom>
        </p:spPr>
        <p:txBody>
          <a:bodyPr wrap="square">
            <a:spAutoFit/>
          </a:bodyPr>
          <a:lstStyle/>
          <a:p>
            <a:pPr algn="ctr"/>
            <a:r>
              <a:rPr lang="en-US" altLang="zh-CN" sz="3600" b="1" dirty="0">
                <a:solidFill>
                  <a:prstClr val="white"/>
                </a:solidFill>
                <a:ea typeface="Dotum" panose="020B0600000101010101" pitchFamily="34" charset="-127"/>
              </a:rPr>
              <a:t>03</a:t>
            </a:r>
            <a:endParaRPr lang="zh-CN" altLang="en-US" sz="3600" b="1" dirty="0">
              <a:solidFill>
                <a:prstClr val="white"/>
              </a:solidFill>
              <a:ea typeface="Dotum" panose="020B0600000101010101" pitchFamily="34" charset="-127"/>
            </a:endParaRPr>
          </a:p>
        </p:txBody>
      </p:sp>
      <p:sp>
        <p:nvSpPr>
          <p:cNvPr id="41" name="圆角矩形 4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02</a:t>
            </a:r>
            <a:endParaRPr lang="zh-CN" altLang="en-US" sz="2400" b="1" dirty="0"/>
          </a:p>
        </p:txBody>
      </p:sp>
      <p:sp>
        <p:nvSpPr>
          <p:cNvPr id="43" name="矩形 42"/>
          <p:cNvSpPr/>
          <p:nvPr/>
        </p:nvSpPr>
        <p:spPr>
          <a:xfrm>
            <a:off x="1266333" y="325725"/>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President</a:t>
            </a:r>
            <a:endParaRPr lang="zh-CN" altLang="en-US" sz="2400" dirty="0">
              <a:solidFill>
                <a:schemeClr val="tx1"/>
              </a:solidFill>
              <a:ea typeface="Microsoft YaHei UI" panose="020B0503020204020204" pitchFamily="34" charset="-122"/>
            </a:endParaRPr>
          </a:p>
        </p:txBody>
      </p:sp>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4" name="文本框 3">
            <a:extLst>
              <a:ext uri="{FF2B5EF4-FFF2-40B4-BE49-F238E27FC236}">
                <a16:creationId xmlns:a16="http://schemas.microsoft.com/office/drawing/2014/main" id="{45010494-431D-4B09-86B5-009FF25BA7D9}"/>
              </a:ext>
            </a:extLst>
          </p:cNvPr>
          <p:cNvSpPr txBox="1"/>
          <p:nvPr/>
        </p:nvSpPr>
        <p:spPr>
          <a:xfrm>
            <a:off x="1136670" y="1263871"/>
            <a:ext cx="7275922" cy="4708981"/>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t>The head of state of Germany</a:t>
            </a:r>
          </a:p>
          <a:p>
            <a:pPr marL="285750" indent="-285750">
              <a:buFont typeface="Wingdings" panose="05000000000000000000" pitchFamily="2" charset="2"/>
              <a:buChar char="l"/>
            </a:pPr>
            <a:r>
              <a:rPr lang="en-US" altLang="zh-CN" sz="2400" dirty="0"/>
              <a:t>Elected every five years</a:t>
            </a:r>
          </a:p>
          <a:p>
            <a:pPr marL="285750" indent="-285750">
              <a:buFont typeface="Wingdings" panose="05000000000000000000" pitchFamily="2" charset="2"/>
              <a:buChar char="l"/>
            </a:pPr>
            <a:r>
              <a:rPr lang="en-US" altLang="zh-CN" sz="2400" dirty="0"/>
              <a:t>Sign and issue decrees that are approved by the Bundestag and Bundesrat and signed by the federal cabinet.</a:t>
            </a:r>
          </a:p>
          <a:p>
            <a:pPr marL="285750" indent="-285750">
              <a:buFont typeface="Wingdings" panose="05000000000000000000" pitchFamily="2" charset="2"/>
              <a:buChar char="l"/>
            </a:pPr>
            <a:r>
              <a:rPr lang="en-US" altLang="zh-CN" sz="2400" dirty="0"/>
              <a:t>Represent Germany at home and abroad</a:t>
            </a:r>
          </a:p>
          <a:p>
            <a:pPr marL="342900" indent="-342900">
              <a:buFont typeface="Arial" panose="020B0604020202020204" pitchFamily="34" charset="0"/>
              <a:buChar char="•"/>
            </a:pPr>
            <a:r>
              <a:rPr lang="en-US" altLang="zh-CN" sz="2000" dirty="0"/>
              <a:t>Award honors </a:t>
            </a:r>
          </a:p>
          <a:p>
            <a:pPr marL="342900" indent="-342900">
              <a:buFont typeface="Arial" panose="020B0604020202020204" pitchFamily="34" charset="0"/>
              <a:buChar char="•"/>
            </a:pPr>
            <a:r>
              <a:rPr lang="en-US" altLang="zh-CN" sz="2000" dirty="0"/>
              <a:t>Pardon individual offenders </a:t>
            </a:r>
          </a:p>
          <a:p>
            <a:pPr marL="342900" indent="-342900">
              <a:buFont typeface="Arial" panose="020B0604020202020204" pitchFamily="34" charset="0"/>
              <a:buChar char="•"/>
            </a:pPr>
            <a:r>
              <a:rPr lang="en-US" altLang="zh-CN" sz="2000" dirty="0"/>
              <a:t>Undertakes foreign visits and receives foreign dignitaries</a:t>
            </a:r>
          </a:p>
          <a:p>
            <a:pPr marL="285750" indent="-285750">
              <a:buFont typeface="Wingdings" panose="05000000000000000000" pitchFamily="2" charset="2"/>
              <a:buChar char="l"/>
            </a:pPr>
            <a:r>
              <a:rPr lang="en-US" altLang="zh-CN" sz="2400" dirty="0"/>
              <a:t>Appoint and dismiss the Chancellor and their cabinet ministers</a:t>
            </a:r>
          </a:p>
          <a:p>
            <a:pPr marL="285750" indent="-285750">
              <a:buFont typeface="Wingdings" panose="05000000000000000000" pitchFamily="2" charset="2"/>
              <a:buChar char="l"/>
            </a:pPr>
            <a:r>
              <a:rPr lang="en-US" altLang="zh-CN" sz="2400" dirty="0"/>
              <a:t>Declare the legislative state of emergency</a:t>
            </a:r>
          </a:p>
          <a:p>
            <a:pPr marL="285750" indent="-285750">
              <a:buFont typeface="Wingdings" panose="05000000000000000000" pitchFamily="2" charset="2"/>
              <a:buChar char="l"/>
            </a:pPr>
            <a:r>
              <a:rPr lang="en-US" altLang="zh-CN" sz="2400" dirty="0"/>
              <a:t>Dissolve the Bundestag</a:t>
            </a:r>
            <a:endParaRPr lang="zh-CN" altLang="en-US" sz="2400" dirty="0"/>
          </a:p>
        </p:txBody>
      </p:sp>
      <p:pic>
        <p:nvPicPr>
          <p:cNvPr id="1026" name="Picture 2">
            <a:extLst>
              <a:ext uri="{FF2B5EF4-FFF2-40B4-BE49-F238E27FC236}">
                <a16:creationId xmlns:a16="http://schemas.microsoft.com/office/drawing/2014/main" id="{900BE3A1-4635-4C64-BA06-3D9DDF5BB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4077" y="0"/>
            <a:ext cx="3407923" cy="452401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5B2E0FA-D27E-4ABE-9765-A4096E21BE13}"/>
              </a:ext>
            </a:extLst>
          </p:cNvPr>
          <p:cNvSpPr txBox="1"/>
          <p:nvPr/>
        </p:nvSpPr>
        <p:spPr>
          <a:xfrm>
            <a:off x="9272051" y="4710374"/>
            <a:ext cx="2676758" cy="369332"/>
          </a:xfrm>
          <a:prstGeom prst="rect">
            <a:avLst/>
          </a:prstGeom>
          <a:noFill/>
        </p:spPr>
        <p:txBody>
          <a:bodyPr wrap="none" rtlCol="0">
            <a:spAutoFit/>
          </a:bodyPr>
          <a:lstStyle/>
          <a:p>
            <a:r>
              <a:rPr lang="en-US" altLang="zh-CN" b="0" i="0" dirty="0">
                <a:solidFill>
                  <a:srgbClr val="333333"/>
                </a:solidFill>
                <a:effectLst/>
                <a:latin typeface="Helvetica Neue"/>
              </a:rPr>
              <a:t>Frank-Walter Steinmeier</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41"/>
                                        </p:tgtEl>
                                        <p:attrNameLst>
                                          <p:attrName>ppt_x</p:attrName>
                                          <p:attrName>ppt_y</p:attrName>
                                        </p:attrNameLst>
                                      </p:cBhvr>
                                      <p:rCtr x="1198" y="0"/>
                                    </p:animMotion>
                                  </p:childTnLst>
                                </p:cTn>
                              </p:par>
                              <p:par>
                                <p:cTn id="10" presetID="53" presetClass="entr" presetSubtype="16" fill="hold" grpId="0" nodeType="withEffect">
                                  <p:stCondLst>
                                    <p:cond delay="35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grpId="0" nodeType="withEffect">
                                  <p:stCondLst>
                                    <p:cond delay="350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53" presetClass="entr" presetSubtype="16" fill="hold" grpId="0" nodeType="withEffect">
                                  <p:stCondLst>
                                    <p:cond delay="350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par>
                                <p:cTn id="25" presetID="53" presetClass="entr" presetSubtype="16" fill="hold" nodeType="withEffect">
                                  <p:stCondLst>
                                    <p:cond delay="350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35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animEffect transition="in" filter="fade">
                                      <p:cBhvr>
                                        <p:cTn id="43" dur="1000"/>
                                        <p:tgtEl>
                                          <p:spTgt spid="1026"/>
                                        </p:tgtEl>
                                      </p:cBhvr>
                                    </p:animEffect>
                                    <p:anim calcmode="lin" valueType="num">
                                      <p:cBhvr>
                                        <p:cTn id="44" dur="1000" fill="hold"/>
                                        <p:tgtEl>
                                          <p:spTgt spid="1026"/>
                                        </p:tgtEl>
                                        <p:attrNameLst>
                                          <p:attrName>ppt_x</p:attrName>
                                        </p:attrNameLst>
                                      </p:cBhvr>
                                      <p:tavLst>
                                        <p:tav tm="0">
                                          <p:val>
                                            <p:strVal val="#ppt_x"/>
                                          </p:val>
                                        </p:tav>
                                        <p:tav tm="100000">
                                          <p:val>
                                            <p:strVal val="#ppt_x"/>
                                          </p:val>
                                        </p:tav>
                                      </p:tavLst>
                                    </p:anim>
                                    <p:anim calcmode="lin" valueType="num">
                                      <p:cBhvr>
                                        <p:cTn id="45" dur="1000" fill="hold"/>
                                        <p:tgtEl>
                                          <p:spTgt spid="10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1" grpId="0" animBg="1"/>
      <p:bldP spid="41" grpId="1" animBg="1"/>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grpSp>
        <p:nvGrpSpPr>
          <p:cNvPr id="15" name="组合 14"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6783734" y="5404925"/>
            <a:ext cx="263192" cy="336590"/>
            <a:chOff x="1605186" y="572440"/>
            <a:chExt cx="563562" cy="720725"/>
          </a:xfrm>
          <a:solidFill>
            <a:schemeClr val="bg1"/>
          </a:solidFill>
        </p:grpSpPr>
        <p:sp>
          <p:nvSpPr>
            <p:cNvPr id="16"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2" name="组合 21"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GrpSpPr/>
          <p:nvPr/>
        </p:nvGrpSpPr>
        <p:grpSpPr>
          <a:xfrm>
            <a:off x="6759979" y="1856865"/>
            <a:ext cx="310703" cy="297150"/>
            <a:chOff x="1004888" y="993775"/>
            <a:chExt cx="2438400" cy="2332038"/>
          </a:xfrm>
          <a:solidFill>
            <a:schemeClr val="bg1"/>
          </a:solidFill>
        </p:grpSpPr>
        <p:sp>
          <p:nvSpPr>
            <p:cNvPr id="23"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任意多边形 23"/>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33" name="矩形 32"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10258" y="1798158"/>
            <a:ext cx="656895" cy="559551"/>
          </a:xfrm>
          <a:prstGeom prst="rect">
            <a:avLst/>
          </a:prstGeom>
        </p:spPr>
        <p:txBody>
          <a:bodyPr wrap="square">
            <a:spAutoFit/>
          </a:bodyPr>
          <a:lstStyle/>
          <a:p>
            <a:pPr algn="ctr"/>
            <a:r>
              <a:rPr lang="en-US" altLang="zh-CN" sz="3600" b="1" dirty="0">
                <a:solidFill>
                  <a:prstClr val="white"/>
                </a:solidFill>
                <a:ea typeface="Dotum" panose="020B0600000101010101" pitchFamily="34" charset="-127"/>
              </a:rPr>
              <a:t>01</a:t>
            </a:r>
            <a:endParaRPr lang="zh-CN" altLang="en-US" sz="3600" b="1" dirty="0">
              <a:solidFill>
                <a:prstClr val="white"/>
              </a:solidFill>
              <a:ea typeface="Dotum" panose="020B0600000101010101" pitchFamily="34" charset="-127"/>
            </a:endParaRPr>
          </a:p>
        </p:txBody>
      </p:sp>
      <p:sp>
        <p:nvSpPr>
          <p:cNvPr id="34" name="矩形 33"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240483" y="2969255"/>
            <a:ext cx="656895" cy="559551"/>
          </a:xfrm>
          <a:prstGeom prst="rect">
            <a:avLst/>
          </a:prstGeom>
        </p:spPr>
        <p:txBody>
          <a:bodyPr wrap="square">
            <a:spAutoFit/>
          </a:bodyPr>
          <a:lstStyle/>
          <a:p>
            <a:pPr algn="ctr"/>
            <a:r>
              <a:rPr lang="en-US" altLang="zh-CN" sz="3600" b="1" dirty="0">
                <a:solidFill>
                  <a:prstClr val="white"/>
                </a:solidFill>
                <a:ea typeface="Dotum" panose="020B0600000101010101" pitchFamily="34" charset="-127"/>
              </a:rPr>
              <a:t>02</a:t>
            </a:r>
            <a:endParaRPr lang="zh-CN" altLang="en-US" sz="3600" b="1" dirty="0">
              <a:solidFill>
                <a:prstClr val="white"/>
              </a:solidFill>
              <a:ea typeface="Dotum" panose="020B0600000101010101" pitchFamily="34" charset="-127"/>
            </a:endParaRPr>
          </a:p>
        </p:txBody>
      </p:sp>
      <p:sp>
        <p:nvSpPr>
          <p:cNvPr id="35" name="矩形 34"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332509" y="4335489"/>
            <a:ext cx="656895" cy="559551"/>
          </a:xfrm>
          <a:prstGeom prst="rect">
            <a:avLst/>
          </a:prstGeom>
        </p:spPr>
        <p:txBody>
          <a:bodyPr wrap="square">
            <a:spAutoFit/>
          </a:bodyPr>
          <a:lstStyle/>
          <a:p>
            <a:pPr algn="ctr"/>
            <a:r>
              <a:rPr lang="en-US" altLang="zh-CN" sz="3600" b="1" dirty="0">
                <a:solidFill>
                  <a:prstClr val="white"/>
                </a:solidFill>
                <a:ea typeface="Dotum" panose="020B0600000101010101" pitchFamily="34" charset="-127"/>
              </a:rPr>
              <a:t>03</a:t>
            </a:r>
            <a:endParaRPr lang="zh-CN" altLang="en-US" sz="3600" b="1" dirty="0">
              <a:solidFill>
                <a:prstClr val="white"/>
              </a:solidFill>
              <a:ea typeface="Dotum" panose="020B0600000101010101" pitchFamily="34" charset="-127"/>
            </a:endParaRPr>
          </a:p>
        </p:txBody>
      </p:sp>
      <p:sp>
        <p:nvSpPr>
          <p:cNvPr id="41" name="圆角矩形 4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03</a:t>
            </a:r>
            <a:endParaRPr lang="zh-CN" altLang="en-US" sz="2400" b="1" dirty="0"/>
          </a:p>
        </p:txBody>
      </p:sp>
      <p:sp>
        <p:nvSpPr>
          <p:cNvPr id="3"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7" name="文本框 6">
            <a:extLst>
              <a:ext uri="{FF2B5EF4-FFF2-40B4-BE49-F238E27FC236}">
                <a16:creationId xmlns:a16="http://schemas.microsoft.com/office/drawing/2014/main" id="{C5B2E0FA-D27E-4ABE-9765-A4096E21BE13}"/>
              </a:ext>
            </a:extLst>
          </p:cNvPr>
          <p:cNvSpPr txBox="1"/>
          <p:nvPr/>
        </p:nvSpPr>
        <p:spPr>
          <a:xfrm>
            <a:off x="9272051" y="4710374"/>
            <a:ext cx="2676758" cy="369332"/>
          </a:xfrm>
          <a:prstGeom prst="rect">
            <a:avLst/>
          </a:prstGeom>
          <a:noFill/>
        </p:spPr>
        <p:txBody>
          <a:bodyPr wrap="none" rtlCol="0">
            <a:spAutoFit/>
          </a:bodyPr>
          <a:lstStyle/>
          <a:p>
            <a:r>
              <a:rPr lang="en-US" altLang="zh-CN" b="0" i="0" dirty="0">
                <a:solidFill>
                  <a:srgbClr val="333333"/>
                </a:solidFill>
                <a:effectLst/>
                <a:latin typeface="Helvetica Neue"/>
              </a:rPr>
              <a:t>Angela Dorothea Merkel</a:t>
            </a:r>
            <a:endParaRPr lang="zh-CN" altLang="en-US" dirty="0"/>
          </a:p>
        </p:txBody>
      </p:sp>
      <p:sp>
        <p:nvSpPr>
          <p:cNvPr id="19" name="矩形 18">
            <a:extLst>
              <a:ext uri="{FF2B5EF4-FFF2-40B4-BE49-F238E27FC236}">
                <a16:creationId xmlns:a16="http://schemas.microsoft.com/office/drawing/2014/main" id="{1B971AE2-969D-4F5D-AC1A-F32B0D4D069C}"/>
              </a:ext>
            </a:extLst>
          </p:cNvPr>
          <p:cNvSpPr/>
          <p:nvPr/>
        </p:nvSpPr>
        <p:spPr>
          <a:xfrm>
            <a:off x="1369582" y="325725"/>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Chancellor</a:t>
            </a:r>
            <a:endParaRPr lang="zh-CN" altLang="en-US" sz="2400" dirty="0">
              <a:solidFill>
                <a:schemeClr val="tx1"/>
              </a:solidFill>
              <a:ea typeface="Microsoft YaHei UI" panose="020B0503020204020204" pitchFamily="34" charset="-122"/>
            </a:endParaRPr>
          </a:p>
        </p:txBody>
      </p:sp>
      <p:pic>
        <p:nvPicPr>
          <p:cNvPr id="20" name="Picture 2">
            <a:extLst>
              <a:ext uri="{FF2B5EF4-FFF2-40B4-BE49-F238E27FC236}">
                <a16:creationId xmlns:a16="http://schemas.microsoft.com/office/drawing/2014/main" id="{93B73788-12E7-4ECB-A46D-DBF4FB0DA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703" y="0"/>
            <a:ext cx="3438297" cy="458439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2603562-A72E-4981-8D59-31B03A679902}"/>
              </a:ext>
            </a:extLst>
          </p:cNvPr>
          <p:cNvSpPr txBox="1"/>
          <p:nvPr/>
        </p:nvSpPr>
        <p:spPr>
          <a:xfrm>
            <a:off x="1136670" y="1324200"/>
            <a:ext cx="7209662" cy="452431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t>The head of Government and the chief executive</a:t>
            </a:r>
          </a:p>
          <a:p>
            <a:pPr marL="285750" indent="-285750">
              <a:buFont typeface="Wingdings" panose="05000000000000000000" pitchFamily="2" charset="2"/>
              <a:buChar char="l"/>
            </a:pPr>
            <a:r>
              <a:rPr lang="en-US" altLang="zh-CN" sz="2400" dirty="0"/>
              <a:t>Elected every four years</a:t>
            </a:r>
          </a:p>
          <a:p>
            <a:pPr marL="285750" indent="-285750">
              <a:buFont typeface="Wingdings" panose="05000000000000000000" pitchFamily="2" charset="2"/>
              <a:buChar char="l"/>
            </a:pPr>
            <a:r>
              <a:rPr lang="en-US" altLang="zh-CN" sz="2400" dirty="0"/>
              <a:t>Usually the leader of party who holds a majority of seats in the Bundestag</a:t>
            </a:r>
          </a:p>
          <a:p>
            <a:pPr marL="285750" indent="-285750">
              <a:buFont typeface="Wingdings" panose="05000000000000000000" pitchFamily="2" charset="2"/>
              <a:buChar char="l"/>
            </a:pPr>
            <a:r>
              <a:rPr lang="en-US" altLang="zh-CN" sz="2400" dirty="0"/>
              <a:t>Determine members of the Cabinet</a:t>
            </a:r>
          </a:p>
          <a:p>
            <a:pPr marL="342900" indent="-342900">
              <a:buFont typeface="Arial" panose="020B0604020202020204" pitchFamily="34" charset="0"/>
              <a:buChar char="•"/>
            </a:pPr>
            <a:r>
              <a:rPr lang="en-US" altLang="zh-CN" sz="2400" dirty="0"/>
              <a:t>Number of Cabinet</a:t>
            </a:r>
          </a:p>
          <a:p>
            <a:pPr marL="342900" indent="-342900">
              <a:buFont typeface="Arial" panose="020B0604020202020204" pitchFamily="34" charset="0"/>
              <a:buChar char="•"/>
            </a:pPr>
            <a:r>
              <a:rPr lang="en-US" altLang="zh-CN" sz="2400" dirty="0"/>
              <a:t>Duty of each member</a:t>
            </a:r>
          </a:p>
          <a:p>
            <a:pPr marL="285750" indent="-285750">
              <a:buFont typeface="Wingdings" panose="05000000000000000000" pitchFamily="2" charset="2"/>
              <a:buChar char="l"/>
            </a:pPr>
            <a:r>
              <a:rPr lang="en-US" altLang="zh-CN" sz="2400" dirty="0"/>
              <a:t>Lay down and  responsible for general policy guidelines</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endParaRPr lang="zh-CN" altLang="en-US" sz="2400" dirty="0"/>
          </a:p>
        </p:txBody>
      </p:sp>
    </p:spTree>
    <p:extLst>
      <p:ext uri="{BB962C8B-B14F-4D97-AF65-F5344CB8AC3E}">
        <p14:creationId xmlns:p14="http://schemas.microsoft.com/office/powerpoint/2010/main" val="3940127499"/>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41"/>
                                        </p:tgtEl>
                                        <p:attrNameLst>
                                          <p:attrName>ppt_x</p:attrName>
                                          <p:attrName>ppt_y</p:attrName>
                                        </p:attrNameLst>
                                      </p:cBhvr>
                                      <p:rCtr x="1198" y="0"/>
                                    </p:animMotion>
                                  </p:childTnLst>
                                </p:cTn>
                              </p:par>
                              <p:par>
                                <p:cTn id="10" presetID="53" presetClass="entr" presetSubtype="16" fill="hold" grpId="0" nodeType="withEffect">
                                  <p:stCondLst>
                                    <p:cond delay="35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grpId="0" nodeType="withEffect">
                                  <p:stCondLst>
                                    <p:cond delay="350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53" presetClass="entr" presetSubtype="16" fill="hold" grpId="0" nodeType="withEffect">
                                  <p:stCondLst>
                                    <p:cond delay="350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par>
                                <p:cTn id="25" presetID="53" presetClass="entr" presetSubtype="16" fill="hold" nodeType="withEffect">
                                  <p:stCondLst>
                                    <p:cond delay="350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35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1" grpId="0" animBg="1"/>
      <p:bldP spid="41" grpId="1" animBg="1"/>
      <p:bldP spid="7"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7" name="矩形 2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825631" y="2494799"/>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01</a:t>
            </a:r>
            <a:endParaRPr lang="zh-CN" altLang="en-US" sz="2800" dirty="0">
              <a:solidFill>
                <a:prstClr val="white"/>
              </a:solidFill>
              <a:ea typeface="Dotum" panose="020B0600000101010101" pitchFamily="34" charset="-127"/>
            </a:endParaRPr>
          </a:p>
        </p:txBody>
      </p:sp>
      <p:sp>
        <p:nvSpPr>
          <p:cNvPr id="28" name="矩形 27"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934558" y="1911623"/>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02</a:t>
            </a:r>
            <a:endParaRPr lang="zh-CN" altLang="en-US" sz="2800" dirty="0">
              <a:solidFill>
                <a:prstClr val="white"/>
              </a:solidFill>
              <a:ea typeface="Dotum" panose="020B0600000101010101" pitchFamily="34" charset="-127"/>
            </a:endParaRPr>
          </a:p>
        </p:txBody>
      </p:sp>
      <p:sp>
        <p:nvSpPr>
          <p:cNvPr id="29" name="矩形 28"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674066" y="3012196"/>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03</a:t>
            </a:r>
            <a:endParaRPr lang="zh-CN" altLang="en-US" sz="2800" dirty="0">
              <a:solidFill>
                <a:prstClr val="white"/>
              </a:solidFill>
              <a:ea typeface="Dotum" panose="020B0600000101010101" pitchFamily="34" charset="-127"/>
            </a:endParaRPr>
          </a:p>
        </p:txBody>
      </p:sp>
      <p:sp>
        <p:nvSpPr>
          <p:cNvPr id="30" name="矩形 2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627298" y="5461591"/>
            <a:ext cx="867160" cy="307777"/>
          </a:xfrm>
          <a:prstGeom prst="rect">
            <a:avLst/>
          </a:prstGeom>
        </p:spPr>
        <p:txBody>
          <a:bodyPr wrap="none">
            <a:spAutoFit/>
          </a:bodyPr>
          <a:lstStyle/>
          <a:p>
            <a:r>
              <a:rPr lang="en-US" altLang="zh-CN" sz="1400" dirty="0">
                <a:solidFill>
                  <a:schemeClr val="bg1"/>
                </a:solidFill>
                <a:ea typeface="Dotum" panose="020B0600000101010101" pitchFamily="34" charset="-127"/>
                <a:cs typeface="Segoe UI Semilight" panose="020B0402040204020203" pitchFamily="34" charset="0"/>
              </a:rPr>
              <a:t>title here</a:t>
            </a:r>
            <a:endParaRPr lang="zh-CN" altLang="en-US" sz="1400" dirty="0">
              <a:solidFill>
                <a:schemeClr val="bg1"/>
              </a:solidFill>
              <a:ea typeface="Dotum" panose="020B0600000101010101" pitchFamily="34" charset="-127"/>
              <a:cs typeface="Segoe UI Semilight" panose="020B0402040204020203" pitchFamily="34" charset="0"/>
            </a:endParaRPr>
          </a:p>
        </p:txBody>
      </p:sp>
      <p:sp>
        <p:nvSpPr>
          <p:cNvPr id="31" name="矩形 3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826755" y="4134780"/>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04</a:t>
            </a:r>
            <a:endParaRPr lang="zh-CN" altLang="en-US" sz="2800" dirty="0">
              <a:solidFill>
                <a:prstClr val="white"/>
              </a:solidFill>
              <a:ea typeface="Dotum" panose="020B0600000101010101" pitchFamily="34" charset="-127"/>
            </a:endParaRPr>
          </a:p>
        </p:txBody>
      </p:sp>
      <p:sp>
        <p:nvSpPr>
          <p:cNvPr id="19" name="圆角矩形 18"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03</a:t>
            </a:r>
            <a:endParaRPr lang="zh-CN" altLang="en-US" sz="2400" b="1" dirty="0"/>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23" name="矩形 22">
            <a:extLst>
              <a:ext uri="{FF2B5EF4-FFF2-40B4-BE49-F238E27FC236}">
                <a16:creationId xmlns:a16="http://schemas.microsoft.com/office/drawing/2014/main" id="{0F215976-2BE6-48D0-9D5D-F035ED1A23F8}"/>
              </a:ext>
            </a:extLst>
          </p:cNvPr>
          <p:cNvSpPr/>
          <p:nvPr/>
        </p:nvSpPr>
        <p:spPr>
          <a:xfrm>
            <a:off x="1369582" y="325725"/>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Chancellor</a:t>
            </a:r>
            <a:endParaRPr lang="zh-CN" altLang="en-US" sz="2400" dirty="0">
              <a:solidFill>
                <a:schemeClr val="tx1"/>
              </a:solidFill>
              <a:ea typeface="Microsoft YaHei UI" panose="020B0503020204020204" pitchFamily="34" charset="-122"/>
            </a:endParaRPr>
          </a:p>
        </p:txBody>
      </p:sp>
      <p:sp>
        <p:nvSpPr>
          <p:cNvPr id="25" name="文本框 24">
            <a:extLst>
              <a:ext uri="{FF2B5EF4-FFF2-40B4-BE49-F238E27FC236}">
                <a16:creationId xmlns:a16="http://schemas.microsoft.com/office/drawing/2014/main" id="{98CA38D1-85B2-493B-934B-AF3FE5E53479}"/>
              </a:ext>
            </a:extLst>
          </p:cNvPr>
          <p:cNvSpPr txBox="1"/>
          <p:nvPr/>
        </p:nvSpPr>
        <p:spPr>
          <a:xfrm>
            <a:off x="1537516" y="1919350"/>
            <a:ext cx="9046724" cy="2308324"/>
          </a:xfrm>
          <a:prstGeom prst="rect">
            <a:avLst/>
          </a:prstGeom>
          <a:noFill/>
        </p:spPr>
        <p:txBody>
          <a:bodyPr wrap="square">
            <a:spAutoFit/>
          </a:bodyPr>
          <a:lstStyle/>
          <a:p>
            <a:pPr algn="ctr"/>
            <a:r>
              <a:rPr lang="en-US" altLang="zh-CN" b="1" i="0" dirty="0">
                <a:solidFill>
                  <a:srgbClr val="000000"/>
                </a:solidFill>
                <a:effectLst/>
                <a:latin typeface="Arial" panose="020B0604020202020204" pitchFamily="34" charset="0"/>
              </a:rPr>
              <a:t>[Power to determine policy guidelines – Department and collegiate responsibility]</a:t>
            </a:r>
          </a:p>
          <a:p>
            <a:pPr algn="l"/>
            <a:endParaRPr lang="en-US" altLang="zh-CN" b="0" i="0" dirty="0">
              <a:solidFill>
                <a:srgbClr val="000000"/>
              </a:solidFill>
              <a:effectLst/>
              <a:latin typeface="Arial" panose="020B0604020202020204" pitchFamily="34" charset="0"/>
            </a:endParaRPr>
          </a:p>
          <a:p>
            <a:pPr algn="l"/>
            <a:r>
              <a:rPr lang="en-US" altLang="zh-CN" b="0" i="0" dirty="0">
                <a:solidFill>
                  <a:srgbClr val="000000"/>
                </a:solidFill>
                <a:effectLst/>
                <a:latin typeface="Arial" panose="020B0604020202020204" pitchFamily="34" charset="0"/>
              </a:rPr>
              <a:t>The Federal Chancellor shall determine and be responsible for the general guidelines of policy. Within these limits each Federal Minister shall conduct the affairs of his department independently and on his own responsibility. The Federal Government shall resolve differences of opinion between Federal Ministers. The Federal Chancellor shall conduct the proceedings of the Federal Government in accordance with rules of procedure adopted by the Government and approved by the Federal President.</a:t>
            </a:r>
          </a:p>
        </p:txBody>
      </p:sp>
      <p:sp>
        <p:nvSpPr>
          <p:cNvPr id="5" name="文本框 4">
            <a:extLst>
              <a:ext uri="{FF2B5EF4-FFF2-40B4-BE49-F238E27FC236}">
                <a16:creationId xmlns:a16="http://schemas.microsoft.com/office/drawing/2014/main" id="{4074EF15-7451-4569-8A26-8D8CD5AA6F5A}"/>
              </a:ext>
            </a:extLst>
          </p:cNvPr>
          <p:cNvSpPr txBox="1"/>
          <p:nvPr/>
        </p:nvSpPr>
        <p:spPr>
          <a:xfrm>
            <a:off x="5056220" y="965805"/>
            <a:ext cx="2416046" cy="769441"/>
          </a:xfrm>
          <a:prstGeom prst="rect">
            <a:avLst/>
          </a:prstGeom>
          <a:noFill/>
        </p:spPr>
        <p:txBody>
          <a:bodyPr wrap="none" rtlCol="0">
            <a:spAutoFit/>
          </a:bodyPr>
          <a:lstStyle/>
          <a:p>
            <a:r>
              <a:rPr lang="en-US" altLang="zh-CN" sz="4400" b="1" dirty="0"/>
              <a:t>Article 65</a:t>
            </a:r>
            <a:endParaRPr lang="zh-CN" altLang="en-US" sz="4400" b="1" dirty="0"/>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19"/>
                                        </p:tgtEl>
                                        <p:attrNameLst>
                                          <p:attrName>ppt_x</p:attrName>
                                          <p:attrName>ppt_y</p:attrName>
                                        </p:attrNameLst>
                                      </p:cBhvr>
                                      <p:rCtr x="1198" y="0"/>
                                    </p:animMotion>
                                  </p:childTnLst>
                                </p:cTn>
                              </p:par>
                              <p:par>
                                <p:cTn id="10" presetID="53" presetClass="entr" presetSubtype="16" fill="hold" grpId="0" nodeType="withEffect">
                                  <p:stCondLst>
                                    <p:cond delay="275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275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275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275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19" grpId="0" animBg="1"/>
      <p:bldP spid="19" grpId="1" animBg="1"/>
      <p:bldP spid="25"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7" name="矩形 2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825631" y="2494799"/>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01</a:t>
            </a:r>
            <a:endParaRPr lang="zh-CN" altLang="en-US" sz="2800" dirty="0">
              <a:solidFill>
                <a:prstClr val="white"/>
              </a:solidFill>
              <a:ea typeface="Dotum" panose="020B0600000101010101" pitchFamily="34" charset="-127"/>
            </a:endParaRPr>
          </a:p>
        </p:txBody>
      </p:sp>
      <p:sp>
        <p:nvSpPr>
          <p:cNvPr id="28" name="矩形 27"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934558" y="1911623"/>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02</a:t>
            </a:r>
            <a:endParaRPr lang="zh-CN" altLang="en-US" sz="2800" dirty="0">
              <a:solidFill>
                <a:prstClr val="white"/>
              </a:solidFill>
              <a:ea typeface="Dotum" panose="020B0600000101010101" pitchFamily="34" charset="-127"/>
            </a:endParaRPr>
          </a:p>
        </p:txBody>
      </p:sp>
      <p:sp>
        <p:nvSpPr>
          <p:cNvPr id="29" name="矩形 28"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674066" y="3012196"/>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03</a:t>
            </a:r>
            <a:endParaRPr lang="zh-CN" altLang="en-US" sz="2800" dirty="0">
              <a:solidFill>
                <a:prstClr val="white"/>
              </a:solidFill>
              <a:ea typeface="Dotum" panose="020B0600000101010101" pitchFamily="34" charset="-127"/>
            </a:endParaRPr>
          </a:p>
        </p:txBody>
      </p:sp>
      <p:sp>
        <p:nvSpPr>
          <p:cNvPr id="30" name="矩形 2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627298" y="5461591"/>
            <a:ext cx="867160" cy="307777"/>
          </a:xfrm>
          <a:prstGeom prst="rect">
            <a:avLst/>
          </a:prstGeom>
        </p:spPr>
        <p:txBody>
          <a:bodyPr wrap="none">
            <a:spAutoFit/>
          </a:bodyPr>
          <a:lstStyle/>
          <a:p>
            <a:r>
              <a:rPr lang="en-US" altLang="zh-CN" sz="1400" dirty="0">
                <a:solidFill>
                  <a:schemeClr val="bg1"/>
                </a:solidFill>
                <a:ea typeface="Dotum" panose="020B0600000101010101" pitchFamily="34" charset="-127"/>
                <a:cs typeface="Segoe UI Semilight" panose="020B0402040204020203" pitchFamily="34" charset="0"/>
              </a:rPr>
              <a:t>title here</a:t>
            </a:r>
            <a:endParaRPr lang="zh-CN" altLang="en-US" sz="1400" dirty="0">
              <a:solidFill>
                <a:schemeClr val="bg1"/>
              </a:solidFill>
              <a:ea typeface="Dotum" panose="020B0600000101010101" pitchFamily="34" charset="-127"/>
              <a:cs typeface="Segoe UI Semilight" panose="020B0402040204020203" pitchFamily="34" charset="0"/>
            </a:endParaRPr>
          </a:p>
        </p:txBody>
      </p:sp>
      <p:sp>
        <p:nvSpPr>
          <p:cNvPr id="31" name="矩形 3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826755" y="4134780"/>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04</a:t>
            </a:r>
            <a:endParaRPr lang="zh-CN" altLang="en-US" sz="2800" dirty="0">
              <a:solidFill>
                <a:prstClr val="white"/>
              </a:solidFill>
              <a:ea typeface="Dotum" panose="020B0600000101010101" pitchFamily="34" charset="-127"/>
            </a:endParaRPr>
          </a:p>
        </p:txBody>
      </p:sp>
      <p:sp>
        <p:nvSpPr>
          <p:cNvPr id="19" name="圆角矩形 18"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03</a:t>
            </a:r>
            <a:endParaRPr lang="zh-CN" altLang="en-US" sz="2400" b="1" dirty="0"/>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23" name="矩形 22">
            <a:extLst>
              <a:ext uri="{FF2B5EF4-FFF2-40B4-BE49-F238E27FC236}">
                <a16:creationId xmlns:a16="http://schemas.microsoft.com/office/drawing/2014/main" id="{0F215976-2BE6-48D0-9D5D-F035ED1A23F8}"/>
              </a:ext>
            </a:extLst>
          </p:cNvPr>
          <p:cNvSpPr/>
          <p:nvPr/>
        </p:nvSpPr>
        <p:spPr>
          <a:xfrm>
            <a:off x="1369582" y="325725"/>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Bundestag</a:t>
            </a:r>
            <a:endParaRPr lang="zh-CN" altLang="en-US" sz="2400" dirty="0">
              <a:solidFill>
                <a:schemeClr val="tx1"/>
              </a:solidFill>
              <a:ea typeface="Microsoft YaHei UI" panose="020B0503020204020204" pitchFamily="34" charset="-122"/>
            </a:endParaRPr>
          </a:p>
        </p:txBody>
      </p:sp>
      <p:sp>
        <p:nvSpPr>
          <p:cNvPr id="4" name="文本框 3">
            <a:extLst>
              <a:ext uri="{FF2B5EF4-FFF2-40B4-BE49-F238E27FC236}">
                <a16:creationId xmlns:a16="http://schemas.microsoft.com/office/drawing/2014/main" id="{AA5CE162-9692-43C3-B4E2-9B4F4F98F0A6}"/>
              </a:ext>
            </a:extLst>
          </p:cNvPr>
          <p:cNvSpPr txBox="1"/>
          <p:nvPr/>
        </p:nvSpPr>
        <p:spPr>
          <a:xfrm>
            <a:off x="848262" y="1167320"/>
            <a:ext cx="6548181" cy="5170646"/>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t>Established in 7 September 1949 as one of the legislative body</a:t>
            </a:r>
          </a:p>
          <a:p>
            <a:pPr marL="285750" indent="-285750">
              <a:buFont typeface="Wingdings" panose="05000000000000000000" pitchFamily="2" charset="2"/>
              <a:buChar char="l"/>
            </a:pPr>
            <a:r>
              <a:rPr lang="en-US" altLang="zh-CN" sz="2400" dirty="0"/>
              <a:t>Preceded by the earlier Reichstag</a:t>
            </a:r>
          </a:p>
          <a:p>
            <a:pPr marL="285750" indent="-285750">
              <a:buFont typeface="Wingdings" panose="05000000000000000000" pitchFamily="2" charset="2"/>
              <a:buChar char="l"/>
            </a:pPr>
            <a:r>
              <a:rPr lang="en-US" altLang="zh-CN" sz="2400" dirty="0"/>
              <a:t>Elected every four years (The Federal Election)</a:t>
            </a:r>
          </a:p>
          <a:p>
            <a:pPr marL="285750" indent="-285750">
              <a:buFont typeface="Wingdings" panose="05000000000000000000" pitchFamily="2" charset="2"/>
              <a:buChar char="l"/>
            </a:pPr>
            <a:r>
              <a:rPr lang="en-US" altLang="zh-CN" sz="2400" dirty="0"/>
              <a:t>Directly elected by German citizens over 18</a:t>
            </a:r>
          </a:p>
          <a:p>
            <a:pPr marL="285750" indent="-285750">
              <a:buFont typeface="Wingdings" panose="05000000000000000000" pitchFamily="2" charset="2"/>
              <a:buChar char="l"/>
            </a:pPr>
            <a:r>
              <a:rPr lang="en-US" altLang="zh-CN" sz="2400" dirty="0"/>
              <a:t>Represent the German people</a:t>
            </a:r>
          </a:p>
          <a:p>
            <a:pPr marL="285750" indent="-285750">
              <a:buFont typeface="Wingdings" panose="05000000000000000000" pitchFamily="2" charset="2"/>
              <a:buChar char="l"/>
            </a:pPr>
            <a:r>
              <a:rPr lang="en-US" altLang="zh-CN" sz="2400" dirty="0"/>
              <a:t>Minimum number of members of Bundestag is 598</a:t>
            </a:r>
          </a:p>
          <a:p>
            <a:pPr marL="285750" indent="-285750">
              <a:buFont typeface="Wingdings" panose="05000000000000000000" pitchFamily="2" charset="2"/>
              <a:buChar char="l"/>
            </a:pPr>
            <a:r>
              <a:rPr lang="en-US" altLang="zh-CN" sz="2400" dirty="0"/>
              <a:t>Propose and pass laws together with the Bundesrat </a:t>
            </a:r>
          </a:p>
          <a:p>
            <a:pPr marL="285750" indent="-285750">
              <a:buFont typeface="Wingdings" panose="05000000000000000000" pitchFamily="2" charset="2"/>
              <a:buChar char="l"/>
            </a:pPr>
            <a:r>
              <a:rPr lang="en-US" altLang="zh-CN" sz="2400" dirty="0"/>
              <a:t>Elect the German Federal Chancellor</a:t>
            </a:r>
          </a:p>
          <a:p>
            <a:pPr marL="285750" indent="-285750">
              <a:buFont typeface="Wingdings" panose="05000000000000000000" pitchFamily="2" charset="2"/>
              <a:buChar char="l"/>
            </a:pPr>
            <a:r>
              <a:rPr lang="en-US" altLang="zh-CN" sz="2400" dirty="0"/>
              <a:t>Oversee the government work</a:t>
            </a:r>
          </a:p>
          <a:p>
            <a:pPr marL="285750" indent="-285750">
              <a:buFont typeface="Wingdings" panose="05000000000000000000" pitchFamily="2" charset="2"/>
              <a:buChar char="l"/>
            </a:pPr>
            <a:r>
              <a:rPr lang="en-US" altLang="zh-CN" sz="2400" dirty="0"/>
              <a:t>Monitor the law enforcement</a:t>
            </a:r>
          </a:p>
          <a:p>
            <a:pPr marL="285750" indent="-285750">
              <a:buFont typeface="Wingdings" panose="05000000000000000000" pitchFamily="2" charset="2"/>
              <a:buChar char="l"/>
            </a:pPr>
            <a:endParaRPr lang="zh-CN" altLang="en-US" dirty="0"/>
          </a:p>
        </p:txBody>
      </p:sp>
      <p:pic>
        <p:nvPicPr>
          <p:cNvPr id="7" name="图片 6">
            <a:extLst>
              <a:ext uri="{FF2B5EF4-FFF2-40B4-BE49-F238E27FC236}">
                <a16:creationId xmlns:a16="http://schemas.microsoft.com/office/drawing/2014/main" id="{2B55AE67-937B-405D-AA6B-09F1480250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9365" y="2062265"/>
            <a:ext cx="5112635" cy="2276720"/>
          </a:xfrm>
          <a:prstGeom prst="rect">
            <a:avLst/>
          </a:prstGeom>
        </p:spPr>
      </p:pic>
      <p:sp>
        <p:nvSpPr>
          <p:cNvPr id="8" name="文本框 7">
            <a:extLst>
              <a:ext uri="{FF2B5EF4-FFF2-40B4-BE49-F238E27FC236}">
                <a16:creationId xmlns:a16="http://schemas.microsoft.com/office/drawing/2014/main" id="{CA6FF536-DDB3-43CB-957D-0E3CBD297D13}"/>
              </a:ext>
            </a:extLst>
          </p:cNvPr>
          <p:cNvSpPr txBox="1"/>
          <p:nvPr/>
        </p:nvSpPr>
        <p:spPr>
          <a:xfrm>
            <a:off x="8560341" y="4396390"/>
            <a:ext cx="2287999" cy="369332"/>
          </a:xfrm>
          <a:prstGeom prst="rect">
            <a:avLst/>
          </a:prstGeom>
          <a:noFill/>
        </p:spPr>
        <p:txBody>
          <a:bodyPr wrap="none" rtlCol="0">
            <a:spAutoFit/>
          </a:bodyPr>
          <a:lstStyle/>
          <a:p>
            <a:r>
              <a:rPr lang="en-US" altLang="zh-CN" dirty="0"/>
              <a:t>The Reichstag Building</a:t>
            </a:r>
            <a:endParaRPr lang="zh-CN" altLang="en-US" dirty="0"/>
          </a:p>
        </p:txBody>
      </p:sp>
    </p:spTree>
    <p:extLst>
      <p:ext uri="{BB962C8B-B14F-4D97-AF65-F5344CB8AC3E}">
        <p14:creationId xmlns:p14="http://schemas.microsoft.com/office/powerpoint/2010/main" val="2586321256"/>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19"/>
                                        </p:tgtEl>
                                        <p:attrNameLst>
                                          <p:attrName>ppt_x</p:attrName>
                                          <p:attrName>ppt_y</p:attrName>
                                        </p:attrNameLst>
                                      </p:cBhvr>
                                      <p:rCtr x="1198" y="0"/>
                                    </p:animMotion>
                                  </p:childTnLst>
                                </p:cTn>
                              </p:par>
                              <p:par>
                                <p:cTn id="10" presetID="53" presetClass="entr" presetSubtype="16" fill="hold" grpId="0" nodeType="withEffect">
                                  <p:stCondLst>
                                    <p:cond delay="275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275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275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275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19" grpId="0" animBg="1"/>
      <p:bldP spid="19" grpId="1" animBg="1"/>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E094D1F-F09C-4CB0-9EB4-F4B340E8E8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7702" y="1911623"/>
            <a:ext cx="4284298" cy="2857409"/>
          </a:xfrm>
          <a:prstGeom prst="rect">
            <a:avLst/>
          </a:prstGeom>
        </p:spPr>
      </p:pic>
      <p:sp>
        <p:nvSpPr>
          <p:cNvPr id="27" name="矩形 26"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4825631" y="2494799"/>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01</a:t>
            </a:r>
            <a:endParaRPr lang="zh-CN" altLang="en-US" sz="2800" dirty="0">
              <a:solidFill>
                <a:prstClr val="white"/>
              </a:solidFill>
              <a:ea typeface="Dotum" panose="020B0600000101010101" pitchFamily="34" charset="-127"/>
            </a:endParaRPr>
          </a:p>
        </p:txBody>
      </p:sp>
      <p:sp>
        <p:nvSpPr>
          <p:cNvPr id="28" name="矩形 27"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934558" y="1911623"/>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02</a:t>
            </a:r>
            <a:endParaRPr lang="zh-CN" altLang="en-US" sz="2800" dirty="0">
              <a:solidFill>
                <a:prstClr val="white"/>
              </a:solidFill>
              <a:ea typeface="Dotum" panose="020B0600000101010101" pitchFamily="34" charset="-127"/>
            </a:endParaRPr>
          </a:p>
        </p:txBody>
      </p:sp>
      <p:sp>
        <p:nvSpPr>
          <p:cNvPr id="29" name="矩形 28"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6674066" y="3012196"/>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03</a:t>
            </a:r>
            <a:endParaRPr lang="zh-CN" altLang="en-US" sz="2800" dirty="0">
              <a:solidFill>
                <a:prstClr val="white"/>
              </a:solidFill>
              <a:ea typeface="Dotum" panose="020B0600000101010101" pitchFamily="34" charset="-127"/>
            </a:endParaRPr>
          </a:p>
        </p:txBody>
      </p:sp>
      <p:sp>
        <p:nvSpPr>
          <p:cNvPr id="30" name="矩形 29"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627298" y="5461591"/>
            <a:ext cx="867160" cy="307777"/>
          </a:xfrm>
          <a:prstGeom prst="rect">
            <a:avLst/>
          </a:prstGeom>
        </p:spPr>
        <p:txBody>
          <a:bodyPr wrap="none">
            <a:spAutoFit/>
          </a:bodyPr>
          <a:lstStyle/>
          <a:p>
            <a:r>
              <a:rPr lang="en-US" altLang="zh-CN" sz="1400" dirty="0">
                <a:solidFill>
                  <a:schemeClr val="bg1"/>
                </a:solidFill>
                <a:ea typeface="Dotum" panose="020B0600000101010101" pitchFamily="34" charset="-127"/>
                <a:cs typeface="Segoe UI Semilight" panose="020B0402040204020203" pitchFamily="34" charset="0"/>
              </a:rPr>
              <a:t>title here</a:t>
            </a:r>
            <a:endParaRPr lang="zh-CN" altLang="en-US" sz="1400" dirty="0">
              <a:solidFill>
                <a:schemeClr val="bg1"/>
              </a:solidFill>
              <a:ea typeface="Dotum" panose="020B0600000101010101" pitchFamily="34" charset="-127"/>
              <a:cs typeface="Segoe UI Semilight" panose="020B0402040204020203" pitchFamily="34" charset="0"/>
            </a:endParaRPr>
          </a:p>
        </p:txBody>
      </p:sp>
      <p:sp>
        <p:nvSpPr>
          <p:cNvPr id="31" name="矩形 3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826755" y="4134780"/>
            <a:ext cx="645910" cy="523220"/>
          </a:xfrm>
          <a:prstGeom prst="rect">
            <a:avLst/>
          </a:prstGeom>
        </p:spPr>
        <p:txBody>
          <a:bodyPr wrap="square">
            <a:spAutoFit/>
          </a:bodyPr>
          <a:lstStyle/>
          <a:p>
            <a:pPr algn="ctr"/>
            <a:r>
              <a:rPr lang="en-US" altLang="zh-CN" sz="2800" dirty="0">
                <a:solidFill>
                  <a:prstClr val="white"/>
                </a:solidFill>
                <a:ea typeface="Dotum" panose="020B0600000101010101" pitchFamily="34" charset="-127"/>
              </a:rPr>
              <a:t>04</a:t>
            </a:r>
            <a:endParaRPr lang="zh-CN" altLang="en-US" sz="2800" dirty="0">
              <a:solidFill>
                <a:prstClr val="white"/>
              </a:solidFill>
              <a:ea typeface="Dotum" panose="020B0600000101010101" pitchFamily="34" charset="-127"/>
            </a:endParaRPr>
          </a:p>
        </p:txBody>
      </p:sp>
      <p:sp>
        <p:nvSpPr>
          <p:cNvPr id="19" name="圆角矩形 18" descr="e7d195523061f1c0205959036996ad55c215b892a7aac5c0B9ADEF7896FB48F2EF97163A2DE1401E1875DEDC438B7864AD24CA23553DBBBD975DAF4CAD4A2592689FFB6CEE59FFA55B2702D0E5EE29CDFC0DD98BC7D6A39AC4E055256EE11BBEDCDB7C9722D66262996B68DE860BD3C77EBCAECB599909EC0E07B61811075331ABCDE6990254B8C8"/>
          <p:cNvSpPr/>
          <p:nvPr/>
        </p:nvSpPr>
        <p:spPr>
          <a:xfrm>
            <a:off x="559854" y="360913"/>
            <a:ext cx="576816" cy="604892"/>
          </a:xfrm>
          <a:prstGeom prst="roundRect">
            <a:avLst>
              <a:gd name="adj" fmla="val 22417"/>
            </a:avLst>
          </a:prstGeom>
          <a:solidFill>
            <a:srgbClr val="EE534F"/>
          </a:solidFill>
          <a:ln>
            <a:noFill/>
          </a:ln>
          <a:effectLst>
            <a:outerShdw blurRad="152400" sx="103000" sy="103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04</a:t>
            </a:r>
            <a:endParaRPr lang="zh-CN" altLang="en-US" sz="2400" b="1" dirty="0"/>
          </a:p>
        </p:txBody>
      </p:sp>
      <p:sp>
        <p:nvSpPr>
          <p:cNvPr id="2" name="e7d195523061f1c0" descr="e7d195523061f1c0205959036996ad55c215b892a7aac5c0B9ADEF7896FB48F2EF97163A2DE1401E1875DEDC438B7864AD24CA23553DBBBD975DAF4CAD4A2592689FFB6CEE59FFA55B2702D0E5EE29CDFC0DD98BC7D6A39AC4E055256EE11BBEDCDB7C9722D66262996B68DE860BD3C77EBCAECB599909EC0E07B61811075331ABCDE6990254B8C8"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e7d195523061f1c0205959036996ad55c215b892a7aac5c0B9ADEF7896FB48F2EF97163A2DE1401E1875DEDC438B7864AD24CA23553DBBBD975DAF4CAD4A2592689FFB6CEE59FFA55B2702D0E5EE29CDFC0DD98BC7D6A39AC4E055256EE11BBEDCDB7C9722D66262996B68DE860BD3C77EBCAECB599909EC0E07B61811075331ABCDE6990254B8C8</a:t>
            </a:r>
            <a:endParaRPr lang="zh-CN" altLang="en-US" sz="100"/>
          </a:p>
        </p:txBody>
      </p:sp>
      <p:sp>
        <p:nvSpPr>
          <p:cNvPr id="23" name="矩形 22">
            <a:extLst>
              <a:ext uri="{FF2B5EF4-FFF2-40B4-BE49-F238E27FC236}">
                <a16:creationId xmlns:a16="http://schemas.microsoft.com/office/drawing/2014/main" id="{0F215976-2BE6-48D0-9D5D-F035ED1A23F8}"/>
              </a:ext>
            </a:extLst>
          </p:cNvPr>
          <p:cNvSpPr/>
          <p:nvPr/>
        </p:nvSpPr>
        <p:spPr>
          <a:xfrm>
            <a:off x="1369582" y="325725"/>
            <a:ext cx="3291374"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ea typeface="Microsoft YaHei UI" panose="020B0503020204020204" pitchFamily="34" charset="-122"/>
              </a:rPr>
              <a:t>Bundesrat</a:t>
            </a:r>
            <a:endParaRPr lang="zh-CN" altLang="en-US" sz="2400" dirty="0">
              <a:solidFill>
                <a:schemeClr val="tx1"/>
              </a:solidFill>
              <a:ea typeface="Microsoft YaHei UI" panose="020B0503020204020204" pitchFamily="34" charset="-122"/>
            </a:endParaRPr>
          </a:p>
        </p:txBody>
      </p:sp>
      <p:sp>
        <p:nvSpPr>
          <p:cNvPr id="9" name="文本框 8">
            <a:extLst>
              <a:ext uri="{FF2B5EF4-FFF2-40B4-BE49-F238E27FC236}">
                <a16:creationId xmlns:a16="http://schemas.microsoft.com/office/drawing/2014/main" id="{18685896-A1D3-453A-8C53-0F09D9E3CBDA}"/>
              </a:ext>
            </a:extLst>
          </p:cNvPr>
          <p:cNvSpPr txBox="1"/>
          <p:nvPr/>
        </p:nvSpPr>
        <p:spPr>
          <a:xfrm>
            <a:off x="848262" y="1088632"/>
            <a:ext cx="7115183" cy="489364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t>A legislative body that represents the 16 Länder (states) of the Germany at the federal level.</a:t>
            </a:r>
          </a:p>
          <a:p>
            <a:pPr marL="285750" indent="-285750">
              <a:buFont typeface="Wingdings" panose="05000000000000000000" pitchFamily="2" charset="2"/>
              <a:buChar char="l"/>
            </a:pPr>
            <a:r>
              <a:rPr lang="en-US" altLang="zh-CN" sz="2400" dirty="0"/>
              <a:t>The Länder shall participate through the Bundesrat in the legislation and administration of the Federation an in matters concerning the European Union. (Article 50)</a:t>
            </a:r>
          </a:p>
          <a:p>
            <a:pPr marL="285750" indent="-285750">
              <a:buFont typeface="Wingdings" panose="05000000000000000000" pitchFamily="2" charset="2"/>
              <a:buChar char="l"/>
            </a:pPr>
            <a:r>
              <a:rPr lang="en-US" altLang="zh-CN" sz="2400" dirty="0"/>
              <a:t>Participate in legislation with the Bundestag. Legislative initiatives must first present to the Bundesrat before passed to the Bundestag.</a:t>
            </a:r>
          </a:p>
          <a:p>
            <a:pPr marL="285750" indent="-285750">
              <a:buFont typeface="Wingdings" panose="05000000000000000000" pitchFamily="2" charset="2"/>
              <a:buChar char="l"/>
            </a:pPr>
            <a:r>
              <a:rPr lang="en-US" altLang="zh-CN" sz="2400" dirty="0"/>
              <a:t>Members of the Bundesrat are decided by respective state government but not by election.</a:t>
            </a:r>
          </a:p>
          <a:p>
            <a:pPr marL="285750" indent="-285750">
              <a:buFont typeface="Wingdings" panose="05000000000000000000" pitchFamily="2" charset="2"/>
              <a:buChar char="l"/>
            </a:pPr>
            <a:r>
              <a:rPr lang="en-US" altLang="zh-CN" sz="2400" dirty="0"/>
              <a:t>Members can have unlimited access to sessions of the Bundestag.</a:t>
            </a:r>
            <a:endParaRPr lang="zh-CN" altLang="en-US" sz="2400" dirty="0"/>
          </a:p>
        </p:txBody>
      </p:sp>
    </p:spTree>
    <p:extLst>
      <p:ext uri="{BB962C8B-B14F-4D97-AF65-F5344CB8AC3E}">
        <p14:creationId xmlns:p14="http://schemas.microsoft.com/office/powerpoint/2010/main" val="2687569893"/>
      </p:ext>
    </p:extLst>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42" presetClass="path" presetSubtype="0" accel="50000" decel="50000" autoRev="1" fill="hold" grpId="1" nodeType="withEffect">
                                  <p:stCondLst>
                                    <p:cond delay="0"/>
                                  </p:stCondLst>
                                  <p:childTnLst>
                                    <p:animMotion origin="layout" path="M -1.25E-6 2.22222E-6 L 0.02409 2.22222E-6 " pathEditMode="relative" rAng="0" ptsTypes="AA">
                                      <p:cBhvr>
                                        <p:cTn id="9" dur="1000" fill="hold"/>
                                        <p:tgtEl>
                                          <p:spTgt spid="19"/>
                                        </p:tgtEl>
                                        <p:attrNameLst>
                                          <p:attrName>ppt_x</p:attrName>
                                          <p:attrName>ppt_y</p:attrName>
                                        </p:attrNameLst>
                                      </p:cBhvr>
                                      <p:rCtr x="1198" y="0"/>
                                    </p:animMotion>
                                  </p:childTnLst>
                                </p:cTn>
                              </p:par>
                              <p:par>
                                <p:cTn id="10" presetID="53" presetClass="entr" presetSubtype="16" fill="hold" grpId="0" nodeType="withEffect">
                                  <p:stCondLst>
                                    <p:cond delay="275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275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275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275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19" grpId="0" animBg="1"/>
      <p:bldP spid="19" grpId="1" animBg="1"/>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2607</TotalTime>
  <Words>1714</Words>
  <Application>Microsoft Office PowerPoint</Application>
  <PresentationFormat>宽屏</PresentationFormat>
  <Paragraphs>221</Paragraphs>
  <Slides>21</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-apple-system</vt:lpstr>
      <vt:lpstr>Helvetica Neue</vt:lpstr>
      <vt:lpstr>Arial</vt:lpstr>
      <vt:lpstr>Calibri</vt:lpstr>
      <vt:lpstr>Calibri Light</vt:lpstr>
      <vt:lpstr>Helvetica</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营销星球</Manager>
  <Company>营销星球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营销星球</dc:title>
  <dc:subject>营销星球 - PowerPoint 幻灯片文档批处理工具</dc:subject>
  <dc:creator>营销星球 - PowerPoint 幻灯片文档批处理工具</dc:creator>
  <cp:keywords>营销星球</cp:keywords>
  <dc:description>营销星球</dc:description>
  <cp:lastModifiedBy>映月</cp:lastModifiedBy>
  <cp:revision>14</cp:revision>
  <dcterms:created xsi:type="dcterms:W3CDTF">2016-10-21T10:43:00Z</dcterms:created>
  <dcterms:modified xsi:type="dcterms:W3CDTF">2021-11-02T03:52:32Z</dcterms:modified>
  <cp:category>营销星球</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