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77" r:id="rId2"/>
    <p:sldId id="278" r:id="rId3"/>
    <p:sldId id="260" r:id="rId4"/>
    <p:sldId id="284" r:id="rId5"/>
    <p:sldId id="294" r:id="rId6"/>
    <p:sldId id="295" r:id="rId7"/>
    <p:sldId id="296" r:id="rId8"/>
    <p:sldId id="297" r:id="rId9"/>
    <p:sldId id="303" r:id="rId10"/>
    <p:sldId id="304" r:id="rId11"/>
    <p:sldId id="30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A3222"/>
    <a:srgbClr val="2F2F31"/>
    <a:srgbClr val="E6A853"/>
    <a:srgbClr val="7F230A"/>
    <a:srgbClr val="3E5064"/>
    <a:srgbClr val="2D5323"/>
    <a:srgbClr val="3C5152"/>
    <a:srgbClr val="74381A"/>
    <a:srgbClr val="B83903"/>
    <a:srgbClr val="2C50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05" autoAdjust="0"/>
    <p:restoredTop sz="94660"/>
  </p:normalViewPr>
  <p:slideViewPr>
    <p:cSldViewPr snapToGrid="0">
      <p:cViewPr>
        <p:scale>
          <a:sx n="88" d="100"/>
          <a:sy n="88" d="100"/>
        </p:scale>
        <p:origin x="104" y="1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A71E3-E903-4B32-804B-8546CC19A816}" type="datetimeFigureOut">
              <a:rPr lang="zh-CN" altLang="en-US" smtClean="0"/>
              <a:t>2022/3/15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A602D-ECC1-4FDC-9007-420518CE3B6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02A602D-ECC1-4FDC-9007-420518CE3B6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sz="1200" b="0" i="0" kern="1200" dirty="0">
              <a:solidFill>
                <a:schemeClr val="tx1"/>
              </a:solidFill>
              <a:effectLst/>
              <a:latin typeface="+mn-lt"/>
              <a:ea typeface="+mn-ea"/>
              <a:cs typeface="+mn-cs"/>
            </a:endParaRPr>
          </a:p>
          <a:p>
            <a:pPr marL="228600" indent="-228600">
              <a:buAutoNum type="arabicPeriod"/>
            </a:pPr>
            <a:r>
              <a:rPr lang="en-US" altLang="zh-CN" sz="1200" b="0" i="0" kern="1200" dirty="0">
                <a:solidFill>
                  <a:schemeClr val="tx1"/>
                </a:solidFill>
                <a:effectLst/>
                <a:latin typeface="+mn-lt"/>
                <a:ea typeface="+mn-ea"/>
                <a:cs typeface="+mn-cs"/>
              </a:rPr>
              <a:t>The country is by far the world’s largest exporter of automobiles (just below 19% of total exported cars worldwide), but it also exports parts of motor vehicles, machinery, medicaments and planes. The manufacturing output alone counted around 20% of the GDP.</a:t>
            </a:r>
          </a:p>
          <a:p>
            <a:pPr marL="228600" indent="-228600">
              <a:buAutoNum type="arabicPeriod"/>
            </a:pPr>
            <a:endParaRPr lang="en-US" altLang="zh-CN"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b="0" i="0" kern="1200" dirty="0">
                <a:solidFill>
                  <a:schemeClr val="tx1"/>
                </a:solidFill>
                <a:effectLst/>
                <a:latin typeface="+mn-lt"/>
                <a:ea typeface="+mn-ea"/>
                <a:cs typeface="+mn-cs"/>
              </a:rPr>
              <a:t>Depend too much on manufacturing, when crisis like COVID 19 comes, will get greatly influenced. Because of its dependency on capital good exports, the economy had a significant setback post-2008 financial crisis. The German economy is currently in the middle of its fourth industrial revolution due to the Internet and the digital age. Industry 4.0 is the term used for this transformation, which embraces solutions, processes, and technologies and describes the use of IT and a high degree of system networking in factories.</a:t>
            </a:r>
          </a:p>
          <a:p>
            <a:pPr marL="228600" indent="-228600">
              <a:buAutoNum type="arabicPeriod"/>
            </a:pPr>
            <a:endParaRPr lang="en-US" altLang="zh-CN" sz="1200" b="0" i="0" kern="1200" dirty="0">
              <a:solidFill>
                <a:schemeClr val="tx1"/>
              </a:solidFill>
              <a:effectLst/>
              <a:latin typeface="+mn-lt"/>
              <a:ea typeface="+mn-ea"/>
              <a:cs typeface="+mn-cs"/>
            </a:endParaRPr>
          </a:p>
          <a:p>
            <a:br>
              <a:rPr lang="en-US" altLang="zh-CN" dirty="0"/>
            </a:br>
            <a:endParaRPr lang="zh-CN" altLang="en-US" dirty="0"/>
          </a:p>
        </p:txBody>
      </p:sp>
      <p:sp>
        <p:nvSpPr>
          <p:cNvPr id="4" name="灯片编号占位符 3"/>
          <p:cNvSpPr>
            <a:spLocks noGrp="1"/>
          </p:cNvSpPr>
          <p:nvPr>
            <p:ph type="sldNum" sz="quarter" idx="5"/>
          </p:nvPr>
        </p:nvSpPr>
        <p:spPr/>
        <p:txBody>
          <a:bodyPr/>
          <a:lstStyle/>
          <a:p>
            <a:fld id="{A02A602D-ECC1-4FDC-9007-420518CE3B66}" type="slidenum">
              <a:rPr lang="zh-CN" altLang="en-US" smtClean="0"/>
              <a:t>10</a:t>
            </a:fld>
            <a:endParaRPr lang="zh-CN" altLang="en-US"/>
          </a:p>
        </p:txBody>
      </p:sp>
    </p:spTree>
    <p:extLst>
      <p:ext uri="{BB962C8B-B14F-4D97-AF65-F5344CB8AC3E}">
        <p14:creationId xmlns:p14="http://schemas.microsoft.com/office/powerpoint/2010/main" val="506242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sz="1200" b="0" i="0" kern="1200" dirty="0">
              <a:solidFill>
                <a:schemeClr val="tx1"/>
              </a:solidFill>
              <a:effectLst/>
              <a:latin typeface="+mn-lt"/>
              <a:ea typeface="+mn-ea"/>
              <a:cs typeface="+mn-cs"/>
            </a:endParaRPr>
          </a:p>
          <a:p>
            <a:pPr marL="228600" indent="-228600">
              <a:buAutoNum type="arabicPeriod"/>
            </a:pPr>
            <a:r>
              <a:rPr lang="en-US" altLang="zh-CN" sz="1200" b="0" i="0" kern="1200" dirty="0">
                <a:solidFill>
                  <a:schemeClr val="tx1"/>
                </a:solidFill>
                <a:effectLst/>
                <a:latin typeface="+mn-lt"/>
                <a:ea typeface="+mn-ea"/>
                <a:cs typeface="+mn-cs"/>
              </a:rPr>
              <a:t>The country is by far the world’s largest exporter of automobiles (just below 19% of total exported cars worldwide), but it also exports parts of motor vehicles, machinery, medicaments and planes. The manufacturing output alone counted around 20% of the GDP.</a:t>
            </a:r>
          </a:p>
          <a:p>
            <a:pPr marL="228600" indent="-228600">
              <a:buAutoNum type="arabicPeriod"/>
            </a:pPr>
            <a:endParaRPr lang="en-US" altLang="zh-CN"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b="0" i="0" kern="1200" dirty="0">
                <a:solidFill>
                  <a:schemeClr val="tx1"/>
                </a:solidFill>
                <a:effectLst/>
                <a:latin typeface="+mn-lt"/>
                <a:ea typeface="+mn-ea"/>
                <a:cs typeface="+mn-cs"/>
              </a:rPr>
              <a:t>Depend too much on manufacturing, when crisis like COVID 19 comes, will get greatly influenced. Because of its dependency on capital good exports, the economy had a significant setback post-2008 financial crisis. The German economy is currently in the middle of its fourth industrial revolution due to the Internet and the digital age. Industry 4.0 is the term used for this transformation, which embraces solutions, processes, and technologies and describes the use of IT and a high degree of system networking in factories.</a:t>
            </a:r>
          </a:p>
          <a:p>
            <a:pPr marL="228600" indent="-228600">
              <a:buAutoNum type="arabicPeriod"/>
            </a:pPr>
            <a:endParaRPr lang="en-US" altLang="zh-CN" sz="1200" b="0" i="0" kern="1200" dirty="0">
              <a:solidFill>
                <a:schemeClr val="tx1"/>
              </a:solidFill>
              <a:effectLst/>
              <a:latin typeface="+mn-lt"/>
              <a:ea typeface="+mn-ea"/>
              <a:cs typeface="+mn-cs"/>
            </a:endParaRPr>
          </a:p>
          <a:p>
            <a:br>
              <a:rPr lang="en-US" altLang="zh-CN" dirty="0"/>
            </a:br>
            <a:endParaRPr lang="zh-CN" altLang="en-US" dirty="0"/>
          </a:p>
        </p:txBody>
      </p:sp>
      <p:sp>
        <p:nvSpPr>
          <p:cNvPr id="4" name="灯片编号占位符 3"/>
          <p:cNvSpPr>
            <a:spLocks noGrp="1"/>
          </p:cNvSpPr>
          <p:nvPr>
            <p:ph type="sldNum" sz="quarter" idx="5"/>
          </p:nvPr>
        </p:nvSpPr>
        <p:spPr/>
        <p:txBody>
          <a:bodyPr/>
          <a:lstStyle/>
          <a:p>
            <a:fld id="{A02A602D-ECC1-4FDC-9007-420518CE3B66}" type="slidenum">
              <a:rPr lang="zh-CN" altLang="en-US" smtClean="0"/>
              <a:t>11</a:t>
            </a:fld>
            <a:endParaRPr lang="zh-CN" altLang="en-US"/>
          </a:p>
        </p:txBody>
      </p:sp>
    </p:spTree>
    <p:extLst>
      <p:ext uri="{BB962C8B-B14F-4D97-AF65-F5344CB8AC3E}">
        <p14:creationId xmlns:p14="http://schemas.microsoft.com/office/powerpoint/2010/main" val="1184398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02A602D-ECC1-4FDC-9007-420518CE3B66}" type="slidenum">
              <a:rPr lang="zh-CN" altLang="en-US" smtClean="0"/>
              <a:t>2</a:t>
            </a:fld>
            <a:endParaRPr lang="zh-CN" altLang="en-US"/>
          </a:p>
        </p:txBody>
      </p:sp>
    </p:spTree>
    <p:extLst>
      <p:ext uri="{BB962C8B-B14F-4D97-AF65-F5344CB8AC3E}">
        <p14:creationId xmlns:p14="http://schemas.microsoft.com/office/powerpoint/2010/main" val="837361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1" kern="1200" dirty="0">
                <a:solidFill>
                  <a:schemeClr val="tx1"/>
                </a:solidFill>
                <a:effectLst/>
                <a:latin typeface="+mn-lt"/>
                <a:ea typeface="+mn-ea"/>
                <a:cs typeface="+mn-cs"/>
              </a:rPr>
              <a:t>Wirtschaftswunder</a:t>
            </a:r>
            <a:endParaRPr lang="en-US" altLang="zh-CN" sz="16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1600" dirty="0"/>
              <a:t>The term Wirtschaftswunder ("economic miracle"), also known as the Miracle on the Rhine, describes the rapid reconstruction and development of the economies of West Germany and Austria after World War II. The expression referring to this phenomenon was first used by The Times in 1950.[1]</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CN" sz="160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1600" dirty="0"/>
              <a:t>In short, Germany was a ruined state facing an incredibly bleak future. But by 1989, when the Berlin Wall fell and Germany was once again reunited, it was the envy of most of the world.</a:t>
            </a:r>
            <a:endParaRPr kumimoji="1" lang="zh-CN" altLang="en-US" dirty="0"/>
          </a:p>
        </p:txBody>
      </p:sp>
      <p:sp>
        <p:nvSpPr>
          <p:cNvPr id="4" name="灯片编号占位符 3"/>
          <p:cNvSpPr>
            <a:spLocks noGrp="1"/>
          </p:cNvSpPr>
          <p:nvPr>
            <p:ph type="sldNum" sz="quarter" idx="5"/>
          </p:nvPr>
        </p:nvSpPr>
        <p:spPr/>
        <p:txBody>
          <a:bodyPr/>
          <a:lstStyle/>
          <a:p>
            <a:fld id="{A02A602D-ECC1-4FDC-9007-420518CE3B66}" type="slidenum">
              <a:rPr lang="zh-CN" altLang="en-US" smtClean="0"/>
              <a:t>3</a:t>
            </a:fld>
            <a:endParaRPr lang="zh-CN" altLang="en-US"/>
          </a:p>
        </p:txBody>
      </p:sp>
    </p:spTree>
    <p:extLst>
      <p:ext uri="{BB962C8B-B14F-4D97-AF65-F5344CB8AC3E}">
        <p14:creationId xmlns:p14="http://schemas.microsoft.com/office/powerpoint/2010/main" val="1208903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p>
          <a:p>
            <a:endParaRPr lang="en-US" altLang="zh-CN" dirty="0"/>
          </a:p>
          <a:p>
            <a:r>
              <a:rPr lang="en-US" altLang="zh-CN" dirty="0"/>
              <a:t>2. It is also called coordinated market economy. The state introduce welfare measures to cancel out the inequality caused by capitalism. For example, Equalization of Burdens Law (1950): transferred wealth from the well off to provide for those who had lost everything during the war.</a:t>
            </a:r>
          </a:p>
          <a:p>
            <a:endParaRPr lang="en-US" altLang="zh-CN" dirty="0"/>
          </a:p>
          <a:p>
            <a:r>
              <a:rPr lang="en-US" altLang="zh-CN" dirty="0"/>
              <a:t>3. The welfare state is a form of government in which the state protects and promotes the economic and social well-being of its citizens, based upon the principles of equal opportunity, equal distribution of wealth, and public responsibility for citizens who found themselves struggling.</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魏玛共和国时期的影响</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4 &amp; 5. Ludwig Erhard: was a German politician affiliated with the CDU, and chancellor of West Germany from 1963 until 1966. He is known for leading the West German postwar economic reforms and economic recovery in his role as Minister of Economic Affairs under Chancellor Konrad Adenauer from 1949 to 1963. During that period he promoted the concept of the social market economy on which Germany's economic policy in the 21st century continues to be based.</a:t>
            </a:r>
            <a:endParaRPr lang="zh-CN" altLang="en-US" dirty="0"/>
          </a:p>
        </p:txBody>
      </p:sp>
      <p:sp>
        <p:nvSpPr>
          <p:cNvPr id="4" name="灯片编号占位符 3"/>
          <p:cNvSpPr>
            <a:spLocks noGrp="1"/>
          </p:cNvSpPr>
          <p:nvPr>
            <p:ph type="sldNum" sz="quarter" idx="5"/>
          </p:nvPr>
        </p:nvSpPr>
        <p:spPr/>
        <p:txBody>
          <a:bodyPr/>
          <a:lstStyle/>
          <a:p>
            <a:fld id="{A02A602D-ECC1-4FDC-9007-420518CE3B66}" type="slidenum">
              <a:rPr lang="zh-CN" altLang="en-US" smtClean="0"/>
              <a:t>4</a:t>
            </a:fld>
            <a:endParaRPr lang="zh-CN" altLang="en-US"/>
          </a:p>
        </p:txBody>
      </p:sp>
    </p:spTree>
    <p:extLst>
      <p:ext uri="{BB962C8B-B14F-4D97-AF65-F5344CB8AC3E}">
        <p14:creationId xmlns:p14="http://schemas.microsoft.com/office/powerpoint/2010/main" val="1307313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p>
          <a:p>
            <a:endParaRPr lang="en-US" altLang="zh-CN" dirty="0"/>
          </a:p>
          <a:p>
            <a:r>
              <a:rPr lang="en-US" altLang="zh-CN" dirty="0"/>
              <a:t>2. It is also called coordinated market economy. The state introduce welfare measures to cancel out the inequality caused by capitalism. For example, Equalization of Burdens Law (1950): transferred wealth from the well off to provide for those who had lost everything during the war.</a:t>
            </a:r>
          </a:p>
          <a:p>
            <a:endParaRPr lang="en-US" altLang="zh-CN" dirty="0"/>
          </a:p>
          <a:p>
            <a:r>
              <a:rPr lang="en-US" altLang="zh-CN" dirty="0"/>
              <a:t>3. The welfare state is a form of government in which the state protects and promotes the economic and social well-being of its citizens, based upon the principles of equal opportunity, equal distribution of wealth, and public responsibility for citizens who found themselves struggling.</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魏玛共和国时期的影响</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4 &amp; 5. Ludwig Erhard: was a German politician affiliated with the CDU, and chancellor of West Germany from 1963 until 1966. He is known for leading the West German postwar economic reforms and economic recovery in his role as Minister of Economic Affairs under Chancellor Konrad Adenauer from 1949 to 1963. During that period he promoted the concept of the social market economy on which Germany's economic policy in the 21st century continues to be based.</a:t>
            </a:r>
            <a:endParaRPr lang="zh-CN" altLang="en-US" dirty="0"/>
          </a:p>
        </p:txBody>
      </p:sp>
      <p:sp>
        <p:nvSpPr>
          <p:cNvPr id="4" name="灯片编号占位符 3"/>
          <p:cNvSpPr>
            <a:spLocks noGrp="1"/>
          </p:cNvSpPr>
          <p:nvPr>
            <p:ph type="sldNum" sz="quarter" idx="5"/>
          </p:nvPr>
        </p:nvSpPr>
        <p:spPr/>
        <p:txBody>
          <a:bodyPr/>
          <a:lstStyle/>
          <a:p>
            <a:fld id="{A02A602D-ECC1-4FDC-9007-420518CE3B66}" type="slidenum">
              <a:rPr lang="zh-CN" altLang="en-US" smtClean="0"/>
              <a:t>5</a:t>
            </a:fld>
            <a:endParaRPr lang="zh-CN" altLang="en-US"/>
          </a:p>
        </p:txBody>
      </p:sp>
    </p:spTree>
    <p:extLst>
      <p:ext uri="{BB962C8B-B14F-4D97-AF65-F5344CB8AC3E}">
        <p14:creationId xmlns:p14="http://schemas.microsoft.com/office/powerpoint/2010/main" val="1407218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p>
          <a:p>
            <a:endParaRPr lang="en-US" altLang="zh-CN" dirty="0"/>
          </a:p>
          <a:p>
            <a:r>
              <a:rPr lang="en-US" altLang="zh-CN" dirty="0"/>
              <a:t>2. It is also called coordinated market economy. The state introduce welfare measures to cancel out the inequality caused by capitalism. For example, Equalization of Burdens Law (1950): transferred wealth from the well off to provide for those who had lost everything during the war.</a:t>
            </a:r>
          </a:p>
          <a:p>
            <a:endParaRPr lang="en-US" altLang="zh-CN" dirty="0"/>
          </a:p>
          <a:p>
            <a:r>
              <a:rPr lang="en-US" altLang="zh-CN" dirty="0"/>
              <a:t>3. The welfare state is a form of government in which the state protects and promotes the economic and social well-being of its citizens, based upon the principles of equal opportunity, equal distribution of wealth, and public responsibility for citizens who found themselves struggling.</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魏玛共和国时期的影响</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4 &amp; 5. Ludwig Erhard: was a German politician affiliated with the CDU, and chancellor of West Germany from 1963 until 1966. He is known for leading the West German postwar economic reforms and economic recovery in his role as Minister of Economic Affairs under Chancellor Konrad Adenauer from 1949 to 1963. During that period he promoted the concept of the social market economy on which Germany's economic policy in the 21st century continues to be based.</a:t>
            </a:r>
            <a:endParaRPr lang="zh-CN" altLang="en-US" dirty="0"/>
          </a:p>
        </p:txBody>
      </p:sp>
      <p:sp>
        <p:nvSpPr>
          <p:cNvPr id="4" name="灯片编号占位符 3"/>
          <p:cNvSpPr>
            <a:spLocks noGrp="1"/>
          </p:cNvSpPr>
          <p:nvPr>
            <p:ph type="sldNum" sz="quarter" idx="5"/>
          </p:nvPr>
        </p:nvSpPr>
        <p:spPr/>
        <p:txBody>
          <a:bodyPr/>
          <a:lstStyle/>
          <a:p>
            <a:fld id="{A02A602D-ECC1-4FDC-9007-420518CE3B66}" type="slidenum">
              <a:rPr lang="zh-CN" altLang="en-US" smtClean="0"/>
              <a:t>6</a:t>
            </a:fld>
            <a:endParaRPr lang="zh-CN" altLang="en-US"/>
          </a:p>
        </p:txBody>
      </p:sp>
    </p:spTree>
    <p:extLst>
      <p:ext uri="{BB962C8B-B14F-4D97-AF65-F5344CB8AC3E}">
        <p14:creationId xmlns:p14="http://schemas.microsoft.com/office/powerpoint/2010/main" val="4217605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p>
          <a:p>
            <a:endParaRPr lang="en-US" altLang="zh-CN" dirty="0"/>
          </a:p>
          <a:p>
            <a:r>
              <a:rPr lang="en-US" altLang="zh-CN" dirty="0"/>
              <a:t>2. It is also called coordinated market economy. The state introduce welfare measures to cancel out the inequality caused by capitalism. For example, Equalization of Burdens Law (1950): transferred wealth from the well off to provide for those who had lost everything during the war.</a:t>
            </a:r>
          </a:p>
          <a:p>
            <a:endParaRPr lang="en-US" altLang="zh-CN" dirty="0"/>
          </a:p>
          <a:p>
            <a:r>
              <a:rPr lang="en-US" altLang="zh-CN" dirty="0"/>
              <a:t>3. The welfare state is a form of government in which the state protects and promotes the economic and social well-being of its citizens, based upon the principles of equal opportunity, equal distribution of wealth, and public responsibility for citizens who found themselves struggling.</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魏玛共和国时期的影响</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4 &amp; 5. Ludwig Erhard: was a German politician affiliated with the CDU, and chancellor of West Germany from 1963 until 1966. He is known for leading the West German postwar economic reforms and economic recovery in his role as Minister of Economic Affairs under Chancellor Konrad Adenauer from 1949 to 1963. During that period he promoted the concept of the social market economy on which Germany's economic policy in the 21st century continues to be based.</a:t>
            </a:r>
            <a:endParaRPr lang="zh-CN" altLang="en-US" dirty="0"/>
          </a:p>
        </p:txBody>
      </p:sp>
      <p:sp>
        <p:nvSpPr>
          <p:cNvPr id="4" name="灯片编号占位符 3"/>
          <p:cNvSpPr>
            <a:spLocks noGrp="1"/>
          </p:cNvSpPr>
          <p:nvPr>
            <p:ph type="sldNum" sz="quarter" idx="5"/>
          </p:nvPr>
        </p:nvSpPr>
        <p:spPr/>
        <p:txBody>
          <a:bodyPr/>
          <a:lstStyle/>
          <a:p>
            <a:fld id="{A02A602D-ECC1-4FDC-9007-420518CE3B66}" type="slidenum">
              <a:rPr lang="zh-CN" altLang="en-US" smtClean="0"/>
              <a:t>7</a:t>
            </a:fld>
            <a:endParaRPr lang="zh-CN" altLang="en-US"/>
          </a:p>
        </p:txBody>
      </p:sp>
    </p:spTree>
    <p:extLst>
      <p:ext uri="{BB962C8B-B14F-4D97-AF65-F5344CB8AC3E}">
        <p14:creationId xmlns:p14="http://schemas.microsoft.com/office/powerpoint/2010/main" val="4028655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p>
          <a:p>
            <a:endParaRPr lang="en-US" altLang="zh-CN" dirty="0"/>
          </a:p>
          <a:p>
            <a:r>
              <a:rPr lang="en-US" altLang="zh-CN" dirty="0"/>
              <a:t>2. It is also called coordinated market economy. The state introduce welfare measures to cancel out the inequality caused by capitalism. For example, Equalization of Burdens Law (1950): transferred wealth from the well off to provide for those who had lost everything during the war.</a:t>
            </a:r>
          </a:p>
          <a:p>
            <a:endParaRPr lang="en-US" altLang="zh-CN" dirty="0"/>
          </a:p>
          <a:p>
            <a:r>
              <a:rPr lang="en-US" altLang="zh-CN" dirty="0"/>
              <a:t>3. The welfare state is a form of government in which the state protects and promotes the economic and social well-being of its citizens, based upon the principles of equal opportunity, equal distribution of wealth, and public responsibility for citizens who found themselves struggling.</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魏玛共和国时期的影响</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4 &amp; 5. Ludwig Erhard: was a German politician affiliated with the CDU, and chancellor of West Germany from 1963 until 1966. He is known for leading the West German postwar economic reforms and economic recovery in his role as Minister of Economic Affairs under Chancellor Konrad Adenauer from 1949 to 1963. During that period he promoted the concept of the social market economy on which Germany's economic policy in the 21st century continues to be based.</a:t>
            </a:r>
            <a:endParaRPr lang="zh-CN" altLang="en-US" dirty="0"/>
          </a:p>
        </p:txBody>
      </p:sp>
      <p:sp>
        <p:nvSpPr>
          <p:cNvPr id="4" name="灯片编号占位符 3"/>
          <p:cNvSpPr>
            <a:spLocks noGrp="1"/>
          </p:cNvSpPr>
          <p:nvPr>
            <p:ph type="sldNum" sz="quarter" idx="5"/>
          </p:nvPr>
        </p:nvSpPr>
        <p:spPr/>
        <p:txBody>
          <a:bodyPr/>
          <a:lstStyle/>
          <a:p>
            <a:fld id="{A02A602D-ECC1-4FDC-9007-420518CE3B66}" type="slidenum">
              <a:rPr lang="zh-CN" altLang="en-US" smtClean="0"/>
              <a:t>8</a:t>
            </a:fld>
            <a:endParaRPr lang="zh-CN" altLang="en-US"/>
          </a:p>
        </p:txBody>
      </p:sp>
    </p:spTree>
    <p:extLst>
      <p:ext uri="{BB962C8B-B14F-4D97-AF65-F5344CB8AC3E}">
        <p14:creationId xmlns:p14="http://schemas.microsoft.com/office/powerpoint/2010/main" val="585699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sz="1200" b="0" i="0" kern="1200" dirty="0">
              <a:solidFill>
                <a:schemeClr val="tx1"/>
              </a:solidFill>
              <a:effectLst/>
              <a:latin typeface="+mn-lt"/>
              <a:ea typeface="+mn-ea"/>
              <a:cs typeface="+mn-cs"/>
            </a:endParaRPr>
          </a:p>
          <a:p>
            <a:pPr marL="228600" indent="-228600">
              <a:buAutoNum type="arabicPeriod"/>
            </a:pPr>
            <a:r>
              <a:rPr lang="en-US" altLang="zh-CN" sz="1200" b="0" i="0" kern="1200" dirty="0">
                <a:solidFill>
                  <a:schemeClr val="tx1"/>
                </a:solidFill>
                <a:effectLst/>
                <a:latin typeface="+mn-lt"/>
                <a:ea typeface="+mn-ea"/>
                <a:cs typeface="+mn-cs"/>
              </a:rPr>
              <a:t>The country is by far the world’s largest exporter of automobiles (just below 19% of total exported cars worldwide), but it also exports parts of motor vehicles, machinery, medicaments and planes. The manufacturing output alone counted around 20% of the GDP.</a:t>
            </a:r>
          </a:p>
          <a:p>
            <a:pPr marL="228600" indent="-228600">
              <a:buAutoNum type="arabicPeriod"/>
            </a:pPr>
            <a:endParaRPr lang="en-US" altLang="zh-CN"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b="0" i="0" kern="1200" dirty="0">
                <a:solidFill>
                  <a:schemeClr val="tx1"/>
                </a:solidFill>
                <a:effectLst/>
                <a:latin typeface="+mn-lt"/>
                <a:ea typeface="+mn-ea"/>
                <a:cs typeface="+mn-cs"/>
              </a:rPr>
              <a:t>Depend too much on manufacturing, when crisis like COVID 19 comes, will get greatly influenced. Because of its dependency on capital good exports, the economy had a significant setback post-2008 financial crisis. The German economy is currently in the middle of its fourth industrial revolution due to the Internet and the digital age. Industry 4.0 is the term used for this transformation, which embraces solutions, processes, and technologies and describes the use of IT and a high degree of system networking in factories.</a:t>
            </a:r>
          </a:p>
          <a:p>
            <a:pPr marL="228600" indent="-228600">
              <a:buAutoNum type="arabicPeriod"/>
            </a:pPr>
            <a:endParaRPr lang="en-US" altLang="zh-CN" sz="1200" b="0" i="0" kern="1200" dirty="0">
              <a:solidFill>
                <a:schemeClr val="tx1"/>
              </a:solidFill>
              <a:effectLst/>
              <a:latin typeface="+mn-lt"/>
              <a:ea typeface="+mn-ea"/>
              <a:cs typeface="+mn-cs"/>
            </a:endParaRPr>
          </a:p>
          <a:p>
            <a:br>
              <a:rPr lang="en-US" altLang="zh-CN" dirty="0"/>
            </a:br>
            <a:endParaRPr lang="zh-CN" altLang="en-US" dirty="0"/>
          </a:p>
        </p:txBody>
      </p:sp>
      <p:sp>
        <p:nvSpPr>
          <p:cNvPr id="4" name="灯片编号占位符 3"/>
          <p:cNvSpPr>
            <a:spLocks noGrp="1"/>
          </p:cNvSpPr>
          <p:nvPr>
            <p:ph type="sldNum" sz="quarter" idx="5"/>
          </p:nvPr>
        </p:nvSpPr>
        <p:spPr/>
        <p:txBody>
          <a:bodyPr/>
          <a:lstStyle/>
          <a:p>
            <a:fld id="{A02A602D-ECC1-4FDC-9007-420518CE3B66}" type="slidenum">
              <a:rPr lang="zh-CN" altLang="en-US" smtClean="0"/>
              <a:t>9</a:t>
            </a:fld>
            <a:endParaRPr lang="zh-CN" altLang="en-US"/>
          </a:p>
        </p:txBody>
      </p:sp>
    </p:spTree>
    <p:extLst>
      <p:ext uri="{BB962C8B-B14F-4D97-AF65-F5344CB8AC3E}">
        <p14:creationId xmlns:p14="http://schemas.microsoft.com/office/powerpoint/2010/main" val="3349493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44B4BD2-1236-4170-A5CB-4623BF58D80B}" type="datetimeFigureOut">
              <a:rPr lang="zh-CN" altLang="en-US" smtClean="0"/>
              <a:t>2022/3/15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8CEB87-98D6-4DC4-8018-8D3EAB0D3C2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44B4BD2-1236-4170-A5CB-4623BF58D80B}" type="datetimeFigureOut">
              <a:rPr lang="zh-CN" altLang="en-US" smtClean="0"/>
              <a:t>2022/3/15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8CEB87-98D6-4DC4-8018-8D3EAB0D3C2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44B4BD2-1236-4170-A5CB-4623BF58D80B}" type="datetimeFigureOut">
              <a:rPr lang="zh-CN" altLang="en-US" smtClean="0"/>
              <a:t>2022/3/15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8CEB87-98D6-4DC4-8018-8D3EAB0D3C2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1" y="0"/>
            <a:ext cx="4264397" cy="6858000"/>
          </a:xfrm>
          <a:custGeom>
            <a:avLst/>
            <a:gdLst>
              <a:gd name="connsiteX0" fmla="*/ 0 w 8562109"/>
              <a:gd name="connsiteY0" fmla="*/ 0 h 13679488"/>
              <a:gd name="connsiteX1" fmla="*/ 8562109 w 8562109"/>
              <a:gd name="connsiteY1" fmla="*/ 0 h 13679488"/>
              <a:gd name="connsiteX2" fmla="*/ 8562109 w 8562109"/>
              <a:gd name="connsiteY2" fmla="*/ 13679488 h 13679488"/>
              <a:gd name="connsiteX3" fmla="*/ 0 w 8562109"/>
              <a:gd name="connsiteY3" fmla="*/ 13679488 h 13679488"/>
            </a:gdLst>
            <a:ahLst/>
            <a:cxnLst>
              <a:cxn ang="0">
                <a:pos x="connsiteX0" y="connsiteY0"/>
              </a:cxn>
              <a:cxn ang="0">
                <a:pos x="connsiteX1" y="connsiteY1"/>
              </a:cxn>
              <a:cxn ang="0">
                <a:pos x="connsiteX2" y="connsiteY2"/>
              </a:cxn>
              <a:cxn ang="0">
                <a:pos x="connsiteX3" y="connsiteY3"/>
              </a:cxn>
            </a:cxnLst>
            <a:rect l="l" t="t" r="r" b="b"/>
            <a:pathLst>
              <a:path w="8562109" h="13679488">
                <a:moveTo>
                  <a:pt x="0" y="0"/>
                </a:moveTo>
                <a:lnTo>
                  <a:pt x="8562109" y="0"/>
                </a:lnTo>
                <a:lnTo>
                  <a:pt x="8562109" y="13679488"/>
                </a:lnTo>
                <a:lnTo>
                  <a:pt x="0" y="13679488"/>
                </a:lnTo>
                <a:close/>
              </a:path>
            </a:pathLst>
          </a:custGeom>
        </p:spPr>
        <p:txBody>
          <a:bodyPr wrap="square">
            <a:noAutofit/>
          </a:bodyPr>
          <a:lstStyle/>
          <a:p>
            <a:endParaRPr lang="en-ID"/>
          </a:p>
        </p:txBody>
      </p:sp>
      <p:sp>
        <p:nvSpPr>
          <p:cNvPr id="5" name="Picture Placeholder 4"/>
          <p:cNvSpPr>
            <a:spLocks noGrp="1"/>
          </p:cNvSpPr>
          <p:nvPr>
            <p:ph type="pic" sz="quarter" idx="10"/>
          </p:nvPr>
        </p:nvSpPr>
        <p:spPr>
          <a:xfrm>
            <a:off x="772837" y="847384"/>
            <a:ext cx="6486299" cy="3611796"/>
          </a:xfrm>
          <a:custGeom>
            <a:avLst/>
            <a:gdLst>
              <a:gd name="connsiteX0" fmla="*/ 0 w 13023273"/>
              <a:gd name="connsiteY0" fmla="*/ 0 h 7204363"/>
              <a:gd name="connsiteX1" fmla="*/ 13023273 w 13023273"/>
              <a:gd name="connsiteY1" fmla="*/ 0 h 7204363"/>
              <a:gd name="connsiteX2" fmla="*/ 13023273 w 13023273"/>
              <a:gd name="connsiteY2" fmla="*/ 7204363 h 7204363"/>
              <a:gd name="connsiteX3" fmla="*/ 0 w 13023273"/>
              <a:gd name="connsiteY3" fmla="*/ 7204363 h 7204363"/>
            </a:gdLst>
            <a:ahLst/>
            <a:cxnLst>
              <a:cxn ang="0">
                <a:pos x="connsiteX0" y="connsiteY0"/>
              </a:cxn>
              <a:cxn ang="0">
                <a:pos x="connsiteX1" y="connsiteY1"/>
              </a:cxn>
              <a:cxn ang="0">
                <a:pos x="connsiteX2" y="connsiteY2"/>
              </a:cxn>
              <a:cxn ang="0">
                <a:pos x="connsiteX3" y="connsiteY3"/>
              </a:cxn>
            </a:cxnLst>
            <a:rect l="l" t="t" r="r" b="b"/>
            <a:pathLst>
              <a:path w="13023273" h="7204363">
                <a:moveTo>
                  <a:pt x="0" y="0"/>
                </a:moveTo>
                <a:lnTo>
                  <a:pt x="13023273" y="0"/>
                </a:lnTo>
                <a:lnTo>
                  <a:pt x="13023273" y="7204363"/>
                </a:lnTo>
                <a:lnTo>
                  <a:pt x="0" y="7204363"/>
                </a:lnTo>
                <a:close/>
              </a:path>
            </a:pathLst>
          </a:custGeom>
        </p:spPr>
        <p:txBody>
          <a:bodyPr wrap="square">
            <a:noAutofit/>
          </a:bodyPr>
          <a:lstStyle/>
          <a:p>
            <a:endParaRPr lang="en-ID"/>
          </a:p>
        </p:txBody>
      </p:sp>
    </p:spTree>
    <p:extLst>
      <p:ext uri="{BB962C8B-B14F-4D97-AF65-F5344CB8AC3E}">
        <p14:creationId xmlns:p14="http://schemas.microsoft.com/office/powerpoint/2010/main" val="370238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44B4BD2-1236-4170-A5CB-4623BF58D80B}" type="datetimeFigureOut">
              <a:rPr lang="zh-CN" altLang="en-US" smtClean="0"/>
              <a:t>2022/3/15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8CEB87-98D6-4DC4-8018-8D3EAB0D3C2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44B4BD2-1236-4170-A5CB-4623BF58D80B}" type="datetimeFigureOut">
              <a:rPr lang="zh-CN" altLang="en-US" smtClean="0"/>
              <a:t>2022/3/15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8CEB87-98D6-4DC4-8018-8D3EAB0D3C2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44B4BD2-1236-4170-A5CB-4623BF58D80B}" type="datetimeFigureOut">
              <a:rPr lang="zh-CN" altLang="en-US" smtClean="0"/>
              <a:t>2022/3/15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18CEB87-98D6-4DC4-8018-8D3EAB0D3C2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44B4BD2-1236-4170-A5CB-4623BF58D80B}" type="datetimeFigureOut">
              <a:rPr lang="zh-CN" altLang="en-US" smtClean="0"/>
              <a:t>2022/3/15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18CEB87-98D6-4DC4-8018-8D3EAB0D3C2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44B4BD2-1236-4170-A5CB-4623BF58D80B}" type="datetimeFigureOut">
              <a:rPr lang="zh-CN" altLang="en-US" smtClean="0"/>
              <a:t>2022/3/15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18CEB87-98D6-4DC4-8018-8D3EAB0D3C2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4B4BD2-1236-4170-A5CB-4623BF58D80B}" type="datetimeFigureOut">
              <a:rPr lang="zh-CN" altLang="en-US" smtClean="0"/>
              <a:t>2022/3/15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18CEB87-98D6-4DC4-8018-8D3EAB0D3C2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44B4BD2-1236-4170-A5CB-4623BF58D80B}" type="datetimeFigureOut">
              <a:rPr lang="zh-CN" altLang="en-US" smtClean="0"/>
              <a:t>2022/3/15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18CEB87-98D6-4DC4-8018-8D3EAB0D3C2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44B4BD2-1236-4170-A5CB-4623BF58D80B}" type="datetimeFigureOut">
              <a:rPr lang="zh-CN" altLang="en-US" smtClean="0"/>
              <a:t>2022/3/15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18CEB87-98D6-4DC4-8018-8D3EAB0D3C2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4B4BD2-1236-4170-A5CB-4623BF58D80B}" type="datetimeFigureOut">
              <a:rPr lang="zh-CN" altLang="en-US" smtClean="0"/>
              <a:t>2022/3/15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CEB87-98D6-4DC4-8018-8D3EAB0D3C2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gi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rgbClr val="294D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 name="标题 1"/>
          <p:cNvSpPr>
            <a:spLocks noGrp="1"/>
          </p:cNvSpPr>
          <p:nvPr>
            <p:ph type="ctrTitle"/>
          </p:nvPr>
        </p:nvSpPr>
        <p:spPr>
          <a:xfrm>
            <a:off x="305050" y="4893440"/>
            <a:ext cx="11402359" cy="1384301"/>
          </a:xfrm>
        </p:spPr>
        <p:txBody>
          <a:bodyPr>
            <a:noAutofit/>
          </a:bodyPr>
          <a:lstStyle/>
          <a:p>
            <a:r>
              <a:rPr lang="en-US" altLang="zh-CN" sz="7200" dirty="0">
                <a:solidFill>
                  <a:srgbClr val="EAA54B"/>
                </a:solidFill>
                <a:latin typeface="ACADEMY ENGRAVED LET PLAIN:1.0" panose="02000000000000000000" pitchFamily="2" charset="0"/>
                <a:cs typeface="Apple Chancery" panose="03020702040506060504" pitchFamily="66" charset="-79"/>
              </a:rPr>
              <a:t>Best Speaker Brands</a:t>
            </a:r>
            <a:endParaRPr lang="zh-CN" altLang="en-US" sz="7200" dirty="0">
              <a:solidFill>
                <a:srgbClr val="EAA54B"/>
              </a:solidFill>
              <a:latin typeface="ACADEMY ENGRAVED LET PLAIN:1.0" panose="02000000000000000000" pitchFamily="2" charset="0"/>
              <a:cs typeface="Apple Chancery" panose="03020702040506060504" pitchFamily="66" charset="-79"/>
            </a:endParaRPr>
          </a:p>
        </p:txBody>
      </p:sp>
      <p:sp>
        <p:nvSpPr>
          <p:cNvPr id="3" name="副标题 2"/>
          <p:cNvSpPr>
            <a:spLocks noGrp="1"/>
          </p:cNvSpPr>
          <p:nvPr>
            <p:ph type="subTitle" idx="1"/>
          </p:nvPr>
        </p:nvSpPr>
        <p:spPr>
          <a:xfrm>
            <a:off x="4226469" y="6314929"/>
            <a:ext cx="3826396" cy="494473"/>
          </a:xfrm>
        </p:spPr>
        <p:txBody>
          <a:bodyPr>
            <a:normAutofit/>
          </a:bodyPr>
          <a:lstStyle/>
          <a:p>
            <a:pPr algn="dist"/>
            <a:r>
              <a:rPr lang="en-US" altLang="zh-CN" sz="2000" dirty="0">
                <a:solidFill>
                  <a:schemeClr val="bg1">
                    <a:lumMod val="85000"/>
                  </a:schemeClr>
                </a:solidFill>
                <a:latin typeface="Sitka Text" pitchFamily="2" charset="0"/>
              </a:rPr>
              <a:t>Presented by Yiyang XU</a:t>
            </a:r>
            <a:endParaRPr lang="zh-CN" altLang="en-US" sz="2000" dirty="0">
              <a:solidFill>
                <a:schemeClr val="bg1">
                  <a:lumMod val="85000"/>
                </a:schemeClr>
              </a:solidFill>
              <a:latin typeface="Sitka Text" pitchFamily="2" charset="0"/>
            </a:endParaRPr>
          </a:p>
        </p:txBody>
      </p:sp>
      <p:pic>
        <p:nvPicPr>
          <p:cNvPr id="6146" name="Picture 2" descr="Best Speaker Brands">
            <a:extLst>
              <a:ext uri="{FF2B5EF4-FFF2-40B4-BE49-F238E27FC236}">
                <a16:creationId xmlns:a16="http://schemas.microsoft.com/office/drawing/2014/main" id="{77C00695-A91D-9C4A-8A03-C4EB0CB400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6085" y="0"/>
            <a:ext cx="7069282" cy="51163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071336F4-C2F8-1C4B-B25B-E012D652D634}"/>
              </a:ext>
            </a:extLst>
          </p:cNvPr>
          <p:cNvSpPr/>
          <p:nvPr/>
        </p:nvSpPr>
        <p:spPr>
          <a:xfrm>
            <a:off x="1" y="0"/>
            <a:ext cx="6299199" cy="6858000"/>
          </a:xfrm>
          <a:prstGeom prst="rect">
            <a:avLst/>
          </a:prstGeom>
          <a:solidFill>
            <a:srgbClr val="101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Arial" panose="020B0604020202020204" pitchFamily="34" charset="0"/>
              <a:cs typeface="Arial" panose="020B0604020202020204" pitchFamily="34" charset="0"/>
            </a:endParaRPr>
          </a:p>
        </p:txBody>
      </p:sp>
      <p:sp>
        <p:nvSpPr>
          <p:cNvPr id="9" name="副标题 2"/>
          <p:cNvSpPr txBox="1"/>
          <p:nvPr/>
        </p:nvSpPr>
        <p:spPr>
          <a:xfrm>
            <a:off x="10335454" y="450036"/>
            <a:ext cx="1931677" cy="1003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spc="300" dirty="0">
                <a:solidFill>
                  <a:schemeClr val="bg1"/>
                </a:solidFill>
                <a:latin typeface="Arial Black" panose="020B0A04020102020204" pitchFamily="34" charset="0"/>
              </a:rPr>
              <a:t>TITLE </a:t>
            </a:r>
          </a:p>
          <a:p>
            <a:pPr marL="0" indent="0">
              <a:buNone/>
            </a:pPr>
            <a:r>
              <a:rPr lang="en-US" altLang="zh-CN" sz="2400" spc="300" dirty="0">
                <a:solidFill>
                  <a:schemeClr val="bg1"/>
                </a:solidFill>
                <a:latin typeface="Arial Black" panose="020B0A04020102020204" pitchFamily="34" charset="0"/>
              </a:rPr>
              <a:t>HERE</a:t>
            </a:r>
            <a:endParaRPr lang="zh-CN" altLang="en-US" sz="2400" spc="300" dirty="0">
              <a:solidFill>
                <a:schemeClr val="bg1"/>
              </a:solidFill>
              <a:latin typeface="Arial Black" panose="020B0A04020102020204" pitchFamily="34" charset="0"/>
            </a:endParaRPr>
          </a:p>
        </p:txBody>
      </p:sp>
      <p:sp>
        <p:nvSpPr>
          <p:cNvPr id="12" name="Rectangle 4">
            <a:extLst>
              <a:ext uri="{FF2B5EF4-FFF2-40B4-BE49-F238E27FC236}">
                <a16:creationId xmlns:a16="http://schemas.microsoft.com/office/drawing/2014/main" id="{B744192F-FD73-3249-ACDA-B2EC39D6DEA6}"/>
              </a:ext>
            </a:extLst>
          </p:cNvPr>
          <p:cNvSpPr/>
          <p:nvPr/>
        </p:nvSpPr>
        <p:spPr>
          <a:xfrm>
            <a:off x="1208187" y="3884872"/>
            <a:ext cx="3882825" cy="1077218"/>
          </a:xfrm>
          <a:prstGeom prst="rect">
            <a:avLst/>
          </a:prstGeom>
        </p:spPr>
        <p:txBody>
          <a:bodyPr wrap="square">
            <a:spAutoFit/>
          </a:bodyPr>
          <a:lstStyle/>
          <a:p>
            <a:pPr lvl="0" algn="ctr"/>
            <a:r>
              <a:rPr lang="en-ID" sz="3200" b="1" spc="300" dirty="0">
                <a:solidFill>
                  <a:srgbClr val="E6A853"/>
                </a:solidFill>
                <a:latin typeface="Sitka Text" pitchFamily="2" charset="0"/>
                <a:cs typeface="BIG CASLON MEDIUM" panose="02000603090000020003" pitchFamily="2" charset="-79"/>
              </a:rPr>
              <a:t>JBL Boombox</a:t>
            </a:r>
          </a:p>
          <a:p>
            <a:pPr lvl="0"/>
            <a:endParaRPr lang="en-ID" sz="3200" b="1" spc="300" dirty="0">
              <a:solidFill>
                <a:srgbClr val="E6A853"/>
              </a:solidFill>
              <a:latin typeface="Sitka Text" pitchFamily="2" charset="0"/>
              <a:cs typeface="BIG CASLON MEDIUM" panose="02000603090000020003" pitchFamily="2" charset="-79"/>
            </a:endParaRPr>
          </a:p>
        </p:txBody>
      </p:sp>
      <p:sp>
        <p:nvSpPr>
          <p:cNvPr id="7" name="Rectangle 6">
            <a:extLst>
              <a:ext uri="{FF2B5EF4-FFF2-40B4-BE49-F238E27FC236}">
                <a16:creationId xmlns:a16="http://schemas.microsoft.com/office/drawing/2014/main" id="{95F9347F-6229-D241-ABA1-F157A6634652}"/>
              </a:ext>
            </a:extLst>
          </p:cNvPr>
          <p:cNvSpPr/>
          <p:nvPr/>
        </p:nvSpPr>
        <p:spPr>
          <a:xfrm>
            <a:off x="7173557" y="4509624"/>
            <a:ext cx="4517058" cy="2259593"/>
          </a:xfrm>
          <a:prstGeom prst="rect">
            <a:avLst/>
          </a:prstGeom>
        </p:spPr>
        <p:txBody>
          <a:bodyPr wrap="square">
            <a:spAutoFit/>
          </a:bodyPr>
          <a:lstStyle/>
          <a:p>
            <a:pPr marL="570632" lvl="1" indent="-342900">
              <a:lnSpc>
                <a:spcPct val="150000"/>
              </a:lnSpc>
              <a:buFont typeface="Arial" panose="020B0604020202020204" pitchFamily="34" charset="0"/>
              <a:buChar char="•"/>
            </a:pPr>
            <a:r>
              <a:rPr lang="en-US" altLang="zh-CN" sz="2400" dirty="0">
                <a:latin typeface="Sitka Text" pitchFamily="2" charset="0"/>
                <a:ea typeface="EB Garamond 12" panose="02020502060206020403" pitchFamily="18" charset="0"/>
                <a:cs typeface="Sitka Text" panose="020F0502020204030204" pitchFamily="34" charset="0"/>
              </a:rPr>
              <a:t>12 different designs and can be customized</a:t>
            </a:r>
          </a:p>
          <a:p>
            <a:pPr marL="570632" lvl="1" indent="-342900">
              <a:lnSpc>
                <a:spcPct val="150000"/>
              </a:lnSpc>
              <a:buFont typeface="Arial" panose="020B0604020202020204" pitchFamily="34" charset="0"/>
              <a:buChar char="•"/>
            </a:pPr>
            <a:r>
              <a:rPr lang="en-US" altLang="zh-CN" sz="2400" dirty="0">
                <a:latin typeface="Sitka Text" pitchFamily="2" charset="0"/>
                <a:ea typeface="EB Garamond 12" panose="02020502060206020403" pitchFamily="18" charset="0"/>
                <a:cs typeface="Sitka Text" panose="020F0502020204030204" pitchFamily="34" charset="0"/>
              </a:rPr>
              <a:t>Waterproof capabilities</a:t>
            </a:r>
          </a:p>
          <a:p>
            <a:pPr marL="570632" lvl="1" indent="-342900">
              <a:lnSpc>
                <a:spcPct val="150000"/>
              </a:lnSpc>
              <a:buFont typeface="Arial" panose="020B0604020202020204" pitchFamily="34" charset="0"/>
              <a:buChar char="•"/>
            </a:pPr>
            <a:r>
              <a:rPr lang="en-US" altLang="zh-CN" sz="2400" dirty="0">
                <a:latin typeface="Sitka Text" pitchFamily="2" charset="0"/>
                <a:ea typeface="EB Garamond 12" panose="02020502060206020403" pitchFamily="18" charset="0"/>
                <a:cs typeface="Sitka Text" panose="020F0502020204030204" pitchFamily="34" charset="0"/>
              </a:rPr>
              <a:t>$120 on Amazon</a:t>
            </a:r>
          </a:p>
        </p:txBody>
      </p:sp>
      <p:sp>
        <p:nvSpPr>
          <p:cNvPr id="11" name="矩形 10">
            <a:extLst>
              <a:ext uri="{FF2B5EF4-FFF2-40B4-BE49-F238E27FC236}">
                <a16:creationId xmlns:a16="http://schemas.microsoft.com/office/drawing/2014/main" id="{C350FBB8-2EAB-B344-AF96-85B953526729}"/>
              </a:ext>
            </a:extLst>
          </p:cNvPr>
          <p:cNvSpPr/>
          <p:nvPr/>
        </p:nvSpPr>
        <p:spPr>
          <a:xfrm rot="5400000">
            <a:off x="-1533371" y="1524000"/>
            <a:ext cx="3352800" cy="304800"/>
          </a:xfrm>
          <a:prstGeom prst="rect">
            <a:avLst/>
          </a:prstGeom>
          <a:solidFill>
            <a:srgbClr val="EAA5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42" name="Picture 2" descr="JBL Flip 5 Review">
            <a:extLst>
              <a:ext uri="{FF2B5EF4-FFF2-40B4-BE49-F238E27FC236}">
                <a16:creationId xmlns:a16="http://schemas.microsoft.com/office/drawing/2014/main" id="{AA352449-9FAB-EA45-BF3F-C43CA539EB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573" b="15794"/>
          <a:stretch/>
        </p:blipFill>
        <p:spPr bwMode="auto">
          <a:xfrm>
            <a:off x="7023642" y="540958"/>
            <a:ext cx="4613202" cy="312006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JBL Boombox Review">
            <a:extLst>
              <a:ext uri="{FF2B5EF4-FFF2-40B4-BE49-F238E27FC236}">
                <a16:creationId xmlns:a16="http://schemas.microsoft.com/office/drawing/2014/main" id="{99CC1768-D3B9-E94C-99DC-C1474346D2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5476" y="0"/>
            <a:ext cx="3703533" cy="3685617"/>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6">
            <a:extLst>
              <a:ext uri="{FF2B5EF4-FFF2-40B4-BE49-F238E27FC236}">
                <a16:creationId xmlns:a16="http://schemas.microsoft.com/office/drawing/2014/main" id="{52803948-3D1E-9340-88BA-93917D403B02}"/>
              </a:ext>
            </a:extLst>
          </p:cNvPr>
          <p:cNvSpPr/>
          <p:nvPr/>
        </p:nvSpPr>
        <p:spPr>
          <a:xfrm>
            <a:off x="0" y="4571102"/>
            <a:ext cx="6315913" cy="2259593"/>
          </a:xfrm>
          <a:prstGeom prst="rect">
            <a:avLst/>
          </a:prstGeom>
        </p:spPr>
        <p:txBody>
          <a:bodyPr wrap="square">
            <a:spAutoFit/>
          </a:bodyPr>
          <a:lstStyle/>
          <a:p>
            <a:pPr marL="570632" lvl="1" indent="-342900">
              <a:lnSpc>
                <a:spcPct val="150000"/>
              </a:lnSpc>
              <a:buFont typeface="Arial" panose="020B0604020202020204" pitchFamily="34" charset="0"/>
              <a:buChar char="•"/>
            </a:pPr>
            <a:r>
              <a:rPr lang="en-US" altLang="zh-CN" sz="2400" dirty="0">
                <a:solidFill>
                  <a:schemeClr val="bg1"/>
                </a:solidFill>
                <a:latin typeface="Sitka Text" pitchFamily="2" charset="0"/>
                <a:ea typeface="EB Garamond 12" panose="02020502060206020403" pitchFamily="18" charset="0"/>
                <a:cs typeface="Sitka Text" panose="020F0502020204030204" pitchFamily="34" charset="0"/>
              </a:rPr>
              <a:t>Indoor and Outdoor modes</a:t>
            </a:r>
          </a:p>
          <a:p>
            <a:pPr marL="570632" lvl="1" indent="-342900">
              <a:lnSpc>
                <a:spcPct val="150000"/>
              </a:lnSpc>
              <a:buFont typeface="Arial" panose="020B0604020202020204" pitchFamily="34" charset="0"/>
              <a:buChar char="•"/>
            </a:pPr>
            <a:r>
              <a:rPr lang="en-US" altLang="zh-CN" sz="2400" dirty="0">
                <a:solidFill>
                  <a:schemeClr val="bg1"/>
                </a:solidFill>
                <a:latin typeface="Sitka Text" pitchFamily="2" charset="0"/>
                <a:ea typeface="EB Garamond 12" panose="02020502060206020403" pitchFamily="18" charset="0"/>
                <a:cs typeface="Sitka Text" panose="020F0502020204030204" pitchFamily="34" charset="0"/>
              </a:rPr>
              <a:t>Powerful bass depth and high volumes</a:t>
            </a:r>
          </a:p>
          <a:p>
            <a:pPr marL="570632" lvl="1" indent="-342900">
              <a:lnSpc>
                <a:spcPct val="150000"/>
              </a:lnSpc>
              <a:buFont typeface="Arial" panose="020B0604020202020204" pitchFamily="34" charset="0"/>
              <a:buChar char="•"/>
            </a:pPr>
            <a:r>
              <a:rPr lang="en-US" altLang="zh-CN" sz="2400" dirty="0">
                <a:solidFill>
                  <a:schemeClr val="bg1"/>
                </a:solidFill>
                <a:latin typeface="Sitka Text" pitchFamily="2" charset="0"/>
                <a:ea typeface="EB Garamond 12" panose="02020502060206020403" pitchFamily="18" charset="0"/>
                <a:cs typeface="Sitka Text" panose="020F0502020204030204" pitchFamily="34" charset="0"/>
              </a:rPr>
              <a:t>Waterproof capabilities</a:t>
            </a:r>
          </a:p>
          <a:p>
            <a:pPr marL="570632" lvl="1" indent="-342900">
              <a:lnSpc>
                <a:spcPct val="150000"/>
              </a:lnSpc>
              <a:buFont typeface="Arial" panose="020B0604020202020204" pitchFamily="34" charset="0"/>
              <a:buChar char="•"/>
            </a:pPr>
            <a:r>
              <a:rPr lang="en-US" altLang="zh-CN" sz="2400" dirty="0">
                <a:solidFill>
                  <a:schemeClr val="bg1"/>
                </a:solidFill>
                <a:latin typeface="Sitka Text" pitchFamily="2" charset="0"/>
                <a:ea typeface="EB Garamond 12" panose="02020502060206020403" pitchFamily="18" charset="0"/>
                <a:cs typeface="Sitka Text" panose="020F0502020204030204" pitchFamily="34" charset="0"/>
              </a:rPr>
              <a:t>$450 on Amazon</a:t>
            </a:r>
          </a:p>
        </p:txBody>
      </p:sp>
      <p:sp>
        <p:nvSpPr>
          <p:cNvPr id="14" name="Rectangle 4">
            <a:extLst>
              <a:ext uri="{FF2B5EF4-FFF2-40B4-BE49-F238E27FC236}">
                <a16:creationId xmlns:a16="http://schemas.microsoft.com/office/drawing/2014/main" id="{F3CB0549-052D-5740-B50F-DC97FFECBB43}"/>
              </a:ext>
            </a:extLst>
          </p:cNvPr>
          <p:cNvSpPr/>
          <p:nvPr/>
        </p:nvSpPr>
        <p:spPr>
          <a:xfrm>
            <a:off x="7190270" y="3880093"/>
            <a:ext cx="3882825" cy="1077218"/>
          </a:xfrm>
          <a:prstGeom prst="rect">
            <a:avLst/>
          </a:prstGeom>
        </p:spPr>
        <p:txBody>
          <a:bodyPr wrap="square">
            <a:spAutoFit/>
          </a:bodyPr>
          <a:lstStyle/>
          <a:p>
            <a:pPr lvl="0" algn="ctr"/>
            <a:r>
              <a:rPr lang="en-ID" sz="3200" b="1" spc="300" dirty="0">
                <a:solidFill>
                  <a:srgbClr val="1A3222"/>
                </a:solidFill>
                <a:latin typeface="Sitka Text" pitchFamily="2" charset="0"/>
                <a:cs typeface="BIG CASLON MEDIUM" panose="02000603090000020003" pitchFamily="2" charset="-79"/>
              </a:rPr>
              <a:t>JBL Flip 5</a:t>
            </a:r>
          </a:p>
          <a:p>
            <a:pPr lvl="0"/>
            <a:endParaRPr lang="en-ID" sz="3200" b="1" spc="300" dirty="0">
              <a:solidFill>
                <a:srgbClr val="1A3222"/>
              </a:solidFill>
              <a:latin typeface="Sitka Text" pitchFamily="2" charset="0"/>
              <a:cs typeface="BIG CASLON MEDIUM" panose="02000603090000020003" pitchFamily="2" charset="-79"/>
            </a:endParaRPr>
          </a:p>
        </p:txBody>
      </p:sp>
    </p:spTree>
    <p:extLst>
      <p:ext uri="{BB962C8B-B14F-4D97-AF65-F5344CB8AC3E}">
        <p14:creationId xmlns:p14="http://schemas.microsoft.com/office/powerpoint/2010/main" val="26488276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071336F4-C2F8-1C4B-B25B-E012D652D634}"/>
              </a:ext>
            </a:extLst>
          </p:cNvPr>
          <p:cNvSpPr/>
          <p:nvPr/>
        </p:nvSpPr>
        <p:spPr>
          <a:xfrm>
            <a:off x="1" y="0"/>
            <a:ext cx="6299199" cy="6858000"/>
          </a:xfrm>
          <a:prstGeom prst="rect">
            <a:avLst/>
          </a:prstGeom>
          <a:solidFill>
            <a:srgbClr val="101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Arial" panose="020B0604020202020204" pitchFamily="34" charset="0"/>
              <a:cs typeface="Arial" panose="020B0604020202020204" pitchFamily="34" charset="0"/>
            </a:endParaRPr>
          </a:p>
        </p:txBody>
      </p:sp>
      <p:sp>
        <p:nvSpPr>
          <p:cNvPr id="9" name="副标题 2"/>
          <p:cNvSpPr txBox="1"/>
          <p:nvPr/>
        </p:nvSpPr>
        <p:spPr>
          <a:xfrm>
            <a:off x="10335454" y="450036"/>
            <a:ext cx="1931677" cy="1003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spc="300" dirty="0">
                <a:solidFill>
                  <a:schemeClr val="bg1"/>
                </a:solidFill>
                <a:latin typeface="Arial Black" panose="020B0A04020102020204" pitchFamily="34" charset="0"/>
              </a:rPr>
              <a:t>TITLE </a:t>
            </a:r>
          </a:p>
          <a:p>
            <a:pPr marL="0" indent="0">
              <a:buNone/>
            </a:pPr>
            <a:r>
              <a:rPr lang="en-US" altLang="zh-CN" sz="2400" spc="300" dirty="0">
                <a:solidFill>
                  <a:schemeClr val="bg1"/>
                </a:solidFill>
                <a:latin typeface="Arial Black" panose="020B0A04020102020204" pitchFamily="34" charset="0"/>
              </a:rPr>
              <a:t>HERE</a:t>
            </a:r>
            <a:endParaRPr lang="zh-CN" altLang="en-US" sz="2400" spc="300" dirty="0">
              <a:solidFill>
                <a:schemeClr val="bg1"/>
              </a:solidFill>
              <a:latin typeface="Arial Black" panose="020B0A04020102020204" pitchFamily="34" charset="0"/>
            </a:endParaRPr>
          </a:p>
        </p:txBody>
      </p:sp>
      <p:sp>
        <p:nvSpPr>
          <p:cNvPr id="12" name="Rectangle 4">
            <a:extLst>
              <a:ext uri="{FF2B5EF4-FFF2-40B4-BE49-F238E27FC236}">
                <a16:creationId xmlns:a16="http://schemas.microsoft.com/office/drawing/2014/main" id="{B744192F-FD73-3249-ACDA-B2EC39D6DEA6}"/>
              </a:ext>
            </a:extLst>
          </p:cNvPr>
          <p:cNvSpPr/>
          <p:nvPr/>
        </p:nvSpPr>
        <p:spPr>
          <a:xfrm>
            <a:off x="805782" y="4150167"/>
            <a:ext cx="4608048" cy="1077218"/>
          </a:xfrm>
          <a:prstGeom prst="rect">
            <a:avLst/>
          </a:prstGeom>
        </p:spPr>
        <p:txBody>
          <a:bodyPr wrap="square">
            <a:spAutoFit/>
          </a:bodyPr>
          <a:lstStyle/>
          <a:p>
            <a:pPr lvl="0" algn="ctr"/>
            <a:r>
              <a:rPr lang="en-ID" sz="3200" b="1" spc="300" dirty="0">
                <a:solidFill>
                  <a:srgbClr val="E6A853"/>
                </a:solidFill>
                <a:latin typeface="Sitka Text" pitchFamily="2" charset="0"/>
                <a:cs typeface="BIG CASLON MEDIUM" panose="02000603090000020003" pitchFamily="2" charset="-79"/>
              </a:rPr>
              <a:t>JBL PartyBox 300</a:t>
            </a:r>
          </a:p>
          <a:p>
            <a:pPr lvl="0"/>
            <a:endParaRPr lang="en-ID" sz="3200" b="1" spc="300" dirty="0">
              <a:solidFill>
                <a:srgbClr val="E6A853"/>
              </a:solidFill>
              <a:latin typeface="Sitka Text" pitchFamily="2" charset="0"/>
              <a:cs typeface="BIG CASLON MEDIUM" panose="02000603090000020003" pitchFamily="2" charset="-79"/>
            </a:endParaRPr>
          </a:p>
        </p:txBody>
      </p:sp>
      <p:sp>
        <p:nvSpPr>
          <p:cNvPr id="7" name="Rectangle 6">
            <a:extLst>
              <a:ext uri="{FF2B5EF4-FFF2-40B4-BE49-F238E27FC236}">
                <a16:creationId xmlns:a16="http://schemas.microsoft.com/office/drawing/2014/main" id="{95F9347F-6229-D241-ABA1-F157A6634652}"/>
              </a:ext>
            </a:extLst>
          </p:cNvPr>
          <p:cNvSpPr/>
          <p:nvPr/>
        </p:nvSpPr>
        <p:spPr>
          <a:xfrm>
            <a:off x="6215997" y="4971289"/>
            <a:ext cx="6051134" cy="1436675"/>
          </a:xfrm>
          <a:prstGeom prst="rect">
            <a:avLst/>
          </a:prstGeom>
        </p:spPr>
        <p:txBody>
          <a:bodyPr wrap="square">
            <a:spAutoFit/>
          </a:bodyPr>
          <a:lstStyle/>
          <a:p>
            <a:pPr marL="570632" lvl="1" indent="-342900">
              <a:lnSpc>
                <a:spcPct val="150000"/>
              </a:lnSpc>
              <a:buFont typeface="Arial" panose="020B0604020202020204" pitchFamily="34" charset="0"/>
              <a:buChar char="•"/>
            </a:pPr>
            <a:r>
              <a:rPr lang="en-US" altLang="zh-CN" sz="2000" dirty="0">
                <a:latin typeface="Sitka Text" pitchFamily="2" charset="0"/>
                <a:ea typeface="EB Garamond 12" panose="02020502060206020403" pitchFamily="18" charset="0"/>
                <a:cs typeface="Sitka Text" panose="020F0502020204030204" pitchFamily="34" charset="0"/>
              </a:rPr>
              <a:t>Studio monitor line introduced in 2014</a:t>
            </a:r>
          </a:p>
          <a:p>
            <a:pPr marL="570632" lvl="1" indent="-342900">
              <a:lnSpc>
                <a:spcPct val="150000"/>
              </a:lnSpc>
              <a:buFont typeface="Arial" panose="020B0604020202020204" pitchFamily="34" charset="0"/>
              <a:buChar char="•"/>
            </a:pPr>
            <a:r>
              <a:rPr lang="en-US" altLang="zh-CN" sz="2000" dirty="0">
                <a:latin typeface="Sitka Text" pitchFamily="2" charset="0"/>
                <a:ea typeface="EB Garamond 12" panose="02020502060206020403" pitchFamily="18" charset="0"/>
                <a:cs typeface="Sitka Text" panose="020F0502020204030204" pitchFamily="34" charset="0"/>
              </a:rPr>
              <a:t>Smooth integration between lows and highs</a:t>
            </a:r>
          </a:p>
          <a:p>
            <a:pPr marL="570632" lvl="1" indent="-342900">
              <a:lnSpc>
                <a:spcPct val="150000"/>
              </a:lnSpc>
              <a:buFont typeface="Arial" panose="020B0604020202020204" pitchFamily="34" charset="0"/>
              <a:buChar char="•"/>
            </a:pPr>
            <a:r>
              <a:rPr lang="en-US" altLang="zh-CN" sz="2000" dirty="0">
                <a:latin typeface="Sitka Text" pitchFamily="2" charset="0"/>
                <a:ea typeface="EB Garamond 12" panose="02020502060206020403" pitchFamily="18" charset="0"/>
                <a:cs typeface="Sitka Text" panose="020F0502020204030204" pitchFamily="34" charset="0"/>
              </a:rPr>
              <a:t>$249 each on Amazon</a:t>
            </a:r>
          </a:p>
        </p:txBody>
      </p:sp>
      <p:sp>
        <p:nvSpPr>
          <p:cNvPr id="11" name="矩形 10">
            <a:extLst>
              <a:ext uri="{FF2B5EF4-FFF2-40B4-BE49-F238E27FC236}">
                <a16:creationId xmlns:a16="http://schemas.microsoft.com/office/drawing/2014/main" id="{C350FBB8-2EAB-B344-AF96-85B953526729}"/>
              </a:ext>
            </a:extLst>
          </p:cNvPr>
          <p:cNvSpPr/>
          <p:nvPr/>
        </p:nvSpPr>
        <p:spPr>
          <a:xfrm rot="5400000">
            <a:off x="-1533371" y="1524000"/>
            <a:ext cx="3352800" cy="304800"/>
          </a:xfrm>
          <a:prstGeom prst="rect">
            <a:avLst/>
          </a:prstGeom>
          <a:solidFill>
            <a:srgbClr val="EAA5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6">
            <a:extLst>
              <a:ext uri="{FF2B5EF4-FFF2-40B4-BE49-F238E27FC236}">
                <a16:creationId xmlns:a16="http://schemas.microsoft.com/office/drawing/2014/main" id="{52803948-3D1E-9340-88BA-93917D403B02}"/>
              </a:ext>
            </a:extLst>
          </p:cNvPr>
          <p:cNvSpPr/>
          <p:nvPr/>
        </p:nvSpPr>
        <p:spPr>
          <a:xfrm>
            <a:off x="805782" y="4728817"/>
            <a:ext cx="5410215" cy="1898340"/>
          </a:xfrm>
          <a:prstGeom prst="rect">
            <a:avLst/>
          </a:prstGeom>
        </p:spPr>
        <p:txBody>
          <a:bodyPr wrap="square">
            <a:spAutoFit/>
          </a:bodyPr>
          <a:lstStyle/>
          <a:p>
            <a:pPr marL="570632" lvl="1" indent="-342900">
              <a:lnSpc>
                <a:spcPct val="150000"/>
              </a:lnSpc>
              <a:buFont typeface="Arial" panose="020B0604020202020204" pitchFamily="34" charset="0"/>
              <a:buChar char="•"/>
            </a:pPr>
            <a:r>
              <a:rPr lang="en-US" altLang="zh-CN" sz="2000" dirty="0">
                <a:solidFill>
                  <a:schemeClr val="bg1"/>
                </a:solidFill>
                <a:latin typeface="Sitka Text" pitchFamily="2" charset="0"/>
                <a:ea typeface="EB Garamond 12" panose="02020502060206020403" pitchFamily="18" charset="0"/>
                <a:cs typeface="Sitka Text" panose="020F0502020204030204" pitchFamily="34" charset="0"/>
              </a:rPr>
              <a:t>15 hours on battery</a:t>
            </a:r>
          </a:p>
          <a:p>
            <a:pPr marL="570632" lvl="1" indent="-342900">
              <a:lnSpc>
                <a:spcPct val="150000"/>
              </a:lnSpc>
              <a:buFont typeface="Arial" panose="020B0604020202020204" pitchFamily="34" charset="0"/>
              <a:buChar char="•"/>
            </a:pPr>
            <a:r>
              <a:rPr lang="en-US" altLang="zh-CN" sz="2000" dirty="0">
                <a:solidFill>
                  <a:schemeClr val="bg1"/>
                </a:solidFill>
                <a:latin typeface="Sitka Text" pitchFamily="2" charset="0"/>
                <a:ea typeface="EB Garamond 12" panose="02020502060206020403" pitchFamily="18" charset="0"/>
                <a:cs typeface="Sitka Text" panose="020F0502020204030204" pitchFamily="34" charset="0"/>
              </a:rPr>
              <a:t>Pre-set light patterns to give party more flash</a:t>
            </a:r>
          </a:p>
          <a:p>
            <a:pPr marL="570632" lvl="1" indent="-342900">
              <a:lnSpc>
                <a:spcPct val="150000"/>
              </a:lnSpc>
              <a:buFont typeface="Arial" panose="020B0604020202020204" pitchFamily="34" charset="0"/>
              <a:buChar char="•"/>
            </a:pPr>
            <a:r>
              <a:rPr lang="en-US" altLang="zh-CN" sz="2000" dirty="0">
                <a:solidFill>
                  <a:schemeClr val="bg1"/>
                </a:solidFill>
                <a:latin typeface="Sitka Text" pitchFamily="2" charset="0"/>
                <a:ea typeface="EB Garamond 12" panose="02020502060206020403" pitchFamily="18" charset="0"/>
                <a:cs typeface="Sitka Text" panose="020F0502020204030204" pitchFamily="34" charset="0"/>
              </a:rPr>
              <a:t>$350 on Amazon</a:t>
            </a:r>
          </a:p>
        </p:txBody>
      </p:sp>
      <p:sp>
        <p:nvSpPr>
          <p:cNvPr id="14" name="Rectangle 4">
            <a:extLst>
              <a:ext uri="{FF2B5EF4-FFF2-40B4-BE49-F238E27FC236}">
                <a16:creationId xmlns:a16="http://schemas.microsoft.com/office/drawing/2014/main" id="{F3CB0549-052D-5740-B50F-DC97FFECBB43}"/>
              </a:ext>
            </a:extLst>
          </p:cNvPr>
          <p:cNvSpPr/>
          <p:nvPr/>
        </p:nvSpPr>
        <p:spPr>
          <a:xfrm>
            <a:off x="6675998" y="3880093"/>
            <a:ext cx="5093574" cy="1569660"/>
          </a:xfrm>
          <a:prstGeom prst="rect">
            <a:avLst/>
          </a:prstGeom>
        </p:spPr>
        <p:txBody>
          <a:bodyPr wrap="square">
            <a:spAutoFit/>
          </a:bodyPr>
          <a:lstStyle/>
          <a:p>
            <a:pPr lvl="0" algn="ctr"/>
            <a:r>
              <a:rPr lang="en-ID" sz="3200" b="1" spc="300" dirty="0">
                <a:solidFill>
                  <a:srgbClr val="1A3222"/>
                </a:solidFill>
                <a:latin typeface="Sitka Text" pitchFamily="2" charset="0"/>
                <a:cs typeface="BIG CASLON MEDIUM" panose="02000603090000020003" pitchFamily="2" charset="-79"/>
              </a:rPr>
              <a:t>JBL Professional 308P MkII</a:t>
            </a:r>
          </a:p>
          <a:p>
            <a:pPr lvl="0"/>
            <a:endParaRPr lang="en-ID" sz="3200" b="1" spc="300" dirty="0">
              <a:solidFill>
                <a:srgbClr val="1A3222"/>
              </a:solidFill>
              <a:latin typeface="Sitka Text" pitchFamily="2" charset="0"/>
              <a:cs typeface="BIG CASLON MEDIUM" panose="02000603090000020003" pitchFamily="2" charset="-79"/>
            </a:endParaRPr>
          </a:p>
        </p:txBody>
      </p:sp>
      <p:pic>
        <p:nvPicPr>
          <p:cNvPr id="11272" name="Picture 8" descr="JBL Speakers Review">
            <a:extLst>
              <a:ext uri="{FF2B5EF4-FFF2-40B4-BE49-F238E27FC236}">
                <a16:creationId xmlns:a16="http://schemas.microsoft.com/office/drawing/2014/main" id="{E7EFF300-1B2E-584B-9BBF-40EE6B92E9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647" y="0"/>
            <a:ext cx="4005943" cy="4005943"/>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328CBA56-1136-6546-84D5-C139665E5C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4599" y="0"/>
            <a:ext cx="4674973" cy="3880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810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0"/>
            <a:ext cx="12267130" cy="6858000"/>
          </a:xfrm>
          <a:prstGeom prst="rect">
            <a:avLst/>
          </a:prstGeom>
          <a:solidFill>
            <a:srgbClr val="101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Arial" panose="020B0604020202020204" pitchFamily="34" charset="0"/>
              <a:cs typeface="Arial" panose="020B0604020202020204" pitchFamily="34" charset="0"/>
            </a:endParaRPr>
          </a:p>
        </p:txBody>
      </p:sp>
      <p:sp>
        <p:nvSpPr>
          <p:cNvPr id="14" name="矩形 13"/>
          <p:cNvSpPr/>
          <p:nvPr/>
        </p:nvSpPr>
        <p:spPr>
          <a:xfrm>
            <a:off x="1465889" y="1792013"/>
            <a:ext cx="10334172" cy="2165978"/>
          </a:xfrm>
          <a:prstGeom prst="rect">
            <a:avLst/>
          </a:prstGeom>
        </p:spPr>
        <p:txBody>
          <a:bodyPr wrap="square">
            <a:spAutoFit/>
          </a:bodyPr>
          <a:lstStyle/>
          <a:p>
            <a:pPr marL="457200" indent="-457200">
              <a:lnSpc>
                <a:spcPct val="200000"/>
              </a:lnSpc>
              <a:buFont typeface="+mj-lt"/>
              <a:buAutoNum type="arabicPeriod"/>
            </a:pPr>
            <a:r>
              <a:rPr lang="en-US" altLang="zh-CN" sz="3600" b="1" dirty="0">
                <a:solidFill>
                  <a:schemeClr val="bg1"/>
                </a:solidFill>
                <a:latin typeface="Sitka Text" pitchFamily="2" charset="0"/>
              </a:rPr>
              <a:t>Top 5 Speaker Brands in the World</a:t>
            </a:r>
          </a:p>
          <a:p>
            <a:pPr marL="457200" indent="-457200">
              <a:lnSpc>
                <a:spcPct val="200000"/>
              </a:lnSpc>
              <a:buFont typeface="+mj-lt"/>
              <a:buAutoNum type="arabicPeriod"/>
            </a:pPr>
            <a:r>
              <a:rPr lang="en-US" altLang="zh-CN" sz="3600" b="1" dirty="0">
                <a:solidFill>
                  <a:schemeClr val="bg1"/>
                </a:solidFill>
                <a:latin typeface="Sitka Text" pitchFamily="2" charset="0"/>
              </a:rPr>
              <a:t>JBL</a:t>
            </a:r>
          </a:p>
        </p:txBody>
      </p:sp>
      <p:sp>
        <p:nvSpPr>
          <p:cNvPr id="6" name="椭圆 5"/>
          <p:cNvSpPr/>
          <p:nvPr/>
        </p:nvSpPr>
        <p:spPr>
          <a:xfrm>
            <a:off x="1540833" y="345917"/>
            <a:ext cx="292811" cy="292811"/>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009315" y="345917"/>
            <a:ext cx="292811" cy="292811"/>
          </a:xfrm>
          <a:prstGeom prst="ellipse">
            <a:avLst/>
          </a:prstGeom>
          <a:solidFill>
            <a:srgbClr val="F05F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467263" y="345917"/>
            <a:ext cx="292811" cy="292811"/>
          </a:xfrm>
          <a:prstGeom prst="ellipse">
            <a:avLst/>
          </a:prstGeom>
          <a:solidFill>
            <a:srgbClr val="E6A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副标题 2">
            <a:extLst>
              <a:ext uri="{FF2B5EF4-FFF2-40B4-BE49-F238E27FC236}">
                <a16:creationId xmlns:a16="http://schemas.microsoft.com/office/drawing/2014/main" id="{2C03B41D-1881-1344-8411-28B85D18DFE4}"/>
              </a:ext>
            </a:extLst>
          </p:cNvPr>
          <p:cNvSpPr txBox="1"/>
          <p:nvPr/>
        </p:nvSpPr>
        <p:spPr>
          <a:xfrm rot="5400000">
            <a:off x="-1543954" y="1945594"/>
            <a:ext cx="4142451" cy="943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5400" b="1" spc="300" dirty="0">
                <a:solidFill>
                  <a:srgbClr val="E6A853"/>
                </a:solidFill>
                <a:latin typeface="Sitka Text" pitchFamily="2" charset="0"/>
                <a:cs typeface="BIG CASLON MEDIUM" panose="02000603090000020003" pitchFamily="2" charset="-79"/>
              </a:rPr>
              <a:t>Objectives</a:t>
            </a:r>
            <a:endParaRPr lang="zh-CN" altLang="en-US" sz="5400" b="1" spc="300" dirty="0">
              <a:solidFill>
                <a:srgbClr val="E6A853"/>
              </a:solidFill>
              <a:latin typeface="Sitka Text" pitchFamily="2" charset="0"/>
              <a:cs typeface="Big Caslon Medium" panose="02000603090000020003" pitchFamily="2" charset="-79"/>
            </a:endParaRPr>
          </a:p>
        </p:txBody>
      </p:sp>
    </p:spTree>
    <p:extLst>
      <p:ext uri="{BB962C8B-B14F-4D97-AF65-F5344CB8AC3E}">
        <p14:creationId xmlns:p14="http://schemas.microsoft.com/office/powerpoint/2010/main" val="2370316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36BFE53-57E7-DE4E-BC18-D3942ADD15AD}"/>
              </a:ext>
            </a:extLst>
          </p:cNvPr>
          <p:cNvSpPr/>
          <p:nvPr/>
        </p:nvSpPr>
        <p:spPr>
          <a:xfrm>
            <a:off x="0" y="0"/>
            <a:ext cx="12192000" cy="6858000"/>
          </a:xfrm>
          <a:prstGeom prst="rect">
            <a:avLst/>
          </a:prstGeom>
          <a:solidFill>
            <a:srgbClr val="294D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 name="Rectangle 6"/>
          <p:cNvSpPr/>
          <p:nvPr/>
        </p:nvSpPr>
        <p:spPr>
          <a:xfrm>
            <a:off x="7489487" y="3428999"/>
            <a:ext cx="4702513" cy="2813591"/>
          </a:xfrm>
          <a:prstGeom prst="rect">
            <a:avLst/>
          </a:prstGeom>
        </p:spPr>
        <p:txBody>
          <a:bodyPr wrap="square">
            <a:spAutoFit/>
          </a:bodyPr>
          <a:lstStyle/>
          <a:p>
            <a:pPr marL="797060" lvl="1" indent="-569328">
              <a:lnSpc>
                <a:spcPct val="150000"/>
              </a:lnSpc>
              <a:buFont typeface="Arial" panose="020B0604020202020204" pitchFamily="34" charset="0"/>
              <a:buChar char="•"/>
            </a:pPr>
            <a:r>
              <a:rPr lang="en-ID" altLang="zh-CN" sz="2400" dirty="0">
                <a:solidFill>
                  <a:schemeClr val="bg1"/>
                </a:solidFill>
                <a:latin typeface="Sitka Text" pitchFamily="2" charset="0"/>
                <a:ea typeface="EB Garamond 12" panose="02020502060206020403" pitchFamily="18" charset="0"/>
                <a:cs typeface="Sitka Text" panose="020F0502020204030204" pitchFamily="34" charset="0"/>
              </a:rPr>
              <a:t>Sony</a:t>
            </a:r>
          </a:p>
          <a:p>
            <a:pPr marL="797060" lvl="1" indent="-569328">
              <a:lnSpc>
                <a:spcPct val="150000"/>
              </a:lnSpc>
              <a:buFont typeface="Arial" panose="020B0604020202020204" pitchFamily="34" charset="0"/>
              <a:buChar char="•"/>
            </a:pPr>
            <a:r>
              <a:rPr lang="en-ID" altLang="zh-CN" sz="2400" dirty="0">
                <a:solidFill>
                  <a:schemeClr val="bg1"/>
                </a:solidFill>
                <a:latin typeface="Sitka Text" pitchFamily="2" charset="0"/>
                <a:ea typeface="EB Garamond 12" panose="02020502060206020403" pitchFamily="18" charset="0"/>
                <a:cs typeface="Sitka Text" panose="020F0502020204030204" pitchFamily="34" charset="0"/>
              </a:rPr>
              <a:t>Sennheiser</a:t>
            </a:r>
          </a:p>
          <a:p>
            <a:pPr marL="797060" lvl="1" indent="-569328">
              <a:lnSpc>
                <a:spcPct val="150000"/>
              </a:lnSpc>
              <a:buFont typeface="Arial" panose="020B0604020202020204" pitchFamily="34" charset="0"/>
              <a:buChar char="•"/>
            </a:pPr>
            <a:r>
              <a:rPr lang="en-ID" altLang="zh-CN" sz="2400" dirty="0">
                <a:solidFill>
                  <a:schemeClr val="bg1"/>
                </a:solidFill>
                <a:latin typeface="Sitka Text" pitchFamily="2" charset="0"/>
                <a:ea typeface="EB Garamond 12" panose="02020502060206020403" pitchFamily="18" charset="0"/>
                <a:cs typeface="Sitka Text" panose="020F0502020204030204" pitchFamily="34" charset="0"/>
              </a:rPr>
              <a:t>Definitive Technology</a:t>
            </a:r>
          </a:p>
          <a:p>
            <a:pPr marL="797060" lvl="1" indent="-569328">
              <a:lnSpc>
                <a:spcPct val="150000"/>
              </a:lnSpc>
              <a:buFont typeface="Arial" panose="020B0604020202020204" pitchFamily="34" charset="0"/>
              <a:buChar char="•"/>
            </a:pPr>
            <a:r>
              <a:rPr lang="en-ID" altLang="zh-CN" sz="2400" dirty="0">
                <a:solidFill>
                  <a:schemeClr val="bg1"/>
                </a:solidFill>
                <a:latin typeface="Sitka Text" pitchFamily="2" charset="0"/>
                <a:ea typeface="EB Garamond 12" panose="02020502060206020403" pitchFamily="18" charset="0"/>
                <a:cs typeface="Sitka Text" panose="020F0502020204030204" pitchFamily="34" charset="0"/>
              </a:rPr>
              <a:t>Marshall</a:t>
            </a:r>
          </a:p>
          <a:p>
            <a:pPr marL="797060" lvl="1" indent="-569328">
              <a:lnSpc>
                <a:spcPct val="150000"/>
              </a:lnSpc>
              <a:buFont typeface="Arial" panose="020B0604020202020204" pitchFamily="34" charset="0"/>
              <a:buChar char="•"/>
            </a:pPr>
            <a:r>
              <a:rPr lang="en-ID" altLang="zh-CN" sz="2400" dirty="0">
                <a:solidFill>
                  <a:schemeClr val="bg1"/>
                </a:solidFill>
                <a:latin typeface="Sitka Text" pitchFamily="2" charset="0"/>
                <a:ea typeface="EB Garamond 12" panose="02020502060206020403" pitchFamily="18" charset="0"/>
                <a:cs typeface="Sitka Text" panose="020F0502020204030204" pitchFamily="34" charset="0"/>
              </a:rPr>
              <a:t>Bose </a:t>
            </a:r>
          </a:p>
        </p:txBody>
      </p:sp>
      <p:sp>
        <p:nvSpPr>
          <p:cNvPr id="5" name="Rectangle 4"/>
          <p:cNvSpPr/>
          <p:nvPr/>
        </p:nvSpPr>
        <p:spPr>
          <a:xfrm>
            <a:off x="7845143" y="1120675"/>
            <a:ext cx="4346857" cy="1569660"/>
          </a:xfrm>
          <a:prstGeom prst="rect">
            <a:avLst/>
          </a:prstGeom>
        </p:spPr>
        <p:txBody>
          <a:bodyPr wrap="square">
            <a:spAutoFit/>
          </a:bodyPr>
          <a:lstStyle/>
          <a:p>
            <a:r>
              <a:rPr lang="en-ID" sz="4800" dirty="0">
                <a:solidFill>
                  <a:schemeClr val="bg1"/>
                </a:solidFill>
                <a:latin typeface="Sitka Text" pitchFamily="2" charset="0"/>
              </a:rPr>
              <a:t>Top 5 Speaker Brands</a:t>
            </a:r>
          </a:p>
        </p:txBody>
      </p:sp>
      <p:pic>
        <p:nvPicPr>
          <p:cNvPr id="8194" name="Picture 2" descr="Woburn Multi-Room Wi-Fi Speaker | Marshall | Home living room, Marshall speaker  interior, Living room decor">
            <a:extLst>
              <a:ext uri="{FF2B5EF4-FFF2-40B4-BE49-F238E27FC236}">
                <a16:creationId xmlns:a16="http://schemas.microsoft.com/office/drawing/2014/main" id="{9BAFCA34-CFB4-9B46-B700-74606034C5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036" t="212" r="16685" b="-212"/>
          <a:stretch/>
        </p:blipFill>
        <p:spPr bwMode="auto">
          <a:xfrm>
            <a:off x="0" y="14514"/>
            <a:ext cx="7213599"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rgbClr val="294D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 name="矩形 6"/>
          <p:cNvSpPr/>
          <p:nvPr/>
        </p:nvSpPr>
        <p:spPr>
          <a:xfrm>
            <a:off x="-16042" y="6569242"/>
            <a:ext cx="3352800" cy="304800"/>
          </a:xfrm>
          <a:prstGeom prst="rect">
            <a:avLst/>
          </a:prstGeom>
          <a:solidFill>
            <a:srgbClr val="EAA5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6">
            <a:extLst>
              <a:ext uri="{FF2B5EF4-FFF2-40B4-BE49-F238E27FC236}">
                <a16:creationId xmlns:a16="http://schemas.microsoft.com/office/drawing/2014/main" id="{75D6DE06-3453-6B47-916F-846082B48FF6}"/>
              </a:ext>
            </a:extLst>
          </p:cNvPr>
          <p:cNvSpPr/>
          <p:nvPr/>
        </p:nvSpPr>
        <p:spPr>
          <a:xfrm>
            <a:off x="6434865" y="1374628"/>
            <a:ext cx="5549688" cy="1705595"/>
          </a:xfrm>
          <a:prstGeom prst="rect">
            <a:avLst/>
          </a:prstGeom>
        </p:spPr>
        <p:txBody>
          <a:bodyPr wrap="square">
            <a:spAutoFit/>
          </a:bodyPr>
          <a:lstStyle/>
          <a:p>
            <a:pPr marL="570632" lvl="1" indent="-342900">
              <a:lnSpc>
                <a:spcPct val="150000"/>
              </a:lnSpc>
              <a:buFont typeface="Arial" panose="020B0604020202020204" pitchFamily="34" charset="0"/>
              <a:buChar char="•"/>
            </a:pPr>
            <a:r>
              <a:rPr lang="en-ID" altLang="zh-CN" sz="2400" dirty="0">
                <a:solidFill>
                  <a:schemeClr val="bg1"/>
                </a:solidFill>
                <a:latin typeface="Sitka Text" pitchFamily="2" charset="0"/>
                <a:ea typeface="EB Garamond 12" panose="02020502060206020403" pitchFamily="18" charset="0"/>
                <a:cs typeface="Sitka Text" panose="020F0502020204030204" pitchFamily="34" charset="0"/>
              </a:rPr>
              <a:t>Founded in 1946 in Japan</a:t>
            </a:r>
            <a:endParaRPr lang="en-ID" altLang="zh-CN" sz="2400" i="1" dirty="0">
              <a:solidFill>
                <a:schemeClr val="bg1"/>
              </a:solidFill>
              <a:latin typeface="Sitka Text" pitchFamily="2" charset="0"/>
              <a:ea typeface="EB Garamond 12" panose="02020502060206020403" pitchFamily="18" charset="0"/>
              <a:cs typeface="Sitka Text" panose="020F0502020204030204" pitchFamily="34" charset="0"/>
            </a:endParaRPr>
          </a:p>
          <a:p>
            <a:pPr marL="570632" lvl="1" indent="-342900">
              <a:lnSpc>
                <a:spcPct val="150000"/>
              </a:lnSpc>
              <a:buFont typeface="Arial" panose="020B0604020202020204" pitchFamily="34" charset="0"/>
              <a:buChar char="•"/>
            </a:pPr>
            <a:r>
              <a:rPr lang="en-ID" altLang="zh-CN" sz="2400" dirty="0">
                <a:solidFill>
                  <a:schemeClr val="bg1"/>
                </a:solidFill>
                <a:latin typeface="Sitka Text" pitchFamily="2" charset="0"/>
                <a:ea typeface="EB Garamond 12" panose="02020502060206020403" pitchFamily="18" charset="0"/>
                <a:cs typeface="Sitka Text" panose="020F0502020204030204" pitchFamily="34" charset="0"/>
              </a:rPr>
              <a:t>Home Audio business started in 1950</a:t>
            </a:r>
          </a:p>
        </p:txBody>
      </p:sp>
      <p:sp>
        <p:nvSpPr>
          <p:cNvPr id="13" name="副标题 2">
            <a:extLst>
              <a:ext uri="{FF2B5EF4-FFF2-40B4-BE49-F238E27FC236}">
                <a16:creationId xmlns:a16="http://schemas.microsoft.com/office/drawing/2014/main" id="{0E5AE414-DD6D-DC45-B43F-BCFE76536A21}"/>
              </a:ext>
            </a:extLst>
          </p:cNvPr>
          <p:cNvSpPr txBox="1"/>
          <p:nvPr/>
        </p:nvSpPr>
        <p:spPr>
          <a:xfrm>
            <a:off x="381708" y="5881101"/>
            <a:ext cx="5910099" cy="5768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3200" b="1" spc="300" dirty="0">
                <a:solidFill>
                  <a:srgbClr val="E6A853"/>
                </a:solidFill>
                <a:latin typeface="Sitka Text" pitchFamily="2" charset="0"/>
                <a:cs typeface="BIG CASLON MEDIUM" panose="02000603090000020003" pitchFamily="2" charset="-79"/>
              </a:rPr>
              <a:t>Sony SRS-X88</a:t>
            </a:r>
            <a:endParaRPr lang="zh-CN" altLang="en-US" sz="3200" b="1" spc="300" dirty="0">
              <a:solidFill>
                <a:srgbClr val="E6A853"/>
              </a:solidFill>
              <a:latin typeface="Sitka Text" pitchFamily="2" charset="0"/>
              <a:cs typeface="BIG CASLON MEDIUM" panose="02000603090000020003" pitchFamily="2" charset="-79"/>
            </a:endParaRPr>
          </a:p>
        </p:txBody>
      </p:sp>
      <p:pic>
        <p:nvPicPr>
          <p:cNvPr id="5" name="图片 4">
            <a:extLst>
              <a:ext uri="{FF2B5EF4-FFF2-40B4-BE49-F238E27FC236}">
                <a16:creationId xmlns:a16="http://schemas.microsoft.com/office/drawing/2014/main" id="{E8B2D1B7-CECB-4B46-ADD0-DF6DFC790D48}"/>
              </a:ext>
            </a:extLst>
          </p:cNvPr>
          <p:cNvPicPr>
            <a:picLocks noChangeAspect="1"/>
          </p:cNvPicPr>
          <p:nvPr/>
        </p:nvPicPr>
        <p:blipFill>
          <a:blip r:embed="rId3"/>
          <a:stretch>
            <a:fillRect/>
          </a:stretch>
        </p:blipFill>
        <p:spPr>
          <a:xfrm>
            <a:off x="1473496" y="747727"/>
            <a:ext cx="3726521" cy="1186403"/>
          </a:xfrm>
          <a:prstGeom prst="rect">
            <a:avLst/>
          </a:prstGeom>
        </p:spPr>
      </p:pic>
      <p:pic>
        <p:nvPicPr>
          <p:cNvPr id="1036" name="Picture 12">
            <a:extLst>
              <a:ext uri="{FF2B5EF4-FFF2-40B4-BE49-F238E27FC236}">
                <a16:creationId xmlns:a16="http://schemas.microsoft.com/office/drawing/2014/main" id="{8820EA29-EF95-FA4C-AEAC-89A35240CD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096" y="2681857"/>
            <a:ext cx="5781322" cy="314359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6">
            <a:extLst>
              <a:ext uri="{FF2B5EF4-FFF2-40B4-BE49-F238E27FC236}">
                <a16:creationId xmlns:a16="http://schemas.microsoft.com/office/drawing/2014/main" id="{866E13C1-B037-264A-8085-19F2CB073CC2}"/>
              </a:ext>
            </a:extLst>
          </p:cNvPr>
          <p:cNvSpPr/>
          <p:nvPr/>
        </p:nvSpPr>
        <p:spPr>
          <a:xfrm>
            <a:off x="6642312" y="3031034"/>
            <a:ext cx="5549688" cy="3468001"/>
          </a:xfrm>
          <a:prstGeom prst="rect">
            <a:avLst/>
          </a:prstGeom>
        </p:spPr>
        <p:txBody>
          <a:bodyPr wrap="square">
            <a:spAutoFit/>
          </a:bodyPr>
          <a:lstStyle/>
          <a:p>
            <a:pPr marL="227732" lvl="1">
              <a:lnSpc>
                <a:spcPct val="150000"/>
              </a:lnSpc>
            </a:pPr>
            <a:r>
              <a:rPr lang="en-ID" altLang="zh-CN" sz="3200" dirty="0">
                <a:solidFill>
                  <a:srgbClr val="E6A853"/>
                </a:solidFill>
                <a:latin typeface="Sitka Text" pitchFamily="2" charset="0"/>
                <a:ea typeface="EB Garamond 12" panose="02020502060206020403" pitchFamily="18" charset="0"/>
                <a:cs typeface="Sitka Text" panose="020F0502020204030204" pitchFamily="34" charset="0"/>
              </a:rPr>
              <a:t>Famous Product: SRS-X88</a:t>
            </a:r>
          </a:p>
          <a:p>
            <a:pPr marL="570632" lvl="1" indent="-342900">
              <a:lnSpc>
                <a:spcPct val="150000"/>
              </a:lnSpc>
              <a:buFont typeface="Arial" panose="020B0604020202020204" pitchFamily="34" charset="0"/>
              <a:buChar char="•"/>
            </a:pPr>
            <a:r>
              <a:rPr lang="en-ID" altLang="zh-CN" sz="2400" dirty="0">
                <a:solidFill>
                  <a:schemeClr val="bg1"/>
                </a:solidFill>
                <a:latin typeface="Sitka Text" pitchFamily="2" charset="0"/>
                <a:ea typeface="EB Garamond 12" panose="02020502060206020403" pitchFamily="18" charset="0"/>
                <a:cs typeface="Sitka Text" panose="020F0502020204030204" pitchFamily="34" charset="0"/>
              </a:rPr>
              <a:t>Spacious and detailed sound, ClearAudio+</a:t>
            </a:r>
            <a:r>
              <a:rPr lang="en-US" altLang="zh-CN" sz="2400" dirty="0">
                <a:solidFill>
                  <a:schemeClr val="bg1"/>
                </a:solidFill>
                <a:latin typeface="Sitka Text" pitchFamily="2" charset="0"/>
                <a:ea typeface="EB Garamond 12" panose="02020502060206020403" pitchFamily="18" charset="0"/>
                <a:cs typeface="Sitka Text" panose="020F0502020204030204" pitchFamily="34" charset="0"/>
              </a:rPr>
              <a:t>, Hi-Res Audio Support.</a:t>
            </a:r>
          </a:p>
          <a:p>
            <a:pPr marL="570632" lvl="1" indent="-342900">
              <a:lnSpc>
                <a:spcPct val="150000"/>
              </a:lnSpc>
              <a:buFont typeface="Arial" panose="020B0604020202020204" pitchFamily="34" charset="0"/>
              <a:buChar char="•"/>
            </a:pPr>
            <a:r>
              <a:rPr lang="en-US" altLang="zh-CN" sz="2400" dirty="0">
                <a:solidFill>
                  <a:schemeClr val="bg1"/>
                </a:solidFill>
                <a:latin typeface="Sitka Text" pitchFamily="2" charset="0"/>
                <a:ea typeface="EB Garamond 12" panose="02020502060206020403" pitchFamily="18" charset="0"/>
                <a:cs typeface="Sitka Text" panose="020F0502020204030204" pitchFamily="34" charset="0"/>
              </a:rPr>
              <a:t>$399 on Amazon.</a:t>
            </a:r>
            <a:endParaRPr lang="en-ID" altLang="zh-CN" sz="2400" dirty="0">
              <a:solidFill>
                <a:schemeClr val="bg1"/>
              </a:solidFill>
              <a:latin typeface="Sitka Text" pitchFamily="2" charset="0"/>
              <a:ea typeface="EB Garamond 12" panose="02020502060206020403" pitchFamily="18" charset="0"/>
              <a:cs typeface="Sitka Text" panose="020F0502020204030204" pitchFamily="34" charset="0"/>
            </a:endParaRPr>
          </a:p>
          <a:p>
            <a:pPr marL="570632" lvl="1" indent="-342900">
              <a:lnSpc>
                <a:spcPct val="150000"/>
              </a:lnSpc>
              <a:buFont typeface="Arial" panose="020B0604020202020204" pitchFamily="34" charset="0"/>
              <a:buChar char="•"/>
            </a:pPr>
            <a:endParaRPr lang="en-ID" altLang="zh-CN" sz="2000" i="1" dirty="0">
              <a:solidFill>
                <a:schemeClr val="bg1"/>
              </a:solidFill>
              <a:latin typeface="Sitka Text" pitchFamily="2" charset="0"/>
              <a:ea typeface="EB Garamond 12" panose="02020502060206020403" pitchFamily="18" charset="0"/>
              <a:cs typeface="Sitka Text" panose="020F0502020204030204" pitchFamily="34" charset="0"/>
            </a:endParaRPr>
          </a:p>
        </p:txBody>
      </p:sp>
      <p:sp>
        <p:nvSpPr>
          <p:cNvPr id="19" name="副标题 2">
            <a:extLst>
              <a:ext uri="{FF2B5EF4-FFF2-40B4-BE49-F238E27FC236}">
                <a16:creationId xmlns:a16="http://schemas.microsoft.com/office/drawing/2014/main" id="{9ABA258A-8A4D-D140-A045-553457B12F90}"/>
              </a:ext>
            </a:extLst>
          </p:cNvPr>
          <p:cNvSpPr txBox="1"/>
          <p:nvPr/>
        </p:nvSpPr>
        <p:spPr>
          <a:xfrm>
            <a:off x="5921164" y="589499"/>
            <a:ext cx="5549688" cy="5768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4800" b="1" spc="300" dirty="0">
                <a:solidFill>
                  <a:srgbClr val="E6A853"/>
                </a:solidFill>
                <a:latin typeface="Sitka Text" pitchFamily="2" charset="0"/>
                <a:cs typeface="BIG CASLON MEDIUM" panose="02000603090000020003" pitchFamily="2" charset="-79"/>
              </a:rPr>
              <a:t>Sony</a:t>
            </a:r>
          </a:p>
          <a:p>
            <a:pPr marL="0" indent="0" algn="ctr">
              <a:buNone/>
            </a:pPr>
            <a:endParaRPr lang="zh-CN" altLang="en-US" sz="4800" b="1" spc="300" dirty="0">
              <a:solidFill>
                <a:srgbClr val="E6A853"/>
              </a:solidFill>
              <a:latin typeface="Sitka Text" pitchFamily="2" charset="0"/>
              <a:cs typeface="BIG CASLON MEDIUM" panose="02000603090000020003" pitchFamily="2" charset="-79"/>
            </a:endParaRPr>
          </a:p>
        </p:txBody>
      </p:sp>
    </p:spTree>
    <p:extLst>
      <p:ext uri="{BB962C8B-B14F-4D97-AF65-F5344CB8AC3E}">
        <p14:creationId xmlns:p14="http://schemas.microsoft.com/office/powerpoint/2010/main" val="11437764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rgbClr val="294D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 name="矩形 6"/>
          <p:cNvSpPr/>
          <p:nvPr/>
        </p:nvSpPr>
        <p:spPr>
          <a:xfrm>
            <a:off x="-16042" y="6569242"/>
            <a:ext cx="3352800" cy="304800"/>
          </a:xfrm>
          <a:prstGeom prst="rect">
            <a:avLst/>
          </a:prstGeom>
          <a:solidFill>
            <a:srgbClr val="EAA5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6">
            <a:extLst>
              <a:ext uri="{FF2B5EF4-FFF2-40B4-BE49-F238E27FC236}">
                <a16:creationId xmlns:a16="http://schemas.microsoft.com/office/drawing/2014/main" id="{75D6DE06-3453-6B47-916F-846082B48FF6}"/>
              </a:ext>
            </a:extLst>
          </p:cNvPr>
          <p:cNvSpPr/>
          <p:nvPr/>
        </p:nvSpPr>
        <p:spPr>
          <a:xfrm>
            <a:off x="6434865" y="1299046"/>
            <a:ext cx="5549688" cy="2259593"/>
          </a:xfrm>
          <a:prstGeom prst="rect">
            <a:avLst/>
          </a:prstGeom>
        </p:spPr>
        <p:txBody>
          <a:bodyPr wrap="square">
            <a:spAutoFit/>
          </a:bodyPr>
          <a:lstStyle/>
          <a:p>
            <a:pPr marL="570632" lvl="1" indent="-342900">
              <a:lnSpc>
                <a:spcPct val="150000"/>
              </a:lnSpc>
              <a:buFont typeface="Arial" panose="020B0604020202020204" pitchFamily="34" charset="0"/>
              <a:buChar char="•"/>
            </a:pPr>
            <a:r>
              <a:rPr lang="en-ID" altLang="zh-CN" sz="2400" dirty="0">
                <a:solidFill>
                  <a:schemeClr val="bg1"/>
                </a:solidFill>
                <a:latin typeface="Sitka Text" pitchFamily="2" charset="0"/>
                <a:ea typeface="EB Garamond 12" panose="02020502060206020403" pitchFamily="18" charset="0"/>
                <a:cs typeface="Sitka Text" panose="020F0502020204030204" pitchFamily="34" charset="0"/>
              </a:rPr>
              <a:t>Founded in 1945 in German</a:t>
            </a:r>
            <a:endParaRPr lang="en-ID" altLang="zh-CN" sz="2400" i="1" dirty="0">
              <a:solidFill>
                <a:schemeClr val="bg1"/>
              </a:solidFill>
              <a:latin typeface="Sitka Text" pitchFamily="2" charset="0"/>
              <a:ea typeface="EB Garamond 12" panose="02020502060206020403" pitchFamily="18" charset="0"/>
              <a:cs typeface="Sitka Text" panose="020F0502020204030204" pitchFamily="34" charset="0"/>
            </a:endParaRPr>
          </a:p>
          <a:p>
            <a:pPr marL="570632" lvl="1" indent="-342900">
              <a:lnSpc>
                <a:spcPct val="150000"/>
              </a:lnSpc>
              <a:buFont typeface="Arial" panose="020B0604020202020204" pitchFamily="34" charset="0"/>
              <a:buChar char="•"/>
            </a:pPr>
            <a:r>
              <a:rPr lang="en-ID" altLang="zh-CN" sz="2400" dirty="0">
                <a:solidFill>
                  <a:schemeClr val="bg1"/>
                </a:solidFill>
                <a:latin typeface="Sitka Text" pitchFamily="2" charset="0"/>
                <a:ea typeface="EB Garamond 12" panose="02020502060206020403" pitchFamily="18" charset="0"/>
                <a:cs typeface="Sitka Text" panose="020F0502020204030204" pitchFamily="34" charset="0"/>
              </a:rPr>
              <a:t>They make everything from microphones to headphones, headsets and speakers.</a:t>
            </a:r>
          </a:p>
        </p:txBody>
      </p:sp>
      <p:sp>
        <p:nvSpPr>
          <p:cNvPr id="13" name="副标题 2">
            <a:extLst>
              <a:ext uri="{FF2B5EF4-FFF2-40B4-BE49-F238E27FC236}">
                <a16:creationId xmlns:a16="http://schemas.microsoft.com/office/drawing/2014/main" id="{0E5AE414-DD6D-DC45-B43F-BCFE76536A21}"/>
              </a:ext>
            </a:extLst>
          </p:cNvPr>
          <p:cNvSpPr txBox="1"/>
          <p:nvPr/>
        </p:nvSpPr>
        <p:spPr>
          <a:xfrm>
            <a:off x="381708" y="5881101"/>
            <a:ext cx="5910099" cy="5768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3200" b="1" spc="300" dirty="0">
                <a:solidFill>
                  <a:srgbClr val="E6A853"/>
                </a:solidFill>
                <a:latin typeface="Sitka Text" pitchFamily="2" charset="0"/>
                <a:cs typeface="BIG CASLON MEDIUM" panose="02000603090000020003" pitchFamily="2" charset="-79"/>
              </a:rPr>
              <a:t>AMBEO</a:t>
            </a:r>
            <a:r>
              <a:rPr lang="zh-CN" altLang="en-US" sz="3200" b="1" spc="300" dirty="0">
                <a:solidFill>
                  <a:srgbClr val="E6A853"/>
                </a:solidFill>
                <a:latin typeface="Sitka Text" pitchFamily="2" charset="0"/>
                <a:cs typeface="BIG CASLON MEDIUM" panose="02000603090000020003" pitchFamily="2" charset="-79"/>
              </a:rPr>
              <a:t> </a:t>
            </a:r>
            <a:r>
              <a:rPr lang="en-US" altLang="zh-CN" sz="3200" b="1" spc="300" dirty="0">
                <a:solidFill>
                  <a:srgbClr val="E6A853"/>
                </a:solidFill>
                <a:latin typeface="Sitka Text" pitchFamily="2" charset="0"/>
                <a:cs typeface="BIG CASLON MEDIUM" panose="02000603090000020003" pitchFamily="2" charset="-79"/>
              </a:rPr>
              <a:t>Soundbar</a:t>
            </a:r>
            <a:endParaRPr lang="zh-CN" altLang="en-US" sz="3200" b="1" spc="300" dirty="0">
              <a:solidFill>
                <a:srgbClr val="E6A853"/>
              </a:solidFill>
              <a:latin typeface="Sitka Text" pitchFamily="2" charset="0"/>
              <a:cs typeface="BIG CASLON MEDIUM" panose="02000603090000020003" pitchFamily="2" charset="-79"/>
            </a:endParaRPr>
          </a:p>
        </p:txBody>
      </p:sp>
      <p:sp>
        <p:nvSpPr>
          <p:cNvPr id="18" name="Rectangle 6">
            <a:extLst>
              <a:ext uri="{FF2B5EF4-FFF2-40B4-BE49-F238E27FC236}">
                <a16:creationId xmlns:a16="http://schemas.microsoft.com/office/drawing/2014/main" id="{866E13C1-B037-264A-8085-19F2CB073CC2}"/>
              </a:ext>
            </a:extLst>
          </p:cNvPr>
          <p:cNvSpPr/>
          <p:nvPr/>
        </p:nvSpPr>
        <p:spPr>
          <a:xfrm>
            <a:off x="6434865" y="3558639"/>
            <a:ext cx="5549688" cy="3552254"/>
          </a:xfrm>
          <a:prstGeom prst="rect">
            <a:avLst/>
          </a:prstGeom>
        </p:spPr>
        <p:txBody>
          <a:bodyPr wrap="square">
            <a:spAutoFit/>
          </a:bodyPr>
          <a:lstStyle/>
          <a:p>
            <a:pPr marL="227732" lvl="1">
              <a:lnSpc>
                <a:spcPct val="150000"/>
              </a:lnSpc>
            </a:pPr>
            <a:r>
              <a:rPr lang="en-ID" altLang="zh-CN" sz="3200" dirty="0">
                <a:solidFill>
                  <a:srgbClr val="E6A853"/>
                </a:solidFill>
                <a:latin typeface="Sitka Text" pitchFamily="2" charset="0"/>
                <a:ea typeface="EB Garamond 12" panose="02020502060206020403" pitchFamily="18" charset="0"/>
                <a:cs typeface="Sitka Text" panose="020F0502020204030204" pitchFamily="34" charset="0"/>
              </a:rPr>
              <a:t>Famous Product: AMBEO</a:t>
            </a:r>
          </a:p>
          <a:p>
            <a:pPr marL="570632" lvl="1" indent="-342900">
              <a:lnSpc>
                <a:spcPct val="150000"/>
              </a:lnSpc>
              <a:buFont typeface="Arial" panose="020B0604020202020204" pitchFamily="34" charset="0"/>
              <a:buChar char="•"/>
            </a:pPr>
            <a:r>
              <a:rPr lang="en-ID" altLang="zh-CN" sz="2400" dirty="0">
                <a:solidFill>
                  <a:schemeClr val="bg1"/>
                </a:solidFill>
                <a:latin typeface="Sitka Text" pitchFamily="2" charset="0"/>
                <a:ea typeface="EB Garamond 12" panose="02020502060206020403" pitchFamily="18" charset="0"/>
                <a:cs typeface="Sitka Text" panose="020F0502020204030204" pitchFamily="34" charset="0"/>
              </a:rPr>
              <a:t>Rich, natural sound, </a:t>
            </a:r>
            <a:r>
              <a:rPr lang="en-US" altLang="zh-CN" sz="2400" dirty="0">
                <a:solidFill>
                  <a:schemeClr val="bg1"/>
                </a:solidFill>
                <a:latin typeface="Sitka Text" pitchFamily="2" charset="0"/>
                <a:ea typeface="EB Garamond 12" panose="02020502060206020403" pitchFamily="18" charset="0"/>
                <a:cs typeface="Sitka Text" panose="020F0502020204030204" pitchFamily="34" charset="0"/>
              </a:rPr>
              <a:t>Dolby Atmos bar.</a:t>
            </a:r>
          </a:p>
          <a:p>
            <a:pPr marL="570632" lvl="1" indent="-342900">
              <a:lnSpc>
                <a:spcPct val="150000"/>
              </a:lnSpc>
              <a:buFont typeface="Arial" panose="020B0604020202020204" pitchFamily="34" charset="0"/>
              <a:buChar char="•"/>
            </a:pPr>
            <a:r>
              <a:rPr lang="en-US" altLang="zh-CN" sz="2400" dirty="0">
                <a:solidFill>
                  <a:schemeClr val="bg1"/>
                </a:solidFill>
                <a:latin typeface="Sitka Text" pitchFamily="2" charset="0"/>
                <a:ea typeface="EB Garamond 12" panose="02020502060206020403" pitchFamily="18" charset="0"/>
                <a:cs typeface="Sitka Text" panose="020F0502020204030204" pitchFamily="34" charset="0"/>
              </a:rPr>
              <a:t>13 large speaker drivers</a:t>
            </a:r>
          </a:p>
          <a:p>
            <a:pPr marL="570632" lvl="1" indent="-342900">
              <a:lnSpc>
                <a:spcPct val="150000"/>
              </a:lnSpc>
              <a:buFont typeface="Arial" panose="020B0604020202020204" pitchFamily="34" charset="0"/>
              <a:buChar char="•"/>
            </a:pPr>
            <a:r>
              <a:rPr lang="en-US" altLang="zh-CN" sz="2400" dirty="0">
                <a:solidFill>
                  <a:schemeClr val="bg1"/>
                </a:solidFill>
                <a:latin typeface="Sitka Text" pitchFamily="2" charset="0"/>
                <a:ea typeface="EB Garamond 12" panose="02020502060206020403" pitchFamily="18" charset="0"/>
                <a:cs typeface="Sitka Text" panose="020F0502020204030204" pitchFamily="34" charset="0"/>
              </a:rPr>
              <a:t>$2499 on Amazon.</a:t>
            </a:r>
            <a:endParaRPr lang="en-ID" altLang="zh-CN" sz="2400" dirty="0">
              <a:solidFill>
                <a:schemeClr val="bg1"/>
              </a:solidFill>
              <a:latin typeface="Sitka Text" pitchFamily="2" charset="0"/>
              <a:ea typeface="EB Garamond 12" panose="02020502060206020403" pitchFamily="18" charset="0"/>
              <a:cs typeface="Sitka Text" panose="020F0502020204030204" pitchFamily="34" charset="0"/>
            </a:endParaRPr>
          </a:p>
          <a:p>
            <a:pPr marL="570632" lvl="1" indent="-342900">
              <a:lnSpc>
                <a:spcPct val="150000"/>
              </a:lnSpc>
              <a:buFont typeface="Arial" panose="020B0604020202020204" pitchFamily="34" charset="0"/>
              <a:buChar char="•"/>
            </a:pPr>
            <a:endParaRPr lang="en-ID" altLang="zh-CN" sz="2400" i="1" dirty="0">
              <a:solidFill>
                <a:schemeClr val="bg1"/>
              </a:solidFill>
              <a:latin typeface="Sitka Text" pitchFamily="2" charset="0"/>
              <a:ea typeface="EB Garamond 12" panose="02020502060206020403" pitchFamily="18" charset="0"/>
              <a:cs typeface="Sitka Text" panose="020F0502020204030204" pitchFamily="34" charset="0"/>
            </a:endParaRPr>
          </a:p>
        </p:txBody>
      </p:sp>
      <p:sp>
        <p:nvSpPr>
          <p:cNvPr id="19" name="副标题 2">
            <a:extLst>
              <a:ext uri="{FF2B5EF4-FFF2-40B4-BE49-F238E27FC236}">
                <a16:creationId xmlns:a16="http://schemas.microsoft.com/office/drawing/2014/main" id="{9ABA258A-8A4D-D140-A045-553457B12F90}"/>
              </a:ext>
            </a:extLst>
          </p:cNvPr>
          <p:cNvSpPr txBox="1"/>
          <p:nvPr/>
        </p:nvSpPr>
        <p:spPr>
          <a:xfrm>
            <a:off x="6096000" y="559845"/>
            <a:ext cx="5549688" cy="6191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4800" b="1" spc="300" dirty="0">
                <a:solidFill>
                  <a:srgbClr val="E6A853"/>
                </a:solidFill>
                <a:latin typeface="Sitka Text" pitchFamily="2" charset="0"/>
                <a:cs typeface="BIG CASLON MEDIUM" panose="02000603090000020003" pitchFamily="2" charset="-79"/>
              </a:rPr>
              <a:t>Sennheiser</a:t>
            </a:r>
          </a:p>
          <a:p>
            <a:pPr marL="0" indent="0" algn="ctr">
              <a:buNone/>
            </a:pPr>
            <a:endParaRPr lang="zh-CN" altLang="en-US" sz="4800" b="1" spc="300" dirty="0">
              <a:solidFill>
                <a:srgbClr val="E6A853"/>
              </a:solidFill>
              <a:latin typeface="Sitka Text" pitchFamily="2" charset="0"/>
              <a:cs typeface="BIG CASLON MEDIUM" panose="02000603090000020003" pitchFamily="2" charset="-79"/>
            </a:endParaRPr>
          </a:p>
        </p:txBody>
      </p:sp>
      <p:pic>
        <p:nvPicPr>
          <p:cNvPr id="10" name="Picture 2">
            <a:extLst>
              <a:ext uri="{FF2B5EF4-FFF2-40B4-BE49-F238E27FC236}">
                <a16:creationId xmlns:a16="http://schemas.microsoft.com/office/drawing/2014/main" id="{CA26B0E5-52A4-9644-9A3B-FEF36ACA7E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033" y="347762"/>
            <a:ext cx="1721449" cy="172144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ennheiser AMBEO">
            <a:extLst>
              <a:ext uri="{FF2B5EF4-FFF2-40B4-BE49-F238E27FC236}">
                <a16:creationId xmlns:a16="http://schemas.microsoft.com/office/drawing/2014/main" id="{FA3A7D4F-51EC-1744-9665-9DC1DEF75F1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6596" b="17507"/>
          <a:stretch/>
        </p:blipFill>
        <p:spPr bwMode="auto">
          <a:xfrm>
            <a:off x="796600" y="2422048"/>
            <a:ext cx="5080315" cy="3347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9778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6042"/>
            <a:ext cx="12192000" cy="6858000"/>
          </a:xfrm>
          <a:prstGeom prst="rect">
            <a:avLst/>
          </a:prstGeom>
          <a:solidFill>
            <a:srgbClr val="294D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 name="矩形 6"/>
          <p:cNvSpPr/>
          <p:nvPr/>
        </p:nvSpPr>
        <p:spPr>
          <a:xfrm>
            <a:off x="-16042" y="6569242"/>
            <a:ext cx="3352800" cy="304800"/>
          </a:xfrm>
          <a:prstGeom prst="rect">
            <a:avLst/>
          </a:prstGeom>
          <a:solidFill>
            <a:srgbClr val="EAA5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6">
            <a:extLst>
              <a:ext uri="{FF2B5EF4-FFF2-40B4-BE49-F238E27FC236}">
                <a16:creationId xmlns:a16="http://schemas.microsoft.com/office/drawing/2014/main" id="{75D6DE06-3453-6B47-916F-846082B48FF6}"/>
              </a:ext>
            </a:extLst>
          </p:cNvPr>
          <p:cNvSpPr/>
          <p:nvPr/>
        </p:nvSpPr>
        <p:spPr>
          <a:xfrm>
            <a:off x="6434865" y="1906281"/>
            <a:ext cx="5549688" cy="1898340"/>
          </a:xfrm>
          <a:prstGeom prst="rect">
            <a:avLst/>
          </a:prstGeom>
        </p:spPr>
        <p:txBody>
          <a:bodyPr wrap="square">
            <a:spAutoFit/>
          </a:bodyPr>
          <a:lstStyle/>
          <a:p>
            <a:pPr marL="570632" lvl="1" indent="-342900">
              <a:lnSpc>
                <a:spcPct val="150000"/>
              </a:lnSpc>
              <a:buFont typeface="Arial" panose="020B0604020202020204" pitchFamily="34" charset="0"/>
              <a:buChar char="•"/>
            </a:pPr>
            <a:r>
              <a:rPr lang="en-ID" altLang="zh-CN" sz="2000" dirty="0">
                <a:solidFill>
                  <a:schemeClr val="bg1"/>
                </a:solidFill>
                <a:latin typeface="Sitka Text" pitchFamily="2" charset="0"/>
                <a:ea typeface="EB Garamond 12" panose="02020502060206020403" pitchFamily="18" charset="0"/>
                <a:cs typeface="Sitka Text" panose="020F0502020204030204" pitchFamily="34" charset="0"/>
              </a:rPr>
              <a:t>Founded in 1990 in USA</a:t>
            </a:r>
            <a:endParaRPr lang="en-ID" altLang="zh-CN" sz="2000" i="1" dirty="0">
              <a:solidFill>
                <a:schemeClr val="bg1"/>
              </a:solidFill>
              <a:latin typeface="Sitka Text" pitchFamily="2" charset="0"/>
              <a:ea typeface="EB Garamond 12" panose="02020502060206020403" pitchFamily="18" charset="0"/>
              <a:cs typeface="Sitka Text" panose="020F0502020204030204" pitchFamily="34" charset="0"/>
            </a:endParaRPr>
          </a:p>
          <a:p>
            <a:pPr marL="570632" lvl="1" indent="-342900">
              <a:lnSpc>
                <a:spcPct val="150000"/>
              </a:lnSpc>
              <a:buFont typeface="Arial" panose="020B0604020202020204" pitchFamily="34" charset="0"/>
              <a:buChar char="•"/>
            </a:pPr>
            <a:r>
              <a:rPr lang="en-ID" altLang="zh-CN" sz="2000" dirty="0">
                <a:solidFill>
                  <a:schemeClr val="bg1"/>
                </a:solidFill>
                <a:latin typeface="Sitka Text" pitchFamily="2" charset="0"/>
                <a:ea typeface="EB Garamond 12" panose="02020502060206020403" pitchFamily="18" charset="0"/>
                <a:cs typeface="Sitka Text" panose="020F0502020204030204" pitchFamily="34" charset="0"/>
              </a:rPr>
              <a:t>One of the top American audio equipment companies.</a:t>
            </a:r>
          </a:p>
          <a:p>
            <a:pPr marL="570632" lvl="1" indent="-342900">
              <a:lnSpc>
                <a:spcPct val="150000"/>
              </a:lnSpc>
              <a:buFont typeface="Arial" panose="020B0604020202020204" pitchFamily="34" charset="0"/>
              <a:buChar char="•"/>
            </a:pPr>
            <a:r>
              <a:rPr lang="en-ID" altLang="zh-CN" sz="2000" dirty="0">
                <a:solidFill>
                  <a:schemeClr val="bg1"/>
                </a:solidFill>
                <a:latin typeface="Sitka Text" pitchFamily="2" charset="0"/>
                <a:ea typeface="EB Garamond 12" panose="02020502060206020403" pitchFamily="18" charset="0"/>
                <a:cs typeface="Sitka Text" panose="020F0502020204030204" pitchFamily="34" charset="0"/>
              </a:rPr>
              <a:t>Fully customizable products</a:t>
            </a:r>
          </a:p>
        </p:txBody>
      </p:sp>
      <p:sp>
        <p:nvSpPr>
          <p:cNvPr id="13" name="副标题 2">
            <a:extLst>
              <a:ext uri="{FF2B5EF4-FFF2-40B4-BE49-F238E27FC236}">
                <a16:creationId xmlns:a16="http://schemas.microsoft.com/office/drawing/2014/main" id="{0E5AE414-DD6D-DC45-B43F-BCFE76536A21}"/>
              </a:ext>
            </a:extLst>
          </p:cNvPr>
          <p:cNvSpPr txBox="1"/>
          <p:nvPr/>
        </p:nvSpPr>
        <p:spPr>
          <a:xfrm>
            <a:off x="203542" y="5936751"/>
            <a:ext cx="6498063" cy="5768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3200" b="1" spc="300" dirty="0">
                <a:solidFill>
                  <a:srgbClr val="E6A853"/>
                </a:solidFill>
                <a:latin typeface="Sitka Text" pitchFamily="2" charset="0"/>
                <a:cs typeface="BIG CASLON MEDIUM" panose="02000603090000020003" pitchFamily="2" charset="-79"/>
              </a:rPr>
              <a:t>Studio Advance Soundbar</a:t>
            </a:r>
            <a:endParaRPr lang="zh-CN" altLang="en-US" sz="3200" b="1" spc="300" dirty="0">
              <a:solidFill>
                <a:srgbClr val="E6A853"/>
              </a:solidFill>
              <a:latin typeface="Sitka Text" pitchFamily="2" charset="0"/>
              <a:cs typeface="BIG CASLON MEDIUM" panose="02000603090000020003" pitchFamily="2" charset="-79"/>
            </a:endParaRPr>
          </a:p>
        </p:txBody>
      </p:sp>
      <p:sp>
        <p:nvSpPr>
          <p:cNvPr id="18" name="Rectangle 6">
            <a:extLst>
              <a:ext uri="{FF2B5EF4-FFF2-40B4-BE49-F238E27FC236}">
                <a16:creationId xmlns:a16="http://schemas.microsoft.com/office/drawing/2014/main" id="{866E13C1-B037-264A-8085-19F2CB073CC2}"/>
              </a:ext>
            </a:extLst>
          </p:cNvPr>
          <p:cNvSpPr/>
          <p:nvPr/>
        </p:nvSpPr>
        <p:spPr>
          <a:xfrm>
            <a:off x="6434865" y="4113189"/>
            <a:ext cx="5549688" cy="2083006"/>
          </a:xfrm>
          <a:prstGeom prst="rect">
            <a:avLst/>
          </a:prstGeom>
        </p:spPr>
        <p:txBody>
          <a:bodyPr wrap="square">
            <a:spAutoFit/>
          </a:bodyPr>
          <a:lstStyle/>
          <a:p>
            <a:pPr marL="227732" lvl="1">
              <a:lnSpc>
                <a:spcPct val="150000"/>
              </a:lnSpc>
            </a:pPr>
            <a:r>
              <a:rPr lang="en-ID" altLang="zh-CN" sz="2800" dirty="0">
                <a:solidFill>
                  <a:srgbClr val="E6A853"/>
                </a:solidFill>
                <a:latin typeface="Sitka Text" pitchFamily="2" charset="0"/>
                <a:ea typeface="EB Garamond 12" panose="02020502060206020403" pitchFamily="18" charset="0"/>
                <a:cs typeface="Sitka Text" panose="020F0502020204030204" pitchFamily="34" charset="0"/>
              </a:rPr>
              <a:t>Virtual 5.1-Channel Soundbar</a:t>
            </a:r>
          </a:p>
          <a:p>
            <a:pPr marL="570632" lvl="1" indent="-342900">
              <a:lnSpc>
                <a:spcPct val="150000"/>
              </a:lnSpc>
              <a:buFont typeface="Arial" panose="020B0604020202020204" pitchFamily="34" charset="0"/>
              <a:buChar char="•"/>
            </a:pPr>
            <a:r>
              <a:rPr lang="en-US" altLang="zh-CN" sz="2000" dirty="0">
                <a:solidFill>
                  <a:schemeClr val="bg1"/>
                </a:solidFill>
                <a:latin typeface="Sitka Text" pitchFamily="2" charset="0"/>
                <a:ea typeface="EB Garamond 12" panose="02020502060206020403" pitchFamily="18" charset="0"/>
                <a:cs typeface="Sitka Text" panose="020F0502020204030204" pitchFamily="34" charset="0"/>
              </a:rPr>
              <a:t>9 discrete transducers and amplifiers</a:t>
            </a:r>
          </a:p>
          <a:p>
            <a:pPr marL="570632" lvl="1" indent="-342900">
              <a:lnSpc>
                <a:spcPct val="150000"/>
              </a:lnSpc>
              <a:buFont typeface="Arial" panose="020B0604020202020204" pitchFamily="34" charset="0"/>
              <a:buChar char="•"/>
            </a:pPr>
            <a:r>
              <a:rPr lang="en-US" altLang="zh-CN" sz="2000" dirty="0">
                <a:solidFill>
                  <a:schemeClr val="bg1"/>
                </a:solidFill>
                <a:latin typeface="Sitka Text" pitchFamily="2" charset="0"/>
                <a:ea typeface="EB Garamond 12" panose="02020502060206020403" pitchFamily="18" charset="0"/>
                <a:cs typeface="Sitka Text" panose="020F0502020204030204" pitchFamily="34" charset="0"/>
              </a:rPr>
              <a:t>$1499 on Amazon.</a:t>
            </a:r>
            <a:endParaRPr lang="en-ID" altLang="zh-CN" sz="2000" dirty="0">
              <a:solidFill>
                <a:schemeClr val="bg1"/>
              </a:solidFill>
              <a:latin typeface="Sitka Text" pitchFamily="2" charset="0"/>
              <a:ea typeface="EB Garamond 12" panose="02020502060206020403" pitchFamily="18" charset="0"/>
              <a:cs typeface="Sitka Text" panose="020F0502020204030204" pitchFamily="34" charset="0"/>
            </a:endParaRPr>
          </a:p>
          <a:p>
            <a:pPr marL="570632" lvl="1" indent="-342900">
              <a:lnSpc>
                <a:spcPct val="150000"/>
              </a:lnSpc>
              <a:buFont typeface="Arial" panose="020B0604020202020204" pitchFamily="34" charset="0"/>
              <a:buChar char="•"/>
            </a:pPr>
            <a:endParaRPr lang="en-ID" altLang="zh-CN" sz="2000" i="1" dirty="0">
              <a:solidFill>
                <a:schemeClr val="bg1"/>
              </a:solidFill>
              <a:latin typeface="Sitka Text" pitchFamily="2" charset="0"/>
              <a:ea typeface="EB Garamond 12" panose="02020502060206020403" pitchFamily="18" charset="0"/>
              <a:cs typeface="Sitka Text" panose="020F0502020204030204" pitchFamily="34" charset="0"/>
            </a:endParaRPr>
          </a:p>
        </p:txBody>
      </p:sp>
      <p:sp>
        <p:nvSpPr>
          <p:cNvPr id="19" name="副标题 2">
            <a:extLst>
              <a:ext uri="{FF2B5EF4-FFF2-40B4-BE49-F238E27FC236}">
                <a16:creationId xmlns:a16="http://schemas.microsoft.com/office/drawing/2014/main" id="{9ABA258A-8A4D-D140-A045-553457B12F90}"/>
              </a:ext>
            </a:extLst>
          </p:cNvPr>
          <p:cNvSpPr txBox="1"/>
          <p:nvPr/>
        </p:nvSpPr>
        <p:spPr>
          <a:xfrm>
            <a:off x="6096000" y="559845"/>
            <a:ext cx="5549688" cy="6191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4800" b="1" spc="300" dirty="0">
                <a:solidFill>
                  <a:srgbClr val="E6A853"/>
                </a:solidFill>
                <a:latin typeface="Sitka Text" pitchFamily="2" charset="0"/>
                <a:cs typeface="BIG CASLON MEDIUM" panose="02000603090000020003" pitchFamily="2" charset="-79"/>
              </a:rPr>
              <a:t>Definitive Technology</a:t>
            </a:r>
            <a:endParaRPr lang="zh-CN" altLang="en-US" sz="4800" b="1" spc="300" dirty="0">
              <a:solidFill>
                <a:srgbClr val="E6A853"/>
              </a:solidFill>
              <a:latin typeface="Sitka Text" pitchFamily="2" charset="0"/>
              <a:cs typeface="BIG CASLON MEDIUM" panose="02000603090000020003" pitchFamily="2" charset="-79"/>
            </a:endParaRPr>
          </a:p>
          <a:p>
            <a:pPr marL="0" indent="0" algn="ctr">
              <a:buNone/>
            </a:pPr>
            <a:endParaRPr lang="zh-CN" altLang="en-US" sz="4800" b="1" spc="300" dirty="0">
              <a:solidFill>
                <a:srgbClr val="E6A853"/>
              </a:solidFill>
              <a:latin typeface="Sitka Text" pitchFamily="2" charset="0"/>
              <a:cs typeface="BIG CASLON MEDIUM" panose="02000603090000020003" pitchFamily="2" charset="-79"/>
            </a:endParaRPr>
          </a:p>
        </p:txBody>
      </p:sp>
      <p:pic>
        <p:nvPicPr>
          <p:cNvPr id="4098" name="Picture 2" descr="Definitive Technology SoloCinema Studio Soundbar System Page 2 | Sound &amp;  Vision">
            <a:extLst>
              <a:ext uri="{FF2B5EF4-FFF2-40B4-BE49-F238E27FC236}">
                <a16:creationId xmlns:a16="http://schemas.microsoft.com/office/drawing/2014/main" id="{40928F65-8B42-A342-9B0A-C03E283DE4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730" y="2181309"/>
            <a:ext cx="5549688" cy="369979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efinitive-Technology-Logo - Danielsan Electric">
            <a:extLst>
              <a:ext uri="{FF2B5EF4-FFF2-40B4-BE49-F238E27FC236}">
                <a16:creationId xmlns:a16="http://schemas.microsoft.com/office/drawing/2014/main" id="{D28333C1-D726-D247-8938-B456084E23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730" y="451656"/>
            <a:ext cx="5549688" cy="145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6581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6042"/>
            <a:ext cx="12192000" cy="6858000"/>
          </a:xfrm>
          <a:prstGeom prst="rect">
            <a:avLst/>
          </a:prstGeom>
          <a:solidFill>
            <a:srgbClr val="294D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 name="矩形 6"/>
          <p:cNvSpPr/>
          <p:nvPr/>
        </p:nvSpPr>
        <p:spPr>
          <a:xfrm>
            <a:off x="-16042" y="6569242"/>
            <a:ext cx="3352800" cy="304800"/>
          </a:xfrm>
          <a:prstGeom prst="rect">
            <a:avLst/>
          </a:prstGeom>
          <a:solidFill>
            <a:srgbClr val="EAA5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6">
            <a:extLst>
              <a:ext uri="{FF2B5EF4-FFF2-40B4-BE49-F238E27FC236}">
                <a16:creationId xmlns:a16="http://schemas.microsoft.com/office/drawing/2014/main" id="{75D6DE06-3453-6B47-916F-846082B48FF6}"/>
              </a:ext>
            </a:extLst>
          </p:cNvPr>
          <p:cNvSpPr/>
          <p:nvPr/>
        </p:nvSpPr>
        <p:spPr>
          <a:xfrm>
            <a:off x="6378384" y="1517765"/>
            <a:ext cx="5549688" cy="2259593"/>
          </a:xfrm>
          <a:prstGeom prst="rect">
            <a:avLst/>
          </a:prstGeom>
        </p:spPr>
        <p:txBody>
          <a:bodyPr wrap="square">
            <a:spAutoFit/>
          </a:bodyPr>
          <a:lstStyle/>
          <a:p>
            <a:pPr marL="570632" lvl="1" indent="-342900">
              <a:lnSpc>
                <a:spcPct val="150000"/>
              </a:lnSpc>
              <a:buFont typeface="Arial" panose="020B0604020202020204" pitchFamily="34" charset="0"/>
              <a:buChar char="•"/>
            </a:pPr>
            <a:r>
              <a:rPr lang="en-ID" altLang="zh-CN" sz="2400" dirty="0">
                <a:solidFill>
                  <a:schemeClr val="bg1"/>
                </a:solidFill>
                <a:latin typeface="Sitka Text" pitchFamily="2" charset="0"/>
                <a:ea typeface="EB Garamond 12" panose="02020502060206020403" pitchFamily="18" charset="0"/>
                <a:cs typeface="Sitka Text" panose="020F0502020204030204" pitchFamily="34" charset="0"/>
              </a:rPr>
              <a:t>Founded in 1962 in Britain by a drum shop owner and drummer</a:t>
            </a:r>
            <a:endParaRPr lang="en-ID" altLang="zh-CN" sz="2400" i="1" dirty="0">
              <a:solidFill>
                <a:schemeClr val="bg1"/>
              </a:solidFill>
              <a:latin typeface="Sitka Text" pitchFamily="2" charset="0"/>
              <a:ea typeface="EB Garamond 12" panose="02020502060206020403" pitchFamily="18" charset="0"/>
              <a:cs typeface="Sitka Text" panose="020F0502020204030204" pitchFamily="34" charset="0"/>
            </a:endParaRPr>
          </a:p>
          <a:p>
            <a:pPr marL="570632" lvl="1" indent="-342900">
              <a:lnSpc>
                <a:spcPct val="150000"/>
              </a:lnSpc>
              <a:buFont typeface="Arial" panose="020B0604020202020204" pitchFamily="34" charset="0"/>
              <a:buChar char="•"/>
            </a:pPr>
            <a:r>
              <a:rPr lang="en-ID" altLang="zh-CN" sz="2400" dirty="0">
                <a:solidFill>
                  <a:schemeClr val="bg1"/>
                </a:solidFill>
                <a:latin typeface="Sitka Text" pitchFamily="2" charset="0"/>
                <a:ea typeface="EB Garamond 12" panose="02020502060206020403" pitchFamily="18" charset="0"/>
                <a:cs typeface="Sitka Text" panose="020F0502020204030204" pitchFamily="34" charset="0"/>
              </a:rPr>
              <a:t>Classic high-end speakers and guitar amplifiers manufacture</a:t>
            </a:r>
          </a:p>
        </p:txBody>
      </p:sp>
      <p:sp>
        <p:nvSpPr>
          <p:cNvPr id="13" name="副标题 2">
            <a:extLst>
              <a:ext uri="{FF2B5EF4-FFF2-40B4-BE49-F238E27FC236}">
                <a16:creationId xmlns:a16="http://schemas.microsoft.com/office/drawing/2014/main" id="{0E5AE414-DD6D-DC45-B43F-BCFE76536A21}"/>
              </a:ext>
            </a:extLst>
          </p:cNvPr>
          <p:cNvSpPr txBox="1"/>
          <p:nvPr/>
        </p:nvSpPr>
        <p:spPr>
          <a:xfrm>
            <a:off x="203542" y="5936751"/>
            <a:ext cx="6498063" cy="5768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3200" b="1" spc="300" dirty="0">
                <a:solidFill>
                  <a:srgbClr val="E6A853"/>
                </a:solidFill>
                <a:latin typeface="Sitka Text" pitchFamily="2" charset="0"/>
                <a:cs typeface="BIG CASLON MEDIUM" panose="02000603090000020003" pitchFamily="2" charset="-79"/>
              </a:rPr>
              <a:t>Stanmore II Speaker</a:t>
            </a:r>
            <a:endParaRPr lang="zh-CN" altLang="en-US" sz="3200" b="1" spc="300" dirty="0">
              <a:solidFill>
                <a:srgbClr val="E6A853"/>
              </a:solidFill>
              <a:latin typeface="Sitka Text" pitchFamily="2" charset="0"/>
              <a:cs typeface="BIG CASLON MEDIUM" panose="02000603090000020003" pitchFamily="2" charset="-79"/>
            </a:endParaRPr>
          </a:p>
        </p:txBody>
      </p:sp>
      <p:sp>
        <p:nvSpPr>
          <p:cNvPr id="19" name="副标题 2">
            <a:extLst>
              <a:ext uri="{FF2B5EF4-FFF2-40B4-BE49-F238E27FC236}">
                <a16:creationId xmlns:a16="http://schemas.microsoft.com/office/drawing/2014/main" id="{9ABA258A-8A4D-D140-A045-553457B12F90}"/>
              </a:ext>
            </a:extLst>
          </p:cNvPr>
          <p:cNvSpPr txBox="1"/>
          <p:nvPr/>
        </p:nvSpPr>
        <p:spPr>
          <a:xfrm>
            <a:off x="6096000" y="559845"/>
            <a:ext cx="5549688" cy="6191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4800" b="1" spc="300" dirty="0">
                <a:solidFill>
                  <a:srgbClr val="E6A853"/>
                </a:solidFill>
                <a:latin typeface="Sitka Text" pitchFamily="2" charset="0"/>
                <a:cs typeface="BIG CASLON MEDIUM" panose="02000603090000020003" pitchFamily="2" charset="-79"/>
              </a:rPr>
              <a:t>Marshall</a:t>
            </a:r>
            <a:endParaRPr lang="zh-CN" altLang="en-US" sz="4800" b="1" spc="300" dirty="0">
              <a:solidFill>
                <a:srgbClr val="E6A853"/>
              </a:solidFill>
              <a:latin typeface="Sitka Text" pitchFamily="2" charset="0"/>
              <a:cs typeface="BIG CASLON MEDIUM" panose="02000603090000020003" pitchFamily="2" charset="-79"/>
            </a:endParaRPr>
          </a:p>
          <a:p>
            <a:pPr marL="0" indent="0" algn="ctr">
              <a:buNone/>
            </a:pPr>
            <a:endParaRPr lang="zh-CN" altLang="en-US" sz="4800" b="1" spc="300" dirty="0">
              <a:solidFill>
                <a:srgbClr val="E6A853"/>
              </a:solidFill>
              <a:latin typeface="Sitka Text" pitchFamily="2" charset="0"/>
              <a:cs typeface="BIG CASLON MEDIUM" panose="02000603090000020003" pitchFamily="2" charset="-79"/>
            </a:endParaRPr>
          </a:p>
        </p:txBody>
      </p:sp>
      <p:pic>
        <p:nvPicPr>
          <p:cNvPr id="5122" name="Picture 2" descr="Buy Marshall Stanmore II Bluetooth Speaker | Marshall">
            <a:extLst>
              <a:ext uri="{FF2B5EF4-FFF2-40B4-BE49-F238E27FC236}">
                <a16:creationId xmlns:a16="http://schemas.microsoft.com/office/drawing/2014/main" id="{C777727B-DE55-D34B-8BE3-6E4C0C6B5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928" y="1799267"/>
            <a:ext cx="5907010" cy="4326599"/>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id="{06DBE683-86E9-4E41-85E9-6171379ECF77}"/>
              </a:ext>
            </a:extLst>
          </p:cNvPr>
          <p:cNvPicPr>
            <a:picLocks noChangeAspect="1"/>
          </p:cNvPicPr>
          <p:nvPr/>
        </p:nvPicPr>
        <p:blipFill>
          <a:blip r:embed="rId4"/>
          <a:stretch>
            <a:fillRect/>
          </a:stretch>
        </p:blipFill>
        <p:spPr>
          <a:xfrm>
            <a:off x="1033562" y="595342"/>
            <a:ext cx="4606392" cy="1176100"/>
          </a:xfrm>
          <a:prstGeom prst="rect">
            <a:avLst/>
          </a:prstGeom>
        </p:spPr>
      </p:pic>
      <p:sp>
        <p:nvSpPr>
          <p:cNvPr id="14" name="Rectangle 6">
            <a:extLst>
              <a:ext uri="{FF2B5EF4-FFF2-40B4-BE49-F238E27FC236}">
                <a16:creationId xmlns:a16="http://schemas.microsoft.com/office/drawing/2014/main" id="{6A64100C-1301-4F40-AEB5-40349EDE1E6C}"/>
              </a:ext>
            </a:extLst>
          </p:cNvPr>
          <p:cNvSpPr/>
          <p:nvPr/>
        </p:nvSpPr>
        <p:spPr>
          <a:xfrm>
            <a:off x="6434866" y="3777358"/>
            <a:ext cx="5549688" cy="3468001"/>
          </a:xfrm>
          <a:prstGeom prst="rect">
            <a:avLst/>
          </a:prstGeom>
        </p:spPr>
        <p:txBody>
          <a:bodyPr wrap="square">
            <a:spAutoFit/>
          </a:bodyPr>
          <a:lstStyle/>
          <a:p>
            <a:pPr marL="227732" lvl="1">
              <a:lnSpc>
                <a:spcPct val="150000"/>
              </a:lnSpc>
            </a:pPr>
            <a:r>
              <a:rPr lang="en-ID" altLang="zh-CN" sz="3200" dirty="0">
                <a:solidFill>
                  <a:srgbClr val="E6A853"/>
                </a:solidFill>
                <a:latin typeface="Sitka Text" pitchFamily="2" charset="0"/>
                <a:ea typeface="EB Garamond 12" panose="02020502060206020403" pitchFamily="18" charset="0"/>
                <a:cs typeface="Sitka Text" panose="020F0502020204030204" pitchFamily="34" charset="0"/>
              </a:rPr>
              <a:t>Stanmore II Speaker</a:t>
            </a:r>
          </a:p>
          <a:p>
            <a:pPr marL="570632" lvl="1" indent="-342900">
              <a:lnSpc>
                <a:spcPct val="150000"/>
              </a:lnSpc>
              <a:buFont typeface="Arial" panose="020B0604020202020204" pitchFamily="34" charset="0"/>
              <a:buChar char="•"/>
            </a:pPr>
            <a:r>
              <a:rPr lang="en-US" altLang="zh-CN" sz="2400" dirty="0">
                <a:solidFill>
                  <a:schemeClr val="bg1"/>
                </a:solidFill>
                <a:latin typeface="Sitka Text" pitchFamily="2" charset="0"/>
                <a:ea typeface="EB Garamond 12" panose="02020502060206020403" pitchFamily="18" charset="0"/>
                <a:cs typeface="Sitka Text" panose="020F0502020204030204" pitchFamily="34" charset="0"/>
              </a:rPr>
              <a:t>Bluetooth 5.0 and aptX technology</a:t>
            </a:r>
          </a:p>
          <a:p>
            <a:pPr marL="570632" lvl="1" indent="-342900">
              <a:lnSpc>
                <a:spcPct val="150000"/>
              </a:lnSpc>
              <a:buFont typeface="Arial" panose="020B0604020202020204" pitchFamily="34" charset="0"/>
              <a:buChar char="•"/>
            </a:pPr>
            <a:r>
              <a:rPr lang="en-US" altLang="zh-CN" sz="2400" dirty="0">
                <a:solidFill>
                  <a:schemeClr val="bg1"/>
                </a:solidFill>
                <a:latin typeface="Sitka Text" pitchFamily="2" charset="0"/>
                <a:ea typeface="EB Garamond 12" panose="02020502060206020403" pitchFamily="18" charset="0"/>
                <a:cs typeface="Sitka Text" panose="020F0502020204030204" pitchFamily="34" charset="0"/>
              </a:rPr>
              <a:t>Iconic Marshall Design</a:t>
            </a:r>
          </a:p>
          <a:p>
            <a:pPr marL="570632" lvl="1" indent="-342900">
              <a:lnSpc>
                <a:spcPct val="150000"/>
              </a:lnSpc>
              <a:buFont typeface="Arial" panose="020B0604020202020204" pitchFamily="34" charset="0"/>
              <a:buChar char="•"/>
            </a:pPr>
            <a:r>
              <a:rPr lang="en-US" altLang="zh-CN" sz="2400" dirty="0">
                <a:solidFill>
                  <a:schemeClr val="bg1"/>
                </a:solidFill>
                <a:latin typeface="Sitka Text" pitchFamily="2" charset="0"/>
                <a:ea typeface="EB Garamond 12" panose="02020502060206020403" pitchFamily="18" charset="0"/>
                <a:cs typeface="Sitka Text" panose="020F0502020204030204" pitchFamily="34" charset="0"/>
              </a:rPr>
              <a:t>$349 on Amazon.</a:t>
            </a:r>
            <a:endParaRPr lang="en-ID" altLang="zh-CN" sz="2400" dirty="0">
              <a:solidFill>
                <a:schemeClr val="bg1"/>
              </a:solidFill>
              <a:latin typeface="Sitka Text" pitchFamily="2" charset="0"/>
              <a:ea typeface="EB Garamond 12" panose="02020502060206020403" pitchFamily="18" charset="0"/>
              <a:cs typeface="Sitka Text" panose="020F0502020204030204" pitchFamily="34" charset="0"/>
            </a:endParaRPr>
          </a:p>
          <a:p>
            <a:pPr marL="570632" lvl="1" indent="-342900">
              <a:lnSpc>
                <a:spcPct val="150000"/>
              </a:lnSpc>
              <a:buFont typeface="Arial" panose="020B0604020202020204" pitchFamily="34" charset="0"/>
              <a:buChar char="•"/>
            </a:pPr>
            <a:endParaRPr lang="en-ID" altLang="zh-CN" sz="2000" i="1" dirty="0">
              <a:solidFill>
                <a:schemeClr val="bg1"/>
              </a:solidFill>
              <a:latin typeface="Sitka Text" pitchFamily="2" charset="0"/>
              <a:ea typeface="EB Garamond 12" panose="02020502060206020403" pitchFamily="18" charset="0"/>
              <a:cs typeface="Sitka Text" panose="020F0502020204030204" pitchFamily="34" charset="0"/>
            </a:endParaRPr>
          </a:p>
        </p:txBody>
      </p:sp>
    </p:spTree>
    <p:extLst>
      <p:ext uri="{BB962C8B-B14F-4D97-AF65-F5344CB8AC3E}">
        <p14:creationId xmlns:p14="http://schemas.microsoft.com/office/powerpoint/2010/main" val="735981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6042"/>
            <a:ext cx="12192000" cy="6858000"/>
          </a:xfrm>
          <a:prstGeom prst="rect">
            <a:avLst/>
          </a:prstGeom>
          <a:solidFill>
            <a:srgbClr val="294D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 name="矩形 6"/>
          <p:cNvSpPr/>
          <p:nvPr/>
        </p:nvSpPr>
        <p:spPr>
          <a:xfrm>
            <a:off x="-16042" y="6569242"/>
            <a:ext cx="3352800" cy="304800"/>
          </a:xfrm>
          <a:prstGeom prst="rect">
            <a:avLst/>
          </a:prstGeom>
          <a:solidFill>
            <a:srgbClr val="EAA5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6">
            <a:extLst>
              <a:ext uri="{FF2B5EF4-FFF2-40B4-BE49-F238E27FC236}">
                <a16:creationId xmlns:a16="http://schemas.microsoft.com/office/drawing/2014/main" id="{75D6DE06-3453-6B47-916F-846082B48FF6}"/>
              </a:ext>
            </a:extLst>
          </p:cNvPr>
          <p:cNvSpPr/>
          <p:nvPr/>
        </p:nvSpPr>
        <p:spPr>
          <a:xfrm>
            <a:off x="6369156" y="1348367"/>
            <a:ext cx="5549688" cy="2259593"/>
          </a:xfrm>
          <a:prstGeom prst="rect">
            <a:avLst/>
          </a:prstGeom>
        </p:spPr>
        <p:txBody>
          <a:bodyPr wrap="square">
            <a:spAutoFit/>
          </a:bodyPr>
          <a:lstStyle/>
          <a:p>
            <a:pPr marL="570632" lvl="1" indent="-342900">
              <a:lnSpc>
                <a:spcPct val="150000"/>
              </a:lnSpc>
              <a:buFont typeface="Arial" panose="020B0604020202020204" pitchFamily="34" charset="0"/>
              <a:buChar char="•"/>
            </a:pPr>
            <a:r>
              <a:rPr lang="en-ID" altLang="zh-CN" sz="2400" dirty="0">
                <a:solidFill>
                  <a:schemeClr val="bg1"/>
                </a:solidFill>
                <a:latin typeface="Sitka Text" pitchFamily="2" charset="0"/>
                <a:ea typeface="EB Garamond 12" panose="02020502060206020403" pitchFamily="18" charset="0"/>
                <a:cs typeface="Sitka Text" panose="020F0502020204030204" pitchFamily="34" charset="0"/>
              </a:rPr>
              <a:t>Founded in 1964 in the USA</a:t>
            </a:r>
            <a:endParaRPr lang="en-ID" altLang="zh-CN" sz="2400" i="1" dirty="0">
              <a:solidFill>
                <a:schemeClr val="bg1"/>
              </a:solidFill>
              <a:latin typeface="Sitka Text" pitchFamily="2" charset="0"/>
              <a:ea typeface="EB Garamond 12" panose="02020502060206020403" pitchFamily="18" charset="0"/>
              <a:cs typeface="Sitka Text" panose="020F0502020204030204" pitchFamily="34" charset="0"/>
            </a:endParaRPr>
          </a:p>
          <a:p>
            <a:pPr marL="570632" lvl="1" indent="-342900">
              <a:lnSpc>
                <a:spcPct val="150000"/>
              </a:lnSpc>
              <a:buFont typeface="Arial" panose="020B0604020202020204" pitchFamily="34" charset="0"/>
              <a:buChar char="•"/>
            </a:pPr>
            <a:r>
              <a:rPr lang="en-ID" altLang="zh-CN" sz="2400" dirty="0">
                <a:solidFill>
                  <a:schemeClr val="bg1"/>
                </a:solidFill>
                <a:latin typeface="Sitka Text" pitchFamily="2" charset="0"/>
                <a:ea typeface="EB Garamond 12" panose="02020502060206020403" pitchFamily="18" charset="0"/>
                <a:cs typeface="Sitka Text" panose="020F0502020204030204" pitchFamily="34" charset="0"/>
              </a:rPr>
              <a:t>Provides a wide range of speaker from portable ones to heavy party-oriented ones.</a:t>
            </a:r>
          </a:p>
        </p:txBody>
      </p:sp>
      <p:sp>
        <p:nvSpPr>
          <p:cNvPr id="13" name="副标题 2">
            <a:extLst>
              <a:ext uri="{FF2B5EF4-FFF2-40B4-BE49-F238E27FC236}">
                <a16:creationId xmlns:a16="http://schemas.microsoft.com/office/drawing/2014/main" id="{0E5AE414-DD6D-DC45-B43F-BCFE76536A21}"/>
              </a:ext>
            </a:extLst>
          </p:cNvPr>
          <p:cNvSpPr txBox="1"/>
          <p:nvPr/>
        </p:nvSpPr>
        <p:spPr>
          <a:xfrm>
            <a:off x="203542" y="5936751"/>
            <a:ext cx="6498063" cy="5768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3200" b="1" spc="300" dirty="0">
                <a:solidFill>
                  <a:srgbClr val="E6A853"/>
                </a:solidFill>
                <a:latin typeface="Sitka Text" pitchFamily="2" charset="0"/>
                <a:cs typeface="BIG CASLON MEDIUM" panose="02000603090000020003" pitchFamily="2" charset="-79"/>
              </a:rPr>
              <a:t>S1 Pro Portable Speaker</a:t>
            </a:r>
            <a:endParaRPr lang="zh-CN" altLang="en-US" sz="3200" b="1" spc="300" dirty="0">
              <a:solidFill>
                <a:srgbClr val="E6A853"/>
              </a:solidFill>
              <a:latin typeface="Sitka Text" pitchFamily="2" charset="0"/>
              <a:cs typeface="BIG CASLON MEDIUM" panose="02000603090000020003" pitchFamily="2" charset="-79"/>
            </a:endParaRPr>
          </a:p>
        </p:txBody>
      </p:sp>
      <p:sp>
        <p:nvSpPr>
          <p:cNvPr id="19" name="副标题 2">
            <a:extLst>
              <a:ext uri="{FF2B5EF4-FFF2-40B4-BE49-F238E27FC236}">
                <a16:creationId xmlns:a16="http://schemas.microsoft.com/office/drawing/2014/main" id="{9ABA258A-8A4D-D140-A045-553457B12F90}"/>
              </a:ext>
            </a:extLst>
          </p:cNvPr>
          <p:cNvSpPr txBox="1"/>
          <p:nvPr/>
        </p:nvSpPr>
        <p:spPr>
          <a:xfrm>
            <a:off x="6096000" y="559845"/>
            <a:ext cx="5549688" cy="6191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4800" b="1" spc="300" dirty="0">
                <a:solidFill>
                  <a:srgbClr val="E6A853"/>
                </a:solidFill>
                <a:latin typeface="Sitka Text" pitchFamily="2" charset="0"/>
                <a:cs typeface="BIG CASLON MEDIUM" panose="02000603090000020003" pitchFamily="2" charset="-79"/>
              </a:rPr>
              <a:t>Bose</a:t>
            </a:r>
            <a:endParaRPr lang="zh-CN" altLang="en-US" sz="4800" b="1" spc="300" dirty="0">
              <a:solidFill>
                <a:srgbClr val="E6A853"/>
              </a:solidFill>
              <a:latin typeface="Sitka Text" pitchFamily="2" charset="0"/>
              <a:cs typeface="BIG CASLON MEDIUM" panose="02000603090000020003" pitchFamily="2" charset="-79"/>
            </a:endParaRPr>
          </a:p>
          <a:p>
            <a:pPr marL="0" indent="0" algn="ctr">
              <a:buNone/>
            </a:pPr>
            <a:endParaRPr lang="zh-CN" altLang="en-US" sz="4800" b="1" spc="300" dirty="0">
              <a:solidFill>
                <a:srgbClr val="E6A853"/>
              </a:solidFill>
              <a:latin typeface="Sitka Text" pitchFamily="2" charset="0"/>
              <a:cs typeface="BIG CASLON MEDIUM" panose="02000603090000020003" pitchFamily="2" charset="-79"/>
            </a:endParaRPr>
          </a:p>
        </p:txBody>
      </p:sp>
      <p:sp>
        <p:nvSpPr>
          <p:cNvPr id="14" name="Rectangle 6">
            <a:extLst>
              <a:ext uri="{FF2B5EF4-FFF2-40B4-BE49-F238E27FC236}">
                <a16:creationId xmlns:a16="http://schemas.microsoft.com/office/drawing/2014/main" id="{6A64100C-1301-4F40-AEB5-40349EDE1E6C}"/>
              </a:ext>
            </a:extLst>
          </p:cNvPr>
          <p:cNvSpPr/>
          <p:nvPr/>
        </p:nvSpPr>
        <p:spPr>
          <a:xfrm>
            <a:off x="6434866" y="3777358"/>
            <a:ext cx="5549688" cy="3552254"/>
          </a:xfrm>
          <a:prstGeom prst="rect">
            <a:avLst/>
          </a:prstGeom>
        </p:spPr>
        <p:txBody>
          <a:bodyPr wrap="square">
            <a:spAutoFit/>
          </a:bodyPr>
          <a:lstStyle/>
          <a:p>
            <a:pPr marL="227732" lvl="1">
              <a:lnSpc>
                <a:spcPct val="150000"/>
              </a:lnSpc>
            </a:pPr>
            <a:r>
              <a:rPr lang="en-ID" altLang="zh-CN" sz="3200" dirty="0">
                <a:solidFill>
                  <a:srgbClr val="E6A853"/>
                </a:solidFill>
                <a:latin typeface="Sitka Text" pitchFamily="2" charset="0"/>
                <a:ea typeface="EB Garamond 12" panose="02020502060206020403" pitchFamily="18" charset="0"/>
                <a:cs typeface="Sitka Text" panose="020F0502020204030204" pitchFamily="34" charset="0"/>
              </a:rPr>
              <a:t>S1 Pro Portable Speaker</a:t>
            </a:r>
          </a:p>
          <a:p>
            <a:pPr marL="570632" lvl="1" indent="-342900">
              <a:lnSpc>
                <a:spcPct val="150000"/>
              </a:lnSpc>
              <a:buFont typeface="Arial" panose="020B0604020202020204" pitchFamily="34" charset="0"/>
              <a:buChar char="•"/>
            </a:pPr>
            <a:r>
              <a:rPr lang="en-US" altLang="zh-CN" sz="2400" dirty="0">
                <a:solidFill>
                  <a:schemeClr val="bg1"/>
                </a:solidFill>
                <a:latin typeface="Sitka Text" pitchFamily="2" charset="0"/>
                <a:ea typeface="EB Garamond 12" panose="02020502060206020403" pitchFamily="18" charset="0"/>
                <a:cs typeface="Sitka Text" panose="020F0502020204030204" pitchFamily="34" charset="0"/>
              </a:rPr>
              <a:t>Built-in ToneMatch processing.</a:t>
            </a:r>
          </a:p>
          <a:p>
            <a:pPr marL="570632" lvl="1" indent="-342900">
              <a:lnSpc>
                <a:spcPct val="150000"/>
              </a:lnSpc>
              <a:buFont typeface="Arial" panose="020B0604020202020204" pitchFamily="34" charset="0"/>
              <a:buChar char="•"/>
            </a:pPr>
            <a:r>
              <a:rPr lang="en-US" altLang="zh-CN" sz="2400" dirty="0">
                <a:solidFill>
                  <a:schemeClr val="bg1"/>
                </a:solidFill>
                <a:latin typeface="Sitka Text" pitchFamily="2" charset="0"/>
                <a:ea typeface="EB Garamond 12" panose="02020502060206020403" pitchFamily="18" charset="0"/>
                <a:cs typeface="Sitka Text" panose="020F0502020204030204" pitchFamily="34" charset="0"/>
              </a:rPr>
              <a:t>Built-in sensors and multiple aiming positions</a:t>
            </a:r>
          </a:p>
          <a:p>
            <a:pPr marL="570632" lvl="1" indent="-342900">
              <a:lnSpc>
                <a:spcPct val="150000"/>
              </a:lnSpc>
              <a:buFont typeface="Arial" panose="020B0604020202020204" pitchFamily="34" charset="0"/>
              <a:buChar char="•"/>
            </a:pPr>
            <a:r>
              <a:rPr lang="en-US" altLang="zh-CN" sz="2400" dirty="0">
                <a:solidFill>
                  <a:schemeClr val="bg1"/>
                </a:solidFill>
                <a:latin typeface="Sitka Text" pitchFamily="2" charset="0"/>
                <a:ea typeface="EB Garamond 12" panose="02020502060206020403" pitchFamily="18" charset="0"/>
                <a:cs typeface="Sitka Text" panose="020F0502020204030204" pitchFamily="34" charset="0"/>
              </a:rPr>
              <a:t> $549 on Amazon.</a:t>
            </a:r>
            <a:endParaRPr lang="en-ID" altLang="zh-CN" sz="2400" dirty="0">
              <a:solidFill>
                <a:schemeClr val="bg1"/>
              </a:solidFill>
              <a:latin typeface="Sitka Text" pitchFamily="2" charset="0"/>
              <a:ea typeface="EB Garamond 12" panose="02020502060206020403" pitchFamily="18" charset="0"/>
              <a:cs typeface="Sitka Text" panose="020F0502020204030204" pitchFamily="34" charset="0"/>
            </a:endParaRPr>
          </a:p>
          <a:p>
            <a:pPr marL="570632" lvl="1" indent="-342900">
              <a:lnSpc>
                <a:spcPct val="150000"/>
              </a:lnSpc>
              <a:buFont typeface="Arial" panose="020B0604020202020204" pitchFamily="34" charset="0"/>
              <a:buChar char="•"/>
            </a:pPr>
            <a:endParaRPr lang="en-ID" altLang="zh-CN" sz="2400" i="1" dirty="0">
              <a:solidFill>
                <a:schemeClr val="bg1"/>
              </a:solidFill>
              <a:latin typeface="Sitka Text" pitchFamily="2" charset="0"/>
              <a:ea typeface="EB Garamond 12" panose="02020502060206020403" pitchFamily="18" charset="0"/>
              <a:cs typeface="Sitka Text" panose="020F0502020204030204" pitchFamily="34" charset="0"/>
            </a:endParaRPr>
          </a:p>
        </p:txBody>
      </p:sp>
      <p:pic>
        <p:nvPicPr>
          <p:cNvPr id="7174" name="Picture 6" descr="S1 Pro system">
            <a:extLst>
              <a:ext uri="{FF2B5EF4-FFF2-40B4-BE49-F238E27FC236}">
                <a16:creationId xmlns:a16="http://schemas.microsoft.com/office/drawing/2014/main" id="{35463AAA-7268-DE41-90BC-D7E783733D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997"/>
          <a:stretch/>
        </p:blipFill>
        <p:spPr bwMode="auto">
          <a:xfrm>
            <a:off x="1489608" y="1739719"/>
            <a:ext cx="4606392" cy="4717235"/>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Bose PA Equipment – Thomann UK">
            <a:extLst>
              <a:ext uri="{FF2B5EF4-FFF2-40B4-BE49-F238E27FC236}">
                <a16:creationId xmlns:a16="http://schemas.microsoft.com/office/drawing/2014/main" id="{4AA367DD-84FB-994F-B2C8-584916BCA9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6923" y="366070"/>
            <a:ext cx="4044273" cy="1625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396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071336F4-C2F8-1C4B-B25B-E012D652D634}"/>
              </a:ext>
            </a:extLst>
          </p:cNvPr>
          <p:cNvSpPr/>
          <p:nvPr/>
        </p:nvSpPr>
        <p:spPr>
          <a:xfrm>
            <a:off x="1" y="0"/>
            <a:ext cx="5471885" cy="6858000"/>
          </a:xfrm>
          <a:prstGeom prst="rect">
            <a:avLst/>
          </a:prstGeom>
          <a:solidFill>
            <a:srgbClr val="101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Arial" panose="020B0604020202020204" pitchFamily="34" charset="0"/>
              <a:cs typeface="Arial" panose="020B0604020202020204" pitchFamily="34" charset="0"/>
            </a:endParaRPr>
          </a:p>
        </p:txBody>
      </p:sp>
      <p:sp>
        <p:nvSpPr>
          <p:cNvPr id="9" name="副标题 2"/>
          <p:cNvSpPr txBox="1"/>
          <p:nvPr/>
        </p:nvSpPr>
        <p:spPr>
          <a:xfrm>
            <a:off x="10335454" y="450036"/>
            <a:ext cx="1931677" cy="1003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spc="300" dirty="0">
                <a:solidFill>
                  <a:schemeClr val="bg1"/>
                </a:solidFill>
                <a:latin typeface="Arial Black" panose="020B0A04020102020204" pitchFamily="34" charset="0"/>
              </a:rPr>
              <a:t>TITLE </a:t>
            </a:r>
          </a:p>
          <a:p>
            <a:pPr marL="0" indent="0">
              <a:buNone/>
            </a:pPr>
            <a:r>
              <a:rPr lang="en-US" altLang="zh-CN" sz="2400" spc="300" dirty="0">
                <a:solidFill>
                  <a:schemeClr val="bg1"/>
                </a:solidFill>
                <a:latin typeface="Arial Black" panose="020B0A04020102020204" pitchFamily="34" charset="0"/>
              </a:rPr>
              <a:t>HERE</a:t>
            </a:r>
            <a:endParaRPr lang="zh-CN" altLang="en-US" sz="2400" spc="300" dirty="0">
              <a:solidFill>
                <a:schemeClr val="bg1"/>
              </a:solidFill>
              <a:latin typeface="Arial Black" panose="020B0A04020102020204" pitchFamily="34" charset="0"/>
            </a:endParaRPr>
          </a:p>
        </p:txBody>
      </p:sp>
      <p:sp>
        <p:nvSpPr>
          <p:cNvPr id="12" name="Rectangle 4">
            <a:extLst>
              <a:ext uri="{FF2B5EF4-FFF2-40B4-BE49-F238E27FC236}">
                <a16:creationId xmlns:a16="http://schemas.microsoft.com/office/drawing/2014/main" id="{B744192F-FD73-3249-ACDA-B2EC39D6DEA6}"/>
              </a:ext>
            </a:extLst>
          </p:cNvPr>
          <p:cNvSpPr/>
          <p:nvPr/>
        </p:nvSpPr>
        <p:spPr>
          <a:xfrm>
            <a:off x="795303" y="1817948"/>
            <a:ext cx="3882825" cy="1569660"/>
          </a:xfrm>
          <a:prstGeom prst="rect">
            <a:avLst/>
          </a:prstGeom>
        </p:spPr>
        <p:txBody>
          <a:bodyPr wrap="square">
            <a:spAutoFit/>
          </a:bodyPr>
          <a:lstStyle/>
          <a:p>
            <a:pPr lvl="0" algn="ctr"/>
            <a:r>
              <a:rPr lang="en-ID" sz="4800" b="1" spc="300" dirty="0">
                <a:solidFill>
                  <a:srgbClr val="E6A853"/>
                </a:solidFill>
                <a:latin typeface="Sitka Text" pitchFamily="2" charset="0"/>
                <a:cs typeface="BIG CASLON MEDIUM" panose="02000603090000020003" pitchFamily="2" charset="-79"/>
              </a:rPr>
              <a:t>JBL</a:t>
            </a:r>
          </a:p>
          <a:p>
            <a:pPr lvl="0"/>
            <a:endParaRPr lang="en-ID" sz="4800" b="1" spc="300" dirty="0">
              <a:solidFill>
                <a:srgbClr val="E6A853"/>
              </a:solidFill>
              <a:latin typeface="Sitka Text" pitchFamily="2" charset="0"/>
              <a:cs typeface="BIG CASLON MEDIUM" panose="02000603090000020003" pitchFamily="2" charset="-79"/>
            </a:endParaRPr>
          </a:p>
        </p:txBody>
      </p:sp>
      <p:sp>
        <p:nvSpPr>
          <p:cNvPr id="7" name="Rectangle 6">
            <a:extLst>
              <a:ext uri="{FF2B5EF4-FFF2-40B4-BE49-F238E27FC236}">
                <a16:creationId xmlns:a16="http://schemas.microsoft.com/office/drawing/2014/main" id="{95F9347F-6229-D241-ABA1-F157A6634652}"/>
              </a:ext>
            </a:extLst>
          </p:cNvPr>
          <p:cNvSpPr/>
          <p:nvPr/>
        </p:nvSpPr>
        <p:spPr>
          <a:xfrm>
            <a:off x="499875" y="2710817"/>
            <a:ext cx="4874619" cy="3921586"/>
          </a:xfrm>
          <a:prstGeom prst="rect">
            <a:avLst/>
          </a:prstGeom>
        </p:spPr>
        <p:txBody>
          <a:bodyPr wrap="square">
            <a:spAutoFit/>
          </a:bodyPr>
          <a:lstStyle/>
          <a:p>
            <a:pPr marL="570632" lvl="1" indent="-342900">
              <a:lnSpc>
                <a:spcPct val="150000"/>
              </a:lnSpc>
              <a:buFont typeface="Arial" panose="020B0604020202020204" pitchFamily="34" charset="0"/>
              <a:buChar char="•"/>
            </a:pPr>
            <a:r>
              <a:rPr lang="en-US" altLang="zh-CN" sz="2400" dirty="0">
                <a:solidFill>
                  <a:schemeClr val="bg1"/>
                </a:solidFill>
                <a:latin typeface="Sitka Text" pitchFamily="2" charset="0"/>
                <a:ea typeface="EB Garamond 12" panose="02020502060206020403" pitchFamily="18" charset="0"/>
                <a:cs typeface="Sitka Text" panose="020F0502020204030204" pitchFamily="34" charset="0"/>
              </a:rPr>
              <a:t>Founded in 1946.</a:t>
            </a:r>
          </a:p>
          <a:p>
            <a:pPr marL="570632" lvl="1" indent="-342900">
              <a:lnSpc>
                <a:spcPct val="150000"/>
              </a:lnSpc>
              <a:buFont typeface="Arial" panose="020B0604020202020204" pitchFamily="34" charset="0"/>
              <a:buChar char="•"/>
            </a:pPr>
            <a:r>
              <a:rPr lang="en-US" altLang="zh-CN" sz="2400" dirty="0">
                <a:solidFill>
                  <a:schemeClr val="bg1"/>
                </a:solidFill>
                <a:latin typeface="Sitka Text" pitchFamily="2" charset="0"/>
                <a:ea typeface="EB Garamond 12" panose="02020502060206020403" pitchFamily="18" charset="0"/>
                <a:cs typeface="Sitka Text" panose="020F0502020204030204" pitchFamily="34" charset="0"/>
              </a:rPr>
              <a:t>The company has two divisions:</a:t>
            </a:r>
          </a:p>
          <a:p>
            <a:pPr marL="1027832" lvl="2" indent="-342900">
              <a:lnSpc>
                <a:spcPct val="150000"/>
              </a:lnSpc>
              <a:buFont typeface="Arial" panose="020B0604020202020204" pitchFamily="34" charset="0"/>
              <a:buChar char="•"/>
            </a:pPr>
            <a:r>
              <a:rPr lang="en-US" altLang="zh-CN" sz="2400" dirty="0">
                <a:solidFill>
                  <a:schemeClr val="bg1"/>
                </a:solidFill>
                <a:latin typeface="Sitka Text" pitchFamily="2" charset="0"/>
                <a:ea typeface="EB Garamond 12" panose="02020502060206020403" pitchFamily="18" charset="0"/>
                <a:cs typeface="Sitka Text" panose="020F0502020204030204" pitchFamily="34" charset="0"/>
              </a:rPr>
              <a:t>JBL Consumer</a:t>
            </a:r>
          </a:p>
          <a:p>
            <a:pPr marL="1027832" lvl="2" indent="-342900">
              <a:lnSpc>
                <a:spcPct val="150000"/>
              </a:lnSpc>
              <a:buFont typeface="Arial" panose="020B0604020202020204" pitchFamily="34" charset="0"/>
              <a:buChar char="•"/>
            </a:pPr>
            <a:r>
              <a:rPr lang="en-US" altLang="zh-CN" sz="2400" dirty="0">
                <a:solidFill>
                  <a:schemeClr val="bg1"/>
                </a:solidFill>
                <a:latin typeface="Sitka Text" pitchFamily="2" charset="0"/>
                <a:ea typeface="EB Garamond 12" panose="02020502060206020403" pitchFamily="18" charset="0"/>
                <a:cs typeface="Sitka Text" panose="020F0502020204030204" pitchFamily="34" charset="0"/>
              </a:rPr>
              <a:t>JBL Professional</a:t>
            </a:r>
          </a:p>
          <a:p>
            <a:pPr marL="570632" lvl="1" indent="-342900">
              <a:lnSpc>
                <a:spcPct val="150000"/>
              </a:lnSpc>
              <a:buFont typeface="Arial" panose="020B0604020202020204" pitchFamily="34" charset="0"/>
              <a:buChar char="•"/>
            </a:pPr>
            <a:r>
              <a:rPr lang="en-US" altLang="zh-CN" sz="2400" dirty="0">
                <a:solidFill>
                  <a:prstClr val="white"/>
                </a:solidFill>
                <a:latin typeface="Sitka Text" pitchFamily="2" charset="0"/>
                <a:ea typeface="EB Garamond 12" panose="02020502060206020403" pitchFamily="18" charset="0"/>
                <a:cs typeface="Sitka Text" panose="020F0502020204030204" pitchFamily="34" charset="0"/>
              </a:rPr>
              <a:t>Each division has its own speakers that are beloved.</a:t>
            </a:r>
            <a:endParaRPr lang="en-US" altLang="zh-CN" sz="2400" dirty="0">
              <a:solidFill>
                <a:schemeClr val="bg1"/>
              </a:solidFill>
              <a:latin typeface="Sitka Text" pitchFamily="2" charset="0"/>
              <a:ea typeface="EB Garamond 12" panose="02020502060206020403" pitchFamily="18" charset="0"/>
              <a:cs typeface="Sitka Text" panose="020F0502020204030204" pitchFamily="34" charset="0"/>
            </a:endParaRPr>
          </a:p>
        </p:txBody>
      </p:sp>
      <p:sp>
        <p:nvSpPr>
          <p:cNvPr id="5" name="文本框 4">
            <a:extLst>
              <a:ext uri="{FF2B5EF4-FFF2-40B4-BE49-F238E27FC236}">
                <a16:creationId xmlns:a16="http://schemas.microsoft.com/office/drawing/2014/main" id="{6F42FEDD-F6C4-014A-9CD7-EFA5D3487A4C}"/>
              </a:ext>
            </a:extLst>
          </p:cNvPr>
          <p:cNvSpPr txBox="1"/>
          <p:nvPr/>
        </p:nvSpPr>
        <p:spPr>
          <a:xfrm>
            <a:off x="5622804" y="4804839"/>
            <a:ext cx="6463999" cy="189834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kumimoji="1" lang="en-US" altLang="zh-CN" sz="2000" dirty="0">
                <a:solidFill>
                  <a:srgbClr val="101E29"/>
                </a:solidFill>
                <a:latin typeface="Sitka Text" pitchFamily="2" charset="0"/>
              </a:rPr>
              <a:t>JBL's speaker variety spans across all major speaker “types,” including portable Bluetooth, home, car, public address, cinema, live sound, and recording.</a:t>
            </a:r>
            <a:endParaRPr kumimoji="1" lang="zh-CN" altLang="en-US" dirty="0">
              <a:solidFill>
                <a:srgbClr val="101E29"/>
              </a:solidFill>
              <a:latin typeface="Sitka Text" pitchFamily="2" charset="0"/>
            </a:endParaRPr>
          </a:p>
        </p:txBody>
      </p:sp>
      <p:sp>
        <p:nvSpPr>
          <p:cNvPr id="11" name="矩形 10">
            <a:extLst>
              <a:ext uri="{FF2B5EF4-FFF2-40B4-BE49-F238E27FC236}">
                <a16:creationId xmlns:a16="http://schemas.microsoft.com/office/drawing/2014/main" id="{C350FBB8-2EAB-B344-AF96-85B953526729}"/>
              </a:ext>
            </a:extLst>
          </p:cNvPr>
          <p:cNvSpPr/>
          <p:nvPr/>
        </p:nvSpPr>
        <p:spPr>
          <a:xfrm rot="5400000">
            <a:off x="-1533371" y="1524000"/>
            <a:ext cx="3352800" cy="304800"/>
          </a:xfrm>
          <a:prstGeom prst="rect">
            <a:avLst/>
          </a:prstGeom>
          <a:solidFill>
            <a:srgbClr val="EAA5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C5B348E9-9B72-1E49-A899-FF302C072548}"/>
              </a:ext>
            </a:extLst>
          </p:cNvPr>
          <p:cNvPicPr>
            <a:picLocks noChangeAspect="1"/>
          </p:cNvPicPr>
          <p:nvPr/>
        </p:nvPicPr>
        <p:blipFill>
          <a:blip r:embed="rId3"/>
          <a:stretch>
            <a:fillRect/>
          </a:stretch>
        </p:blipFill>
        <p:spPr>
          <a:xfrm>
            <a:off x="1642503" y="357751"/>
            <a:ext cx="2012982" cy="1318649"/>
          </a:xfrm>
          <a:prstGeom prst="rect">
            <a:avLst/>
          </a:prstGeom>
        </p:spPr>
      </p:pic>
      <p:pic>
        <p:nvPicPr>
          <p:cNvPr id="9220" name="Picture 4" descr="JBL Speakers Review">
            <a:extLst>
              <a:ext uri="{FF2B5EF4-FFF2-40B4-BE49-F238E27FC236}">
                <a16:creationId xmlns:a16="http://schemas.microsoft.com/office/drawing/2014/main" id="{79CB5015-0FBC-1E4D-8F92-2889563747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8229" y="-1"/>
            <a:ext cx="4804839" cy="4804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722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1850</Words>
  <Application>Microsoft Macintosh PowerPoint</Application>
  <PresentationFormat>宽屏</PresentationFormat>
  <Paragraphs>153</Paragraphs>
  <Slides>11</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等线</vt:lpstr>
      <vt:lpstr>等线 Light</vt:lpstr>
      <vt:lpstr>ACADEMY ENGRAVED LET PLAIN:1.0</vt:lpstr>
      <vt:lpstr>Arial</vt:lpstr>
      <vt:lpstr>Arial Black</vt:lpstr>
      <vt:lpstr>Sitka Text</vt:lpstr>
      <vt:lpstr>Office 主题​​</vt:lpstr>
      <vt:lpstr>Best Speaker Brands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FASHION</dc:title>
  <dc:creator>Administrator</dc:creator>
  <cp:lastModifiedBy>徐逸洋</cp:lastModifiedBy>
  <cp:revision>61</cp:revision>
  <dcterms:created xsi:type="dcterms:W3CDTF">2020-01-22T13:12:00Z</dcterms:created>
  <dcterms:modified xsi:type="dcterms:W3CDTF">2022-03-15T16:51:47Z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2052-11.1.0.9929</vt:lpwstr>
  </property>
</Properties>
</file>