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60" r:id="rId3"/>
    <p:sldId id="275" r:id="rId4"/>
    <p:sldId id="276" r:id="rId5"/>
    <p:sldId id="277" r:id="rId6"/>
    <p:sldId id="279" r:id="rId7"/>
    <p:sldId id="273" r:id="rId8"/>
    <p:sldId id="278" r:id="rId9"/>
    <p:sldId id="280" r:id="rId10"/>
    <p:sldId id="281" r:id="rId11"/>
    <p:sldId id="282" r:id="rId12"/>
    <p:sldId id="274" r:id="rId13"/>
    <p:sldId id="283" r:id="rId14"/>
    <p:sldId id="263" r:id="rId15"/>
    <p:sldId id="272" r:id="rId16"/>
    <p:sldId id="28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3" autoAdjust="0"/>
  </p:normalViewPr>
  <p:slideViewPr>
    <p:cSldViewPr snapToGrid="0" snapToObjects="1">
      <p:cViewPr varScale="1">
        <p:scale>
          <a:sx n="110" d="100"/>
          <a:sy n="110" d="100"/>
        </p:scale>
        <p:origin x="658" y="67"/>
      </p:cViewPr>
      <p:guideLst>
        <p:guide orient="horz" pos="161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风 止" userId="6445aeefec21e36b" providerId="LiveId" clId="{2B03D51D-1907-46F0-98C5-7426E586931F}"/>
    <pc:docChg chg="undo custSel addSld delSld modSld">
      <pc:chgData name="风 止" userId="6445aeefec21e36b" providerId="LiveId" clId="{2B03D51D-1907-46F0-98C5-7426E586931F}" dt="2021-12-09T00:27:17.437" v="785" actId="20577"/>
      <pc:docMkLst>
        <pc:docMk/>
      </pc:docMkLst>
      <pc:sldChg chg="modSp mod">
        <pc:chgData name="风 止" userId="6445aeefec21e36b" providerId="LiveId" clId="{2B03D51D-1907-46F0-98C5-7426E586931F}" dt="2021-12-08T21:29:33.667" v="99" actId="20577"/>
        <pc:sldMkLst>
          <pc:docMk/>
          <pc:sldMk cId="0" sldId="256"/>
        </pc:sldMkLst>
        <pc:spChg chg="mod">
          <ac:chgData name="风 止" userId="6445aeefec21e36b" providerId="LiveId" clId="{2B03D51D-1907-46F0-98C5-7426E586931F}" dt="2021-12-08T21:29:33.667" v="99" actId="20577"/>
          <ac:spMkLst>
            <pc:docMk/>
            <pc:sldMk cId="0" sldId="256"/>
            <ac:spMk id="2" creationId="{00000000-0000-0000-0000-000000000000}"/>
          </ac:spMkLst>
        </pc:spChg>
      </pc:sldChg>
      <pc:sldChg chg="modSp mod modNotesTx">
        <pc:chgData name="风 止" userId="6445aeefec21e36b" providerId="LiveId" clId="{2B03D51D-1907-46F0-98C5-7426E586931F}" dt="2021-12-08T23:58:03.401" v="488" actId="20577"/>
        <pc:sldMkLst>
          <pc:docMk/>
          <pc:sldMk cId="0" sldId="260"/>
        </pc:sldMkLst>
        <pc:spChg chg="mod">
          <ac:chgData name="风 止" userId="6445aeefec21e36b" providerId="LiveId" clId="{2B03D51D-1907-46F0-98C5-7426E586931F}" dt="2021-12-08T23:58:03.401" v="488" actId="20577"/>
          <ac:spMkLst>
            <pc:docMk/>
            <pc:sldMk cId="0" sldId="260"/>
            <ac:spMk id="5" creationId="{6841A960-8536-4EFA-84DA-A8EF8F747C39}"/>
          </ac:spMkLst>
        </pc:spChg>
      </pc:sldChg>
      <pc:sldChg chg="modSp add mod modNotesTx">
        <pc:chgData name="风 止" userId="6445aeefec21e36b" providerId="LiveId" clId="{2B03D51D-1907-46F0-98C5-7426E586931F}" dt="2021-12-08T23:57:43.349" v="461"/>
        <pc:sldMkLst>
          <pc:docMk/>
          <pc:sldMk cId="2321761332" sldId="273"/>
        </pc:sldMkLst>
        <pc:spChg chg="mod">
          <ac:chgData name="风 止" userId="6445aeefec21e36b" providerId="LiveId" clId="{2B03D51D-1907-46F0-98C5-7426E586931F}" dt="2021-12-08T23:57:14.213" v="460" actId="20577"/>
          <ac:spMkLst>
            <pc:docMk/>
            <pc:sldMk cId="2321761332" sldId="273"/>
            <ac:spMk id="5" creationId="{6841A960-8536-4EFA-84DA-A8EF8F747C39}"/>
          </ac:spMkLst>
        </pc:spChg>
      </pc:sldChg>
      <pc:sldChg chg="modSp add mod">
        <pc:chgData name="风 止" userId="6445aeefec21e36b" providerId="LiveId" clId="{2B03D51D-1907-46F0-98C5-7426E586931F}" dt="2021-12-09T00:27:17.437" v="785" actId="20577"/>
        <pc:sldMkLst>
          <pc:docMk/>
          <pc:sldMk cId="1946193301" sldId="274"/>
        </pc:sldMkLst>
        <pc:spChg chg="mod">
          <ac:chgData name="风 止" userId="6445aeefec21e36b" providerId="LiveId" clId="{2B03D51D-1907-46F0-98C5-7426E586931F}" dt="2021-12-09T00:27:17.437" v="785" actId="20577"/>
          <ac:spMkLst>
            <pc:docMk/>
            <pc:sldMk cId="1946193301" sldId="274"/>
            <ac:spMk id="5" creationId="{6841A960-8536-4EFA-84DA-A8EF8F747C39}"/>
          </ac:spMkLst>
        </pc:spChg>
        <pc:spChg chg="mod">
          <ac:chgData name="风 止" userId="6445aeefec21e36b" providerId="LiveId" clId="{2B03D51D-1907-46F0-98C5-7426E586931F}" dt="2021-12-08T23:58:52.167" v="494"/>
          <ac:spMkLst>
            <pc:docMk/>
            <pc:sldMk cId="1946193301" sldId="274"/>
            <ac:spMk id="7" creationId="{00000000-0000-0000-0000-000000000000}"/>
          </ac:spMkLst>
        </pc:spChg>
      </pc:sldChg>
      <pc:sldChg chg="add del">
        <pc:chgData name="风 止" userId="6445aeefec21e36b" providerId="LiveId" clId="{2B03D51D-1907-46F0-98C5-7426E586931F}" dt="2021-12-08T23:58:46.379" v="491"/>
        <pc:sldMkLst>
          <pc:docMk/>
          <pc:sldMk cId="857230672"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B340A-E0EB-8C40-9409-1FFF7FACF38E}" type="datetimeFigureOut">
              <a:rPr lang="en-US" smtClean="0"/>
              <a:t>2/13/2022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B36365-B677-D44E-91FC-E1405716856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0EDA1-C987-DA4A-B537-2A2FE375E7CF}" type="datetimeFigureOut">
              <a:rPr lang="en-US" smtClean="0"/>
              <a:t>2/13/2022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BB8DA-73BB-EE4C-B4E5-A3AC4805299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2</a:t>
            </a:fld>
            <a:endParaRPr lang="en-US"/>
          </a:p>
        </p:txBody>
      </p:sp>
    </p:spTree>
    <p:extLst>
      <p:ext uri="{BB962C8B-B14F-4D97-AF65-F5344CB8AC3E}">
        <p14:creationId xmlns:p14="http://schemas.microsoft.com/office/powerpoint/2010/main" val="1880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11</a:t>
            </a:fld>
            <a:endParaRPr lang="en-US"/>
          </a:p>
        </p:txBody>
      </p:sp>
    </p:spTree>
    <p:extLst>
      <p:ext uri="{BB962C8B-B14F-4D97-AF65-F5344CB8AC3E}">
        <p14:creationId xmlns:p14="http://schemas.microsoft.com/office/powerpoint/2010/main" val="127344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12</a:t>
            </a:fld>
            <a:endParaRPr lang="en-US"/>
          </a:p>
        </p:txBody>
      </p:sp>
    </p:spTree>
    <p:extLst>
      <p:ext uri="{BB962C8B-B14F-4D97-AF65-F5344CB8AC3E}">
        <p14:creationId xmlns:p14="http://schemas.microsoft.com/office/powerpoint/2010/main" val="234528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13</a:t>
            </a:fld>
            <a:endParaRPr lang="en-US"/>
          </a:p>
        </p:txBody>
      </p:sp>
    </p:spTree>
    <p:extLst>
      <p:ext uri="{BB962C8B-B14F-4D97-AF65-F5344CB8AC3E}">
        <p14:creationId xmlns:p14="http://schemas.microsoft.com/office/powerpoint/2010/main" val="177128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14</a:t>
            </a:fld>
            <a:endParaRPr lang="en-US"/>
          </a:p>
        </p:txBody>
      </p:sp>
    </p:spTree>
    <p:extLst>
      <p:ext uri="{BB962C8B-B14F-4D97-AF65-F5344CB8AC3E}">
        <p14:creationId xmlns:p14="http://schemas.microsoft.com/office/powerpoint/2010/main" val="22498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15</a:t>
            </a:fld>
            <a:endParaRPr lang="en-US"/>
          </a:p>
        </p:txBody>
      </p:sp>
    </p:spTree>
    <p:extLst>
      <p:ext uri="{BB962C8B-B14F-4D97-AF65-F5344CB8AC3E}">
        <p14:creationId xmlns:p14="http://schemas.microsoft.com/office/powerpoint/2010/main" val="69174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16</a:t>
            </a:fld>
            <a:endParaRPr lang="en-US"/>
          </a:p>
        </p:txBody>
      </p:sp>
    </p:spTree>
    <p:extLst>
      <p:ext uri="{BB962C8B-B14F-4D97-AF65-F5344CB8AC3E}">
        <p14:creationId xmlns:p14="http://schemas.microsoft.com/office/powerpoint/2010/main" val="163556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3</a:t>
            </a:fld>
            <a:endParaRPr lang="en-US"/>
          </a:p>
        </p:txBody>
      </p:sp>
    </p:spTree>
    <p:extLst>
      <p:ext uri="{BB962C8B-B14F-4D97-AF65-F5344CB8AC3E}">
        <p14:creationId xmlns:p14="http://schemas.microsoft.com/office/powerpoint/2010/main" val="183838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4</a:t>
            </a:fld>
            <a:endParaRPr lang="en-US"/>
          </a:p>
        </p:txBody>
      </p:sp>
    </p:spTree>
    <p:extLst>
      <p:ext uri="{BB962C8B-B14F-4D97-AF65-F5344CB8AC3E}">
        <p14:creationId xmlns:p14="http://schemas.microsoft.com/office/powerpoint/2010/main" val="402337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5</a:t>
            </a:fld>
            <a:endParaRPr lang="en-US"/>
          </a:p>
        </p:txBody>
      </p:sp>
    </p:spTree>
    <p:extLst>
      <p:ext uri="{BB962C8B-B14F-4D97-AF65-F5344CB8AC3E}">
        <p14:creationId xmlns:p14="http://schemas.microsoft.com/office/powerpoint/2010/main" val="45942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6</a:t>
            </a:fld>
            <a:endParaRPr lang="en-US"/>
          </a:p>
        </p:txBody>
      </p:sp>
    </p:spTree>
    <p:extLst>
      <p:ext uri="{BB962C8B-B14F-4D97-AF65-F5344CB8AC3E}">
        <p14:creationId xmlns:p14="http://schemas.microsoft.com/office/powerpoint/2010/main" val="74774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7</a:t>
            </a:fld>
            <a:endParaRPr lang="en-US"/>
          </a:p>
        </p:txBody>
      </p:sp>
    </p:spTree>
    <p:extLst>
      <p:ext uri="{BB962C8B-B14F-4D97-AF65-F5344CB8AC3E}">
        <p14:creationId xmlns:p14="http://schemas.microsoft.com/office/powerpoint/2010/main" val="119789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8</a:t>
            </a:fld>
            <a:endParaRPr lang="en-US"/>
          </a:p>
        </p:txBody>
      </p:sp>
    </p:spTree>
    <p:extLst>
      <p:ext uri="{BB962C8B-B14F-4D97-AF65-F5344CB8AC3E}">
        <p14:creationId xmlns:p14="http://schemas.microsoft.com/office/powerpoint/2010/main" val="355795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9</a:t>
            </a:fld>
            <a:endParaRPr lang="en-US"/>
          </a:p>
        </p:txBody>
      </p:sp>
    </p:spTree>
    <p:extLst>
      <p:ext uri="{BB962C8B-B14F-4D97-AF65-F5344CB8AC3E}">
        <p14:creationId xmlns:p14="http://schemas.microsoft.com/office/powerpoint/2010/main" val="213896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10</a:t>
            </a:fld>
            <a:endParaRPr lang="en-US"/>
          </a:p>
        </p:txBody>
      </p:sp>
    </p:spTree>
    <p:extLst>
      <p:ext uri="{BB962C8B-B14F-4D97-AF65-F5344CB8AC3E}">
        <p14:creationId xmlns:p14="http://schemas.microsoft.com/office/powerpoint/2010/main" val="196732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p:spPr>
        <p:txBody>
          <a:bodyPr/>
          <a:lstStyle/>
          <a:p>
            <a:fld id="{49876B99-1F5C-4E45-ACF8-A757952A326E}" type="datetime1">
              <a:rPr lang="en-US" smtClean="0"/>
              <a:t>2/13/2022</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27057D-347E-4F49-87E4-D800B7A46B0A}" type="datetime1">
              <a:rPr lang="en-US" smtClean="0"/>
              <a:t>2/13/2022</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3CD5B470-24F1-6744-BE88-730898E97D2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a:t>Click to edit Master title style</a:t>
            </a:r>
          </a:p>
        </p:txBody>
      </p:sp>
      <p:sp>
        <p:nvSpPr>
          <p:cNvPr id="5" name="Content Placeholder 2"/>
          <p:cNvSpPr>
            <a:spLocks noGrp="1"/>
          </p:cNvSpPr>
          <p:nvPr>
            <p:ph idx="1"/>
          </p:nvPr>
        </p:nvSpPr>
        <p:spPr>
          <a:xfrm>
            <a:off x="457200" y="1200151"/>
            <a:ext cx="8229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4767263"/>
            <a:ext cx="2133600" cy="273844"/>
          </a:xfrm>
        </p:spPr>
        <p:txBody>
          <a:bodyPr/>
          <a:lstStyle/>
          <a:p>
            <a:fld id="{DCFE7AC9-246F-274F-90B0-9B5F72AD257B}" type="datetime1">
              <a:rPr lang="en-US" smtClean="0"/>
              <a:t>2/13/2022</a:t>
            </a:fld>
            <a:endParaRPr lang="en-US"/>
          </a:p>
        </p:txBody>
      </p:sp>
      <p:sp>
        <p:nvSpPr>
          <p:cNvPr id="7" name="Footer Placeholder 4"/>
          <p:cNvSpPr>
            <a:spLocks noGrp="1"/>
          </p:cNvSpPr>
          <p:nvPr>
            <p:ph type="ftr" sz="quarter" idx="11"/>
          </p:nvPr>
        </p:nvSpPr>
        <p:spPr>
          <a:xfrm>
            <a:off x="3124200" y="4767263"/>
            <a:ext cx="2895600" cy="273844"/>
          </a:xfrm>
        </p:spPr>
        <p:txBody>
          <a:bodyPr/>
          <a:lstStyle/>
          <a:p>
            <a:endParaRPr lang="en-US"/>
          </a:p>
        </p:txBody>
      </p:sp>
      <p:sp>
        <p:nvSpPr>
          <p:cNvPr id="9"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C47E-A1DB-2145-AD89-7CD67B276434}" type="datetime1">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7" name="Title 1"/>
          <p:cNvSpPr>
            <a:spLocks noGrp="1"/>
          </p:cNvSpPr>
          <p:nvPr>
            <p:ph type="title"/>
          </p:nvPr>
        </p:nvSpPr>
        <p:spPr>
          <a:xfrm>
            <a:off x="457200" y="205979"/>
            <a:ext cx="8229600" cy="857250"/>
          </a:xfrm>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01612-8457-0F45-9037-542885C50CD0}" type="datetime1">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12B47-1129-A14A-A2B6-9E4149B6642C}" type="datetime1">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600" cy="871538"/>
          </a:xfrm>
        </p:spPr>
        <p:txBody>
          <a:bodyPr anchor="b">
            <a:normAutofit/>
          </a:bodyPr>
          <a:lstStyle>
            <a:lvl1pPr algn="ctr">
              <a:defRPr sz="4400" b="1"/>
            </a:lvl1pPr>
          </a:lstStyle>
          <a:p>
            <a:r>
              <a:rPr lang="en-US"/>
              <a:t>Click to edit Master title style</a:t>
            </a:r>
            <a:endParaRPr lang="en-US" dirty="0"/>
          </a:p>
        </p:txBody>
      </p:sp>
      <p:sp>
        <p:nvSpPr>
          <p:cNvPr id="3" name="Content Placeholder 2"/>
          <p:cNvSpPr>
            <a:spLocks noGrp="1"/>
          </p:cNvSpPr>
          <p:nvPr>
            <p:ph idx="1"/>
          </p:nvPr>
        </p:nvSpPr>
        <p:spPr>
          <a:xfrm>
            <a:off x="3575050" y="1076326"/>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F5497-67D5-5B4B-AD21-B28310D102AE}" type="datetime1">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EA91A-B92F-8744-80AE-4EADCD339B75}" type="datetime1">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605-632E-8E46-B0E8-8E407C6C1C1B}" type="datetime1">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1792288" y="2654638"/>
            <a:ext cx="5486400" cy="285292"/>
          </a:xfrm>
        </p:spPr>
        <p:txBody>
          <a:bodyPr>
            <a:normAutofit/>
          </a:bodyPr>
          <a:lstStyle>
            <a:lvl1pPr marL="0" indent="0" algn="ctr">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-Johnny Appleseed</a:t>
            </a:r>
          </a:p>
        </p:txBody>
      </p:sp>
      <p:sp>
        <p:nvSpPr>
          <p:cNvPr id="8" name="Text Placeholder 7"/>
          <p:cNvSpPr>
            <a:spLocks noGrp="1"/>
          </p:cNvSpPr>
          <p:nvPr>
            <p:ph type="body" sz="quarter" idx="13" hasCustomPrompt="1"/>
          </p:nvPr>
        </p:nvSpPr>
        <p:spPr>
          <a:xfrm>
            <a:off x="649605" y="1390769"/>
            <a:ext cx="7854315" cy="1047631"/>
          </a:xfrm>
        </p:spPr>
        <p:txBody>
          <a:bodyPr anchor="ctr" anchorCtr="1">
            <a:normAutofit/>
          </a:bodyPr>
          <a:lstStyle>
            <a:lvl1pPr marL="0" indent="0" algn="ctr">
              <a:buNone/>
              <a:defRPr sz="2800">
                <a:latin typeface="+mn-lt"/>
              </a:defRPr>
            </a:lvl1pPr>
          </a:lstStyle>
          <a:p>
            <a:pPr lvl="0"/>
            <a:r>
              <a:rPr lang="en-US" dirty="0"/>
              <a:t>“Type a quote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Avenir Next Regular"/>
                <a:cs typeface="Avenir Next Regular"/>
              </a:defRPr>
            </a:lvl1pPr>
          </a:lstStyle>
          <a:p>
            <a:fld id="{7527057D-347E-4F49-87E4-D800B7A46B0A}" type="datetime1">
              <a:rPr lang="en-US" smtClean="0"/>
              <a:t>2/13/2022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b="0" i="0">
                <a:solidFill>
                  <a:schemeClr val="tx1">
                    <a:tint val="75000"/>
                  </a:schemeClr>
                </a:solidFill>
                <a:latin typeface="Avenir Next Regular"/>
                <a:cs typeface="Avenir Next Regular"/>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b="0" i="0">
                <a:solidFill>
                  <a:schemeClr val="tx1">
                    <a:tint val="75000"/>
                  </a:schemeClr>
                </a:solidFill>
                <a:latin typeface="Avenir Next Regular"/>
                <a:cs typeface="Avenir Next Regular"/>
              </a:defRPr>
            </a:lvl1pPr>
          </a:lstStyle>
          <a:p>
            <a:fld id="{3CD5B470-24F1-6744-BE88-730898E97D2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defTabSz="457200" rtl="0" eaLnBrk="1" latinLnBrk="0" hangingPunct="1">
        <a:spcBef>
          <a:spcPct val="0"/>
        </a:spcBef>
        <a:buNone/>
        <a:defRPr sz="4400" kern="1200">
          <a:solidFill>
            <a:schemeClr val="tx2"/>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zhou.pages.wm.edu/"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7690"/>
            <a:ext cx="7772400" cy="1316990"/>
          </a:xfrm>
        </p:spPr>
        <p:txBody>
          <a:bodyPr>
            <a:normAutofit/>
          </a:bodyPr>
          <a:lstStyle/>
          <a:p>
            <a:r>
              <a:rPr lang="en-US" altLang="zh-CN" sz="3200" dirty="0">
                <a:solidFill>
                  <a:schemeClr val="bg1"/>
                </a:solidFill>
              </a:rPr>
              <a:t>NeoProject1: Web Server</a:t>
            </a:r>
            <a:endParaRPr lang="en-US" sz="2000" dirty="0">
              <a:solidFill>
                <a:schemeClr val="bg1"/>
              </a:solidFill>
            </a:endParaRPr>
          </a:p>
        </p:txBody>
      </p:sp>
      <p:sp>
        <p:nvSpPr>
          <p:cNvPr id="3" name="Subtitle 2"/>
          <p:cNvSpPr>
            <a:spLocks noGrp="1"/>
          </p:cNvSpPr>
          <p:nvPr>
            <p:ph type="subTitle" idx="4294967295"/>
          </p:nvPr>
        </p:nvSpPr>
        <p:spPr>
          <a:xfrm>
            <a:off x="1371600" y="2120074"/>
            <a:ext cx="6400800" cy="1314450"/>
          </a:xfrm>
        </p:spPr>
        <p:txBody>
          <a:bodyPr/>
          <a:lstStyle/>
          <a:p>
            <a:pPr marL="0" indent="0" algn="ctr">
              <a:buNone/>
            </a:pPr>
            <a:r>
              <a:rPr lang="en-US" sz="2000" dirty="0" err="1">
                <a:solidFill>
                  <a:srgbClr val="FFFFFF"/>
                </a:solidFill>
              </a:rPr>
              <a:t>Yiyang</a:t>
            </a:r>
            <a:r>
              <a:rPr lang="en-US" sz="2000" dirty="0">
                <a:solidFill>
                  <a:srgbClr val="FFFFFF"/>
                </a:solidFill>
              </a:rPr>
              <a:t> Lu(TA)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10</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545586961"/>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96881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11</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POST/PUT/…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880975520"/>
              </p:ext>
            </p:extLst>
          </p:nvPr>
        </p:nvGraphicFramePr>
        <p:xfrm>
          <a:off x="457200" y="2255173"/>
          <a:ext cx="8229600" cy="147329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854446597"/>
                    </a:ext>
                  </a:extLst>
                </a:gridCol>
                <a:gridCol w="67183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501 Not Implemented</a:t>
                      </a:r>
                    </a:p>
                  </a:txBody>
                  <a:tcPr/>
                </a:tc>
                <a:tc>
                  <a:txBody>
                    <a:bodyPr/>
                    <a:lstStyle/>
                    <a:p>
                      <a:r>
                        <a:rPr lang="en-US" sz="1200" dirty="0"/>
                        <a:t>HTTP/1.1 501 Not Implemented</a:t>
                      </a:r>
                    </a:p>
                    <a:p>
                      <a:endParaRPr lang="en-US" sz="1200" dirty="0"/>
                    </a:p>
                    <a:p>
                      <a:r>
                        <a:rPr lang="en-US" sz="1200" dirty="0"/>
                        <a:t>The request method is not supported by the server and cannot be handled. The only methods that servers are required to support (and therefore that must not return this code) are GET and HEAD. </a:t>
                      </a:r>
                    </a:p>
                    <a:p>
                      <a:endParaRPr lang="en-US" sz="1200" dirty="0"/>
                    </a:p>
                  </a:txBody>
                  <a:tcPr/>
                </a:tc>
                <a:extLst>
                  <a:ext uri="{0D108BD9-81ED-4DB2-BD59-A6C34878D82A}">
                    <a16:rowId xmlns:a16="http://schemas.microsoft.com/office/drawing/2014/main" val="4086973517"/>
                  </a:ext>
                </a:extLst>
              </a:tr>
            </a:tbl>
          </a:graphicData>
        </a:graphic>
      </p:graphicFrame>
    </p:spTree>
    <p:extLst>
      <p:ext uri="{BB962C8B-B14F-4D97-AF65-F5344CB8AC3E}">
        <p14:creationId xmlns:p14="http://schemas.microsoft.com/office/powerpoint/2010/main" val="397170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sz="2400" dirty="0"/>
              <a:t>Please provide the QuickStart to tell me how to start your server.</a:t>
            </a:r>
          </a:p>
          <a:p>
            <a:pPr lvl="1"/>
            <a:r>
              <a:rPr lang="en-US" altLang="zh-CN" sz="2000" dirty="0"/>
              <a:t>Command line to run the server</a:t>
            </a:r>
          </a:p>
          <a:p>
            <a:pPr lvl="1"/>
            <a:r>
              <a:rPr lang="en-US" sz="2000" dirty="0"/>
              <a:t>Environment for code running</a:t>
            </a:r>
          </a:p>
          <a:p>
            <a:endParaRPr lang="en-US" sz="2000" dirty="0"/>
          </a:p>
          <a:p>
            <a:r>
              <a:rPr lang="en-US" sz="2400" dirty="0"/>
              <a:t>Please provide specific location of the core function or code segment in your project.</a:t>
            </a:r>
          </a:p>
        </p:txBody>
      </p:sp>
    </p:spTree>
    <p:extLst>
      <p:ext uri="{BB962C8B-B14F-4D97-AF65-F5344CB8AC3E}">
        <p14:creationId xmlns:p14="http://schemas.microsoft.com/office/powerpoint/2010/main" val="19461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a:xfrm>
            <a:off x="457200" y="1200150"/>
            <a:ext cx="8229600" cy="3486149"/>
          </a:xfrm>
        </p:spPr>
        <p:txBody>
          <a:bodyPr>
            <a:normAutofit/>
          </a:bodyPr>
          <a:lstStyle/>
          <a:p>
            <a:r>
              <a:rPr lang="en-US" sz="2000" dirty="0"/>
              <a:t>Core function include:</a:t>
            </a:r>
          </a:p>
          <a:p>
            <a:pPr lvl="1"/>
            <a:r>
              <a:rPr lang="en-US" sz="1600" dirty="0"/>
              <a:t>Socket Connection</a:t>
            </a:r>
          </a:p>
          <a:p>
            <a:pPr lvl="2"/>
            <a:r>
              <a:rPr lang="en-US" sz="1200" dirty="0"/>
              <a:t>define socket port number</a:t>
            </a:r>
          </a:p>
          <a:p>
            <a:pPr lvl="2"/>
            <a:r>
              <a:rPr lang="en-US" sz="1200" dirty="0"/>
              <a:t>receive client request using socket</a:t>
            </a:r>
          </a:p>
          <a:p>
            <a:pPr lvl="2"/>
            <a:r>
              <a:rPr lang="en-US" sz="1200" dirty="0"/>
              <a:t>send server response using socket</a:t>
            </a:r>
            <a:endParaRPr lang="en-US" sz="2000" dirty="0"/>
          </a:p>
          <a:p>
            <a:pPr lvl="1"/>
            <a:r>
              <a:rPr lang="en-US" sz="1600" dirty="0"/>
              <a:t>Http request</a:t>
            </a:r>
          </a:p>
          <a:p>
            <a:pPr lvl="2"/>
            <a:r>
              <a:rPr lang="en-US" sz="1200" dirty="0"/>
              <a:t>Decode Request line (METHOD + URI +HTTP_VERSION)</a:t>
            </a:r>
          </a:p>
          <a:p>
            <a:pPr lvl="2"/>
            <a:r>
              <a:rPr lang="en-US" sz="1200" dirty="0"/>
              <a:t>Decode HTTP header and store them </a:t>
            </a:r>
            <a:r>
              <a:rPr lang="en-US" sz="1200"/>
              <a:t>as key-value </a:t>
            </a:r>
            <a:r>
              <a:rPr lang="en-US" sz="1200" dirty="0"/>
              <a:t>pair (dictionary type)</a:t>
            </a:r>
          </a:p>
          <a:p>
            <a:pPr lvl="2"/>
            <a:r>
              <a:rPr lang="en-US" sz="1200" dirty="0"/>
              <a:t>Decode Request body</a:t>
            </a:r>
            <a:endParaRPr lang="en-US" sz="2000" dirty="0"/>
          </a:p>
          <a:p>
            <a:pPr lvl="1"/>
            <a:r>
              <a:rPr lang="en-US" sz="1600" dirty="0"/>
              <a:t>Http response</a:t>
            </a:r>
          </a:p>
          <a:p>
            <a:pPr lvl="2"/>
            <a:r>
              <a:rPr lang="en-US" sz="1200" dirty="0"/>
              <a:t>Build Response line (HTTP_VERSION+STATUS_CODE+STATUS_MSG)</a:t>
            </a:r>
          </a:p>
          <a:p>
            <a:pPr lvl="2"/>
            <a:r>
              <a:rPr lang="en-US" sz="1200" dirty="0"/>
              <a:t>Build Response header</a:t>
            </a:r>
          </a:p>
          <a:p>
            <a:pPr lvl="2"/>
            <a:r>
              <a:rPr lang="en-US" sz="1200" dirty="0"/>
              <a:t>Build Response body</a:t>
            </a:r>
          </a:p>
        </p:txBody>
      </p:sp>
    </p:spTree>
    <p:extLst>
      <p:ext uri="{BB962C8B-B14F-4D97-AF65-F5344CB8AC3E}">
        <p14:creationId xmlns:p14="http://schemas.microsoft.com/office/powerpoint/2010/main" val="7901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Test Procedure</a:t>
            </a:r>
          </a:p>
        </p:txBody>
      </p:sp>
      <p:sp>
        <p:nvSpPr>
          <p:cNvPr id="4" name="灯片编号占位符 3"/>
          <p:cNvSpPr>
            <a:spLocks noGrp="1"/>
          </p:cNvSpPr>
          <p:nvPr>
            <p:ph type="sldNum" sz="quarter" idx="12"/>
          </p:nvPr>
        </p:nvSpPr>
        <p:spPr/>
        <p:txBody>
          <a:bodyPr/>
          <a:lstStyle/>
          <a:p>
            <a:fld id="{3CD5B470-24F1-6744-BE88-730898E97D2D}" type="slidenum">
              <a:rPr lang="en-US" smtClean="0"/>
              <a:t>14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Telnet</a:t>
            </a:r>
          </a:p>
          <a:p>
            <a:r>
              <a:rPr lang="en-US" dirty="0"/>
              <a:t>Postman</a:t>
            </a:r>
          </a:p>
          <a:p>
            <a:r>
              <a:rPr lang="en-US" dirty="0"/>
              <a:t>Rest Client (</a:t>
            </a:r>
            <a:r>
              <a:rPr lang="en-US" dirty="0" err="1"/>
              <a:t>Vscode</a:t>
            </a:r>
            <a:r>
              <a:rPr lang="en-US" dirty="0"/>
              <a:t>)</a:t>
            </a:r>
          </a:p>
        </p:txBody>
      </p:sp>
    </p:spTree>
    <p:extLst>
      <p:ext uri="{BB962C8B-B14F-4D97-AF65-F5344CB8AC3E}">
        <p14:creationId xmlns:p14="http://schemas.microsoft.com/office/powerpoint/2010/main" val="358219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Method</a:t>
            </a:r>
          </a:p>
        </p:txBody>
      </p:sp>
      <p:sp>
        <p:nvSpPr>
          <p:cNvPr id="4" name="灯片编号占位符 3"/>
          <p:cNvSpPr>
            <a:spLocks noGrp="1"/>
          </p:cNvSpPr>
          <p:nvPr>
            <p:ph type="sldNum" sz="quarter" idx="12"/>
          </p:nvPr>
        </p:nvSpPr>
        <p:spPr/>
        <p:txBody>
          <a:bodyPr/>
          <a:lstStyle/>
          <a:p>
            <a:fld id="{3CD5B470-24F1-6744-BE88-730898E97D2D}" type="slidenum">
              <a:rPr lang="en-US" smtClean="0"/>
              <a:t>15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altLang="zh-CN" dirty="0"/>
              <a:t>Design Document</a:t>
            </a:r>
          </a:p>
          <a:p>
            <a:pPr lvl="1"/>
            <a:r>
              <a:rPr lang="en-US" altLang="zh-CN" dirty="0"/>
              <a:t>Help me understand your code</a:t>
            </a:r>
          </a:p>
          <a:p>
            <a:r>
              <a:rPr lang="en-US" altLang="zh-CN" dirty="0"/>
              <a:t>Automatic code test</a:t>
            </a:r>
          </a:p>
          <a:p>
            <a:pPr lvl="1"/>
            <a:r>
              <a:rPr lang="en-US" altLang="zh-CN" dirty="0"/>
              <a:t>Using Python client script to test</a:t>
            </a:r>
          </a:p>
          <a:p>
            <a:pPr lvl="1"/>
            <a:r>
              <a:rPr lang="en-US" altLang="zh-CN" dirty="0" err="1"/>
              <a:t>Github</a:t>
            </a:r>
            <a:r>
              <a:rPr lang="en-US" altLang="zh-CN"/>
              <a:t>: https</a:t>
            </a:r>
            <a:r>
              <a:rPr lang="en-US" altLang="zh-CN" dirty="0"/>
              <a:t>://github.com/YiyangLu/Httptest</a:t>
            </a:r>
          </a:p>
          <a:p>
            <a:endParaRPr lang="en-US" altLang="zh-CN" dirty="0"/>
          </a:p>
        </p:txBody>
      </p:sp>
    </p:spTree>
    <p:extLst>
      <p:ext uri="{BB962C8B-B14F-4D97-AF65-F5344CB8AC3E}">
        <p14:creationId xmlns:p14="http://schemas.microsoft.com/office/powerpoint/2010/main" val="212835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Points</a:t>
            </a:r>
          </a:p>
        </p:txBody>
      </p:sp>
      <p:sp>
        <p:nvSpPr>
          <p:cNvPr id="4" name="灯片编号占位符 3"/>
          <p:cNvSpPr>
            <a:spLocks noGrp="1"/>
          </p:cNvSpPr>
          <p:nvPr>
            <p:ph type="sldNum" sz="quarter" idx="12"/>
          </p:nvPr>
        </p:nvSpPr>
        <p:spPr/>
        <p:txBody>
          <a:bodyPr/>
          <a:lstStyle/>
          <a:p>
            <a:fld id="{3CD5B470-24F1-6744-BE88-730898E97D2D}" type="slidenum">
              <a:rPr lang="en-US" smtClean="0"/>
              <a:t>16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55000" lnSpcReduction="20000"/>
          </a:bodyPr>
          <a:lstStyle/>
          <a:p>
            <a:r>
              <a:rPr lang="en-US" altLang="zh-CN" dirty="0"/>
              <a:t>Design Document </a:t>
            </a:r>
            <a:r>
              <a:rPr lang="en-US" altLang="zh-CN" dirty="0">
                <a:highlight>
                  <a:srgbClr val="FFFF00"/>
                </a:highlight>
              </a:rPr>
              <a:t>10%</a:t>
            </a:r>
          </a:p>
          <a:p>
            <a:r>
              <a:rPr lang="en-US" altLang="zh-CN" dirty="0"/>
              <a:t>HEAD response implementation </a:t>
            </a:r>
            <a:r>
              <a:rPr lang="en-US" altLang="zh-CN" dirty="0">
                <a:highlight>
                  <a:srgbClr val="FFFF00"/>
                </a:highlight>
              </a:rPr>
              <a:t>25%</a:t>
            </a:r>
          </a:p>
          <a:p>
            <a:r>
              <a:rPr lang="en-US" altLang="zh-CN" dirty="0"/>
              <a:t>GET response implementation </a:t>
            </a:r>
            <a:r>
              <a:rPr lang="en-US" altLang="zh-CN" dirty="0">
                <a:highlight>
                  <a:srgbClr val="FFFF00"/>
                </a:highlight>
              </a:rPr>
              <a:t>25%</a:t>
            </a:r>
          </a:p>
          <a:p>
            <a:r>
              <a:rPr lang="en-US" altLang="zh-CN" dirty="0"/>
              <a:t>HTTP Code(200,304,400,404,501) </a:t>
            </a:r>
            <a:r>
              <a:rPr lang="en-US" altLang="zh-CN" dirty="0">
                <a:highlight>
                  <a:srgbClr val="FFFF00"/>
                </a:highlight>
              </a:rPr>
              <a:t>15%(3% each code)</a:t>
            </a:r>
          </a:p>
          <a:p>
            <a:r>
              <a:rPr lang="en-US" altLang="zh-CN"/>
              <a:t>HTTP </a:t>
            </a:r>
            <a:r>
              <a:rPr lang="en-US" altLang="zh-CN" dirty="0"/>
              <a:t>Header </a:t>
            </a:r>
            <a:r>
              <a:rPr lang="en-US" altLang="zh-CN" dirty="0">
                <a:highlight>
                  <a:srgbClr val="FFFF00"/>
                </a:highlight>
              </a:rPr>
              <a:t>10%(2% each field)</a:t>
            </a:r>
          </a:p>
          <a:p>
            <a:pPr lvl="1"/>
            <a:r>
              <a:rPr lang="en-US" b="0" i="0" dirty="0">
                <a:effectLst/>
                <a:latin typeface="Arial" panose="020B0604020202020204" pitchFamily="34" charset="0"/>
              </a:rPr>
              <a:t>Date</a:t>
            </a:r>
          </a:p>
          <a:p>
            <a:pPr lvl="1"/>
            <a:r>
              <a:rPr lang="en-US" b="0" i="0" dirty="0">
                <a:effectLst/>
                <a:latin typeface="Arial" panose="020B0604020202020204" pitchFamily="34" charset="0"/>
              </a:rPr>
              <a:t>Server</a:t>
            </a:r>
          </a:p>
          <a:p>
            <a:pPr lvl="1"/>
            <a:r>
              <a:rPr lang="en-US" b="0" i="0" dirty="0">
                <a:effectLst/>
                <a:latin typeface="Arial" panose="020B0604020202020204" pitchFamily="34" charset="0"/>
              </a:rPr>
              <a:t>Last-Modified</a:t>
            </a:r>
          </a:p>
          <a:p>
            <a:pPr lvl="1"/>
            <a:r>
              <a:rPr lang="en-US" b="0" i="0" dirty="0">
                <a:effectLst/>
                <a:latin typeface="Arial" panose="020B0604020202020204" pitchFamily="34" charset="0"/>
              </a:rPr>
              <a:t>Content-Length</a:t>
            </a:r>
          </a:p>
          <a:p>
            <a:pPr lvl="1"/>
            <a:r>
              <a:rPr lang="en-US" b="0" i="0" dirty="0">
                <a:effectLst/>
                <a:latin typeface="Arial" panose="020B0604020202020204" pitchFamily="34" charset="0"/>
              </a:rPr>
              <a:t>If-Modified-Since</a:t>
            </a:r>
          </a:p>
          <a:p>
            <a:r>
              <a:rPr lang="en-US" altLang="zh-CN" dirty="0">
                <a:latin typeface="Arial" panose="020B0604020202020204" pitchFamily="34" charset="0"/>
              </a:rPr>
              <a:t>If-Modified-Since </a:t>
            </a:r>
            <a:r>
              <a:rPr lang="en-US" altLang="zh-CN" dirty="0">
                <a:highlight>
                  <a:srgbClr val="FFFF00"/>
                </a:highlight>
                <a:latin typeface="Arial" panose="020B0604020202020204" pitchFamily="34" charset="0"/>
              </a:rPr>
              <a:t>10%</a:t>
            </a:r>
          </a:p>
          <a:p>
            <a:r>
              <a:rPr lang="en-US" altLang="zh-CN" dirty="0">
                <a:latin typeface="Arial" panose="020B0604020202020204" pitchFamily="34" charset="0"/>
              </a:rPr>
              <a:t>Minor Details </a:t>
            </a:r>
            <a:r>
              <a:rPr lang="en-US" altLang="zh-CN" dirty="0">
                <a:highlight>
                  <a:srgbClr val="FFFF00"/>
                </a:highlight>
                <a:latin typeface="Arial" panose="020B0604020202020204" pitchFamily="34" charset="0"/>
              </a:rPr>
              <a:t>5%</a:t>
            </a:r>
            <a:endParaRPr lang="en-US" altLang="zh-CN" dirty="0">
              <a:highlight>
                <a:srgbClr val="FFFF00"/>
              </a:highlight>
            </a:endParaRPr>
          </a:p>
        </p:txBody>
      </p:sp>
    </p:spTree>
    <p:extLst>
      <p:ext uri="{BB962C8B-B14F-4D97-AF65-F5344CB8AC3E}">
        <p14:creationId xmlns:p14="http://schemas.microsoft.com/office/powerpoint/2010/main" val="356853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92500" lnSpcReduction="10000"/>
          </a:bodyPr>
          <a:lstStyle/>
          <a:p>
            <a:r>
              <a:rPr lang="en-US" altLang="zh-CN" dirty="0"/>
              <a:t>Environment: No extra package or library</a:t>
            </a:r>
          </a:p>
          <a:p>
            <a:pPr lvl="1"/>
            <a:r>
              <a:rPr lang="en-US" altLang="zh-CN" dirty="0"/>
              <a:t>Create connection using socket</a:t>
            </a:r>
          </a:p>
          <a:p>
            <a:pPr lvl="1"/>
            <a:r>
              <a:rPr lang="en-US" dirty="0"/>
              <a:t>Parse Request using string operations</a:t>
            </a:r>
          </a:p>
          <a:p>
            <a:pPr lvl="1"/>
            <a:r>
              <a:rPr lang="en-US" dirty="0"/>
              <a:t>Please do not use web framework or standard http protocol library</a:t>
            </a:r>
          </a:p>
          <a:p>
            <a:r>
              <a:rPr lang="en-US" dirty="0"/>
              <a:t>Rendering Static HTML File(</a:t>
            </a:r>
            <a:r>
              <a:rPr lang="en-US" dirty="0">
                <a:solidFill>
                  <a:srgbClr val="FF0000"/>
                </a:solidFill>
              </a:rPr>
              <a:t>UTF-8</a:t>
            </a:r>
            <a:r>
              <a:rPr lang="en-US" dirty="0"/>
              <a:t>):</a:t>
            </a:r>
          </a:p>
          <a:p>
            <a:pPr lvl="1"/>
            <a:r>
              <a:rPr lang="en-US" dirty="0"/>
              <a:t>https://gzhou.pages.wm.edu/</a:t>
            </a:r>
          </a:p>
          <a:p>
            <a:pPr lvl="1"/>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latin typeface="Arial" panose="020B0604020202020204" pitchFamily="34" charset="0"/>
              </a:rPr>
              <a:t>Description</a:t>
            </a:r>
            <a:endParaRPr lang="en-US" sz="2400" b="0" i="0" dirty="0">
              <a:solidFill>
                <a:srgbClr val="1B1B1B"/>
              </a:solidFill>
              <a:effectLst/>
              <a:latin typeface="arial" panose="020B0604020202020204" pitchFamily="34" charset="0"/>
            </a:endParaRPr>
          </a:p>
          <a:p>
            <a:pPr lvl="2"/>
            <a:r>
              <a:rPr lang="en-US" sz="2000" b="0" i="0" dirty="0">
                <a:solidFill>
                  <a:srgbClr val="1B1B1B"/>
                </a:solidFill>
                <a:effectLst/>
                <a:latin typeface="arial" panose="020B0604020202020204" pitchFamily="34" charset="0"/>
              </a:rPr>
              <a:t>requests a representation of the specified resource. </a:t>
            </a:r>
          </a:p>
        </p:txBody>
      </p:sp>
    </p:spTree>
    <p:extLst>
      <p:ext uri="{BB962C8B-B14F-4D97-AF65-F5344CB8AC3E}">
        <p14:creationId xmlns:p14="http://schemas.microsoft.com/office/powerpoint/2010/main" val="194061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584282766"/>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sz="1100" b="0" dirty="0"/>
                        <a:t>GET </a:t>
                      </a:r>
                      <a:r>
                        <a:rPr lang="en-US" sz="1100" b="0" dirty="0">
                          <a:highlight>
                            <a:srgbClr val="FFFF00"/>
                          </a:highlight>
                        </a:rPr>
                        <a:t>/</a:t>
                      </a:r>
                      <a:r>
                        <a:rPr lang="en-US" sz="1100" b="0" dirty="0"/>
                        <a:t> HTTP/1.1</a:t>
                      </a:r>
                    </a:p>
                    <a:p>
                      <a:r>
                        <a:rPr lang="en-US" sz="1100" b="0" dirty="0"/>
                        <a:t>Host:127.0.0.1</a:t>
                      </a:r>
                    </a:p>
                    <a:p>
                      <a:r>
                        <a:rPr lang="en-US" sz="1100" b="0" dirty="0"/>
                        <a:t>If-Modified-Since: </a:t>
                      </a:r>
                      <a:r>
                        <a:rPr lang="en-US" sz="1100" b="0" dirty="0">
                          <a:highlight>
                            <a:srgbClr val="FFFF00"/>
                          </a:highlight>
                        </a:rPr>
                        <a:t>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22803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425646553"/>
              </p:ext>
            </p:extLst>
          </p:nvPr>
        </p:nvGraphicFramePr>
        <p:xfrm>
          <a:off x="457200" y="2255173"/>
          <a:ext cx="8229600" cy="263019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46702">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1852762">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&lt;!DOCTYPE html&gt;&lt;html&gt;&lt;head&gt; &lt;!-- head definitions go here --&gt; &lt;/head&gt;&lt;body&gt; &lt;!-- </a:t>
                      </a:r>
                      <a:r>
                        <a:rPr lang="en-US" sz="1200" dirty="0">
                          <a:hlinkClick r:id="rId3"/>
                        </a:rPr>
                        <a:t>https://gzhou.pages.wm.edu/</a:t>
                      </a:r>
                      <a:r>
                        <a:rPr lang="en-US" sz="1200" dirty="0"/>
                        <a:t> html file --&gt; &lt;/body&gt;&lt;/html&gt;</a:t>
                      </a:r>
                    </a:p>
                    <a:p>
                      <a:endParaRPr lang="en-US" sz="1200" dirty="0"/>
                    </a:p>
                  </a:txBody>
                  <a:tcPr/>
                </a:tc>
                <a:extLst>
                  <a:ext uri="{0D108BD9-81ED-4DB2-BD59-A6C34878D82A}">
                    <a16:rowId xmlns:a16="http://schemas.microsoft.com/office/drawing/2014/main" val="4086973517"/>
                  </a:ext>
                </a:extLst>
              </a:tr>
              <a:tr h="503113">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3783065501"/>
                  </a:ext>
                </a:extLst>
              </a:tr>
            </a:tbl>
          </a:graphicData>
        </a:graphic>
      </p:graphicFrame>
    </p:spTree>
    <p:extLst>
      <p:ext uri="{BB962C8B-B14F-4D97-AF65-F5344CB8AC3E}">
        <p14:creationId xmlns:p14="http://schemas.microsoft.com/office/powerpoint/2010/main" val="290147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744347462"/>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854446597"/>
                    </a:ext>
                  </a:extLst>
                </a:gridCol>
                <a:gridCol w="67691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682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7</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latin typeface="Arial" panose="020B0604020202020204" pitchFamily="34" charset="0"/>
              </a:rPr>
              <a:t>Description</a:t>
            </a:r>
            <a:endParaRPr lang="en-US" sz="2400" b="0" i="0" dirty="0">
              <a:effectLst/>
              <a:latin typeface="Arial" panose="020B0604020202020204" pitchFamily="34" charset="0"/>
            </a:endParaRPr>
          </a:p>
          <a:p>
            <a:pPr lvl="2"/>
            <a:r>
              <a:rPr lang="en-US" sz="2000" b="0" i="0" dirty="0">
                <a:effectLst/>
                <a:latin typeface="Arial" panose="020B0604020202020204" pitchFamily="34" charset="0"/>
              </a:rPr>
              <a:t>requests the headers that would be returned if the HEAD request's URL was instead requested with the HTTP GET method. </a:t>
            </a:r>
          </a:p>
          <a:p>
            <a:pPr lvl="2"/>
            <a:r>
              <a:rPr lang="en-US" sz="2000" dirty="0">
                <a:solidFill>
                  <a:srgbClr val="FF0000"/>
                </a:solidFill>
              </a:rPr>
              <a:t>Warning: response should not have a body.</a:t>
            </a:r>
          </a:p>
          <a:p>
            <a:pPr lvl="3"/>
            <a:r>
              <a:rPr lang="en-US" sz="1600" dirty="0">
                <a:solidFill>
                  <a:srgbClr val="FF0000"/>
                </a:solidFill>
              </a:rPr>
              <a:t>Postman, Rest Client cannot decode such response</a:t>
            </a:r>
          </a:p>
        </p:txBody>
      </p:sp>
    </p:spTree>
    <p:extLst>
      <p:ext uri="{BB962C8B-B14F-4D97-AF65-F5344CB8AC3E}">
        <p14:creationId xmlns:p14="http://schemas.microsoft.com/office/powerpoint/2010/main" val="232176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8</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2198040269"/>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GMTR</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altLang="zh-CN" sz="1100" b="0" dirty="0"/>
                        <a:t>HEAD</a:t>
                      </a:r>
                      <a:r>
                        <a:rPr lang="en-US" sz="1100" b="0" dirty="0"/>
                        <a:t> / HTTP/1.1</a:t>
                      </a:r>
                    </a:p>
                    <a:p>
                      <a:r>
                        <a:rPr lang="en-US" sz="1100" b="0" dirty="0"/>
                        <a:t>Host:127.0.0.1</a:t>
                      </a:r>
                    </a:p>
                    <a:p>
                      <a:r>
                        <a:rPr lang="en-US" sz="1100" b="0" dirty="0"/>
                        <a:t>If-Modified-Since: 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89938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9</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472994399"/>
              </p:ext>
            </p:extLst>
          </p:nvPr>
        </p:nvGraphicFramePr>
        <p:xfrm>
          <a:off x="457200" y="2255173"/>
          <a:ext cx="8229600" cy="2205796"/>
        </p:xfrm>
        <a:graphic>
          <a:graphicData uri="http://schemas.openxmlformats.org/drawingml/2006/table">
            <a:tbl>
              <a:tblPr firstRow="1" bandRow="1">
                <a:tableStyleId>{5C22544A-7EE6-4342-B048-85BDC9FD1C3A}</a:tableStyleId>
              </a:tblPr>
              <a:tblGrid>
                <a:gridCol w="1492250">
                  <a:extLst>
                    <a:ext uri="{9D8B030D-6E8A-4147-A177-3AD203B41FA5}">
                      <a16:colId xmlns:a16="http://schemas.microsoft.com/office/drawing/2014/main" val="2854446597"/>
                    </a:ext>
                  </a:extLst>
                </a:gridCol>
                <a:gridCol w="6737350">
                  <a:extLst>
                    <a:ext uri="{9D8B030D-6E8A-4147-A177-3AD203B41FA5}">
                      <a16:colId xmlns:a16="http://schemas.microsoft.com/office/drawing/2014/main" val="1350740340"/>
                    </a:ext>
                  </a:extLst>
                </a:gridCol>
              </a:tblGrid>
              <a:tr h="335627">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864329">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txBody>
                  <a:tcPr/>
                </a:tc>
                <a:extLst>
                  <a:ext uri="{0D108BD9-81ED-4DB2-BD59-A6C34878D82A}">
                    <a16:rowId xmlns:a16="http://schemas.microsoft.com/office/drawing/2014/main" val="4086973517"/>
                  </a:ext>
                </a:extLst>
              </a:tr>
              <a:tr h="864329">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4218678004"/>
                  </a:ext>
                </a:extLst>
              </a:tr>
            </a:tbl>
          </a:graphicData>
        </a:graphic>
      </p:graphicFrame>
    </p:spTree>
    <p:extLst>
      <p:ext uri="{BB962C8B-B14F-4D97-AF65-F5344CB8AC3E}">
        <p14:creationId xmlns:p14="http://schemas.microsoft.com/office/powerpoint/2010/main" val="120902090"/>
      </p:ext>
    </p:extLst>
  </p:cSld>
  <p:clrMapOvr>
    <a:masterClrMapping/>
  </p:clrMapOvr>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851</Words>
  <Application>Microsoft Office PowerPoint</Application>
  <PresentationFormat>On-screen Show (16:9)</PresentationFormat>
  <Paragraphs>193</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 Next Regular</vt:lpstr>
      <vt:lpstr>Arial</vt:lpstr>
      <vt:lpstr>Arial</vt:lpstr>
      <vt:lpstr>Calibri</vt:lpstr>
      <vt:lpstr>informal_presentation_powerpoint_2</vt:lpstr>
      <vt:lpstr>NeoProject1: Web Server</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Assignment – Design Document</vt:lpstr>
      <vt:lpstr>Assignment – Design Document</vt:lpstr>
      <vt:lpstr>Test Procedure</vt:lpstr>
      <vt:lpstr>Grading Method</vt:lpstr>
      <vt:lpstr>Grading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Amelia Rooks</dc:creator>
  <cp:lastModifiedBy>风 止</cp:lastModifiedBy>
  <cp:revision>486</cp:revision>
  <dcterms:created xsi:type="dcterms:W3CDTF">2014-11-18T19:43:00Z</dcterms:created>
  <dcterms:modified xsi:type="dcterms:W3CDTF">2022-02-13T15:59:31Z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5E290113C6B24B0D899F901E099A808C</vt:lpwstr>
  </property>
  <property fmtid="{D5CDD505-2E9C-101B-9397-08002B2CF9AE}" pid="3" name="KSOProductBuildVer">
    <vt:lpwstr>2052-11.1.0.11115</vt:lpwstr>
  </property>
</Properties>
</file>