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handoutMasterIdLst>
    <p:handoutMasterId r:id="rId19"/>
  </p:handoutMasterIdLst>
  <p:sldIdLst>
    <p:sldId id="256" r:id="rId2"/>
    <p:sldId id="260" r:id="rId3"/>
    <p:sldId id="275" r:id="rId4"/>
    <p:sldId id="276" r:id="rId5"/>
    <p:sldId id="277" r:id="rId6"/>
    <p:sldId id="279" r:id="rId7"/>
    <p:sldId id="273" r:id="rId8"/>
    <p:sldId id="278" r:id="rId9"/>
    <p:sldId id="280" r:id="rId10"/>
    <p:sldId id="281" r:id="rId11"/>
    <p:sldId id="282" r:id="rId12"/>
    <p:sldId id="274" r:id="rId13"/>
    <p:sldId id="283" r:id="rId14"/>
    <p:sldId id="263" r:id="rId15"/>
    <p:sldId id="272" r:id="rId16"/>
    <p:sldId id="284"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43" autoAdjust="0"/>
  </p:normalViewPr>
  <p:slideViewPr>
    <p:cSldViewPr snapToGrid="0" snapToObjects="1">
      <p:cViewPr varScale="1">
        <p:scale>
          <a:sx n="71" d="100"/>
          <a:sy n="71" d="100"/>
        </p:scale>
        <p:origin x="485" y="58"/>
      </p:cViewPr>
      <p:guideLst>
        <p:guide orient="horz" pos="1619"/>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风 止" userId="6445aeefec21e36b" providerId="LiveId" clId="{2B03D51D-1907-46F0-98C5-7426E586931F}"/>
    <pc:docChg chg="undo custSel addSld delSld modSld">
      <pc:chgData name="风 止" userId="6445aeefec21e36b" providerId="LiveId" clId="{2B03D51D-1907-46F0-98C5-7426E586931F}" dt="2021-12-09T00:27:17.437" v="785" actId="20577"/>
      <pc:docMkLst>
        <pc:docMk/>
      </pc:docMkLst>
      <pc:sldChg chg="modSp mod">
        <pc:chgData name="风 止" userId="6445aeefec21e36b" providerId="LiveId" clId="{2B03D51D-1907-46F0-98C5-7426E586931F}" dt="2021-12-08T21:29:33.667" v="99" actId="20577"/>
        <pc:sldMkLst>
          <pc:docMk/>
          <pc:sldMk cId="0" sldId="256"/>
        </pc:sldMkLst>
        <pc:spChg chg="mod">
          <ac:chgData name="风 止" userId="6445aeefec21e36b" providerId="LiveId" clId="{2B03D51D-1907-46F0-98C5-7426E586931F}" dt="2021-12-08T21:29:33.667" v="99" actId="20577"/>
          <ac:spMkLst>
            <pc:docMk/>
            <pc:sldMk cId="0" sldId="256"/>
            <ac:spMk id="2" creationId="{00000000-0000-0000-0000-000000000000}"/>
          </ac:spMkLst>
        </pc:spChg>
      </pc:sldChg>
      <pc:sldChg chg="modSp mod modNotesTx">
        <pc:chgData name="风 止" userId="6445aeefec21e36b" providerId="LiveId" clId="{2B03D51D-1907-46F0-98C5-7426E586931F}" dt="2021-12-08T23:58:03.401" v="488" actId="20577"/>
        <pc:sldMkLst>
          <pc:docMk/>
          <pc:sldMk cId="0" sldId="260"/>
        </pc:sldMkLst>
        <pc:spChg chg="mod">
          <ac:chgData name="风 止" userId="6445aeefec21e36b" providerId="LiveId" clId="{2B03D51D-1907-46F0-98C5-7426E586931F}" dt="2021-12-08T23:58:03.401" v="488" actId="20577"/>
          <ac:spMkLst>
            <pc:docMk/>
            <pc:sldMk cId="0" sldId="260"/>
            <ac:spMk id="5" creationId="{6841A960-8536-4EFA-84DA-A8EF8F747C39}"/>
          </ac:spMkLst>
        </pc:spChg>
      </pc:sldChg>
      <pc:sldChg chg="modSp add mod modNotesTx">
        <pc:chgData name="风 止" userId="6445aeefec21e36b" providerId="LiveId" clId="{2B03D51D-1907-46F0-98C5-7426E586931F}" dt="2021-12-08T23:57:43.349" v="461"/>
        <pc:sldMkLst>
          <pc:docMk/>
          <pc:sldMk cId="2321761332" sldId="273"/>
        </pc:sldMkLst>
        <pc:spChg chg="mod">
          <ac:chgData name="风 止" userId="6445aeefec21e36b" providerId="LiveId" clId="{2B03D51D-1907-46F0-98C5-7426E586931F}" dt="2021-12-08T23:57:14.213" v="460" actId="20577"/>
          <ac:spMkLst>
            <pc:docMk/>
            <pc:sldMk cId="2321761332" sldId="273"/>
            <ac:spMk id="5" creationId="{6841A960-8536-4EFA-84DA-A8EF8F747C39}"/>
          </ac:spMkLst>
        </pc:spChg>
      </pc:sldChg>
      <pc:sldChg chg="modSp add mod">
        <pc:chgData name="风 止" userId="6445aeefec21e36b" providerId="LiveId" clId="{2B03D51D-1907-46F0-98C5-7426E586931F}" dt="2021-12-09T00:27:17.437" v="785" actId="20577"/>
        <pc:sldMkLst>
          <pc:docMk/>
          <pc:sldMk cId="1946193301" sldId="274"/>
        </pc:sldMkLst>
        <pc:spChg chg="mod">
          <ac:chgData name="风 止" userId="6445aeefec21e36b" providerId="LiveId" clId="{2B03D51D-1907-46F0-98C5-7426E586931F}" dt="2021-12-09T00:27:17.437" v="785" actId="20577"/>
          <ac:spMkLst>
            <pc:docMk/>
            <pc:sldMk cId="1946193301" sldId="274"/>
            <ac:spMk id="5" creationId="{6841A960-8536-4EFA-84DA-A8EF8F747C39}"/>
          </ac:spMkLst>
        </pc:spChg>
        <pc:spChg chg="mod">
          <ac:chgData name="风 止" userId="6445aeefec21e36b" providerId="LiveId" clId="{2B03D51D-1907-46F0-98C5-7426E586931F}" dt="2021-12-08T23:58:52.167" v="494"/>
          <ac:spMkLst>
            <pc:docMk/>
            <pc:sldMk cId="1946193301" sldId="274"/>
            <ac:spMk id="7" creationId="{00000000-0000-0000-0000-000000000000}"/>
          </ac:spMkLst>
        </pc:spChg>
      </pc:sldChg>
      <pc:sldChg chg="add del">
        <pc:chgData name="风 止" userId="6445aeefec21e36b" providerId="LiveId" clId="{2B03D51D-1907-46F0-98C5-7426E586931F}" dt="2021-12-08T23:58:46.379" v="491"/>
        <pc:sldMkLst>
          <pc:docMk/>
          <pc:sldMk cId="857230672" sldId="27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CB340A-E0EB-8C40-9409-1FFF7FACF38E}" type="datetimeFigureOut">
              <a:rPr lang="en-US" smtClean="0"/>
              <a:t>2/8/2022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B36365-B677-D44E-91FC-E1405716856D}"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0EDA1-C987-DA4A-B537-2A2FE375E7CF}" type="datetimeFigureOut">
              <a:rPr lang="en-US" smtClean="0"/>
              <a:t>2/8/2022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7BB8DA-73BB-EE4C-B4E5-A3AC4805299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2</a:t>
            </a:fld>
            <a:endParaRPr lang="en-US"/>
          </a:p>
        </p:txBody>
      </p:sp>
    </p:spTree>
    <p:extLst>
      <p:ext uri="{BB962C8B-B14F-4D97-AF65-F5344CB8AC3E}">
        <p14:creationId xmlns:p14="http://schemas.microsoft.com/office/powerpoint/2010/main" val="1880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11</a:t>
            </a:fld>
            <a:endParaRPr lang="en-US"/>
          </a:p>
        </p:txBody>
      </p:sp>
    </p:spTree>
    <p:extLst>
      <p:ext uri="{BB962C8B-B14F-4D97-AF65-F5344CB8AC3E}">
        <p14:creationId xmlns:p14="http://schemas.microsoft.com/office/powerpoint/2010/main" val="1273441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12</a:t>
            </a:fld>
            <a:endParaRPr lang="en-US"/>
          </a:p>
        </p:txBody>
      </p:sp>
    </p:spTree>
    <p:extLst>
      <p:ext uri="{BB962C8B-B14F-4D97-AF65-F5344CB8AC3E}">
        <p14:creationId xmlns:p14="http://schemas.microsoft.com/office/powerpoint/2010/main" val="2345288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13</a:t>
            </a:fld>
            <a:endParaRPr lang="en-US"/>
          </a:p>
        </p:txBody>
      </p:sp>
    </p:spTree>
    <p:extLst>
      <p:ext uri="{BB962C8B-B14F-4D97-AF65-F5344CB8AC3E}">
        <p14:creationId xmlns:p14="http://schemas.microsoft.com/office/powerpoint/2010/main" val="1771280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14</a:t>
            </a:fld>
            <a:endParaRPr lang="en-US"/>
          </a:p>
        </p:txBody>
      </p:sp>
    </p:spTree>
    <p:extLst>
      <p:ext uri="{BB962C8B-B14F-4D97-AF65-F5344CB8AC3E}">
        <p14:creationId xmlns:p14="http://schemas.microsoft.com/office/powerpoint/2010/main" val="2249861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15</a:t>
            </a:fld>
            <a:endParaRPr lang="en-US"/>
          </a:p>
        </p:txBody>
      </p:sp>
    </p:spTree>
    <p:extLst>
      <p:ext uri="{BB962C8B-B14F-4D97-AF65-F5344CB8AC3E}">
        <p14:creationId xmlns:p14="http://schemas.microsoft.com/office/powerpoint/2010/main" val="691742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16</a:t>
            </a:fld>
            <a:endParaRPr lang="en-US"/>
          </a:p>
        </p:txBody>
      </p:sp>
    </p:spTree>
    <p:extLst>
      <p:ext uri="{BB962C8B-B14F-4D97-AF65-F5344CB8AC3E}">
        <p14:creationId xmlns:p14="http://schemas.microsoft.com/office/powerpoint/2010/main" val="1635565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3</a:t>
            </a:fld>
            <a:endParaRPr lang="en-US"/>
          </a:p>
        </p:txBody>
      </p:sp>
    </p:spTree>
    <p:extLst>
      <p:ext uri="{BB962C8B-B14F-4D97-AF65-F5344CB8AC3E}">
        <p14:creationId xmlns:p14="http://schemas.microsoft.com/office/powerpoint/2010/main" val="1838388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4</a:t>
            </a:fld>
            <a:endParaRPr lang="en-US"/>
          </a:p>
        </p:txBody>
      </p:sp>
    </p:spTree>
    <p:extLst>
      <p:ext uri="{BB962C8B-B14F-4D97-AF65-F5344CB8AC3E}">
        <p14:creationId xmlns:p14="http://schemas.microsoft.com/office/powerpoint/2010/main" val="4023376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5</a:t>
            </a:fld>
            <a:endParaRPr lang="en-US"/>
          </a:p>
        </p:txBody>
      </p:sp>
    </p:spTree>
    <p:extLst>
      <p:ext uri="{BB962C8B-B14F-4D97-AF65-F5344CB8AC3E}">
        <p14:creationId xmlns:p14="http://schemas.microsoft.com/office/powerpoint/2010/main" val="459426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6</a:t>
            </a:fld>
            <a:endParaRPr lang="en-US"/>
          </a:p>
        </p:txBody>
      </p:sp>
    </p:spTree>
    <p:extLst>
      <p:ext uri="{BB962C8B-B14F-4D97-AF65-F5344CB8AC3E}">
        <p14:creationId xmlns:p14="http://schemas.microsoft.com/office/powerpoint/2010/main" val="747746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7</a:t>
            </a:fld>
            <a:endParaRPr lang="en-US"/>
          </a:p>
        </p:txBody>
      </p:sp>
    </p:spTree>
    <p:extLst>
      <p:ext uri="{BB962C8B-B14F-4D97-AF65-F5344CB8AC3E}">
        <p14:creationId xmlns:p14="http://schemas.microsoft.com/office/powerpoint/2010/main" val="1197892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8</a:t>
            </a:fld>
            <a:endParaRPr lang="en-US"/>
          </a:p>
        </p:txBody>
      </p:sp>
    </p:spTree>
    <p:extLst>
      <p:ext uri="{BB962C8B-B14F-4D97-AF65-F5344CB8AC3E}">
        <p14:creationId xmlns:p14="http://schemas.microsoft.com/office/powerpoint/2010/main" val="3557958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9</a:t>
            </a:fld>
            <a:endParaRPr lang="en-US"/>
          </a:p>
        </p:txBody>
      </p:sp>
    </p:spTree>
    <p:extLst>
      <p:ext uri="{BB962C8B-B14F-4D97-AF65-F5344CB8AC3E}">
        <p14:creationId xmlns:p14="http://schemas.microsoft.com/office/powerpoint/2010/main" val="2138961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10</a:t>
            </a:fld>
            <a:endParaRPr lang="en-US"/>
          </a:p>
        </p:txBody>
      </p:sp>
    </p:spTree>
    <p:extLst>
      <p:ext uri="{BB962C8B-B14F-4D97-AF65-F5344CB8AC3E}">
        <p14:creationId xmlns:p14="http://schemas.microsoft.com/office/powerpoint/2010/main" val="1967323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p:spPr>
        <p:txBody>
          <a:bodyPr/>
          <a:lstStyle/>
          <a:p>
            <a:fld id="{49876B99-1F5C-4E45-ACF8-A757952A326E}" type="datetime1">
              <a:rPr lang="en-US" smtClean="0"/>
              <a:t>2/8/2022</a:t>
            </a:fld>
            <a:endParaRPr lang="en-US"/>
          </a:p>
        </p:txBody>
      </p:sp>
      <p:sp>
        <p:nvSpPr>
          <p:cNvPr id="5" name="Footer Placeholder 4"/>
          <p:cNvSpPr>
            <a:spLocks noGrp="1"/>
          </p:cNvSpPr>
          <p:nvPr>
            <p:ph type="ftr" sz="quarter" idx="11"/>
          </p:nvPr>
        </p:nvSpPr>
        <p:spPr>
          <a:xfrm>
            <a:off x="3124200" y="4767263"/>
            <a:ext cx="2895600" cy="273844"/>
          </a:xfrm>
        </p:spPr>
        <p:txBody>
          <a:bodyPr/>
          <a:lstStyle/>
          <a:p>
            <a:endParaRPr lang="en-US"/>
          </a:p>
        </p:txBody>
      </p:sp>
      <p:sp>
        <p:nvSpPr>
          <p:cNvPr id="6" name="Slide Number Placeholder 5"/>
          <p:cNvSpPr>
            <a:spLocks noGrp="1"/>
          </p:cNvSpPr>
          <p:nvPr>
            <p:ph type="sldNum" sz="quarter" idx="12"/>
          </p:nvPr>
        </p:nvSpPr>
        <p:spPr>
          <a:xfrm>
            <a:off x="6553200" y="4767263"/>
            <a:ext cx="2133600" cy="273844"/>
          </a:xfrm>
        </p:spPr>
        <p:txBody>
          <a:bodyPr/>
          <a:lstStyle/>
          <a:p>
            <a:fld id="{3CD5B470-24F1-6744-BE88-730898E97D2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27057D-347E-4F49-87E4-D800B7A46B0A}" type="datetime1">
              <a:rPr lang="en-US" smtClean="0"/>
              <a:t>2/8/2022</a:t>
            </a:fld>
            <a:endParaRPr lang="en-US" dirty="0"/>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3CD5B470-24F1-6744-BE88-730898E97D2D}"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205979"/>
            <a:ext cx="8229600" cy="857250"/>
          </a:xfrm>
        </p:spPr>
        <p:txBody>
          <a:bodyPr/>
          <a:lstStyle/>
          <a:p>
            <a:r>
              <a:rPr lang="en-US"/>
              <a:t>Click to edit Master title style</a:t>
            </a:r>
          </a:p>
        </p:txBody>
      </p:sp>
      <p:sp>
        <p:nvSpPr>
          <p:cNvPr id="5" name="Content Placeholder 2"/>
          <p:cNvSpPr>
            <a:spLocks noGrp="1"/>
          </p:cNvSpPr>
          <p:nvPr>
            <p:ph idx="1"/>
          </p:nvPr>
        </p:nvSpPr>
        <p:spPr>
          <a:xfrm>
            <a:off x="457200" y="1200151"/>
            <a:ext cx="8229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a:xfrm>
            <a:off x="457200" y="4767263"/>
            <a:ext cx="2133600" cy="273844"/>
          </a:xfrm>
        </p:spPr>
        <p:txBody>
          <a:bodyPr/>
          <a:lstStyle/>
          <a:p>
            <a:fld id="{DCFE7AC9-246F-274F-90B0-9B5F72AD257B}" type="datetime1">
              <a:rPr lang="en-US" smtClean="0"/>
              <a:t>2/8/2022</a:t>
            </a:fld>
            <a:endParaRPr lang="en-US"/>
          </a:p>
        </p:txBody>
      </p:sp>
      <p:sp>
        <p:nvSpPr>
          <p:cNvPr id="7" name="Footer Placeholder 4"/>
          <p:cNvSpPr>
            <a:spLocks noGrp="1"/>
          </p:cNvSpPr>
          <p:nvPr>
            <p:ph type="ftr" sz="quarter" idx="11"/>
          </p:nvPr>
        </p:nvSpPr>
        <p:spPr>
          <a:xfrm>
            <a:off x="3124200" y="4767263"/>
            <a:ext cx="2895600" cy="273844"/>
          </a:xfrm>
        </p:spPr>
        <p:txBody>
          <a:bodyPr/>
          <a:lstStyle/>
          <a:p>
            <a:endParaRPr lang="en-US"/>
          </a:p>
        </p:txBody>
      </p:sp>
      <p:sp>
        <p:nvSpPr>
          <p:cNvPr id="9" name="Slide Number Placeholder 5"/>
          <p:cNvSpPr>
            <a:spLocks noGrp="1"/>
          </p:cNvSpPr>
          <p:nvPr>
            <p:ph type="sldNum" sz="quarter" idx="12"/>
          </p:nvPr>
        </p:nvSpPr>
        <p:spPr>
          <a:xfrm>
            <a:off x="6553200" y="4767263"/>
            <a:ext cx="2133600" cy="273844"/>
          </a:xfrm>
        </p:spPr>
        <p:txBody>
          <a:bodyPr/>
          <a:lstStyle/>
          <a:p>
            <a:fld id="{3CD5B470-24F1-6744-BE88-730898E97D2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C5FA7-125C-0C4A-A698-3C3B1B89F9E6}" type="datetime1">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5B470-24F1-6744-BE88-730898E97D2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C47E-A1DB-2145-AD89-7CD67B276434}" type="datetime1">
              <a:rPr lang="en-US" smtClean="0"/>
              <a:t>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D5B470-24F1-6744-BE88-730898E97D2D}" type="slidenum">
              <a:rPr lang="en-US" smtClean="0"/>
              <a:t>‹#›</a:t>
            </a:fld>
            <a:endParaRPr lang="en-US"/>
          </a:p>
        </p:txBody>
      </p:sp>
      <p:sp>
        <p:nvSpPr>
          <p:cNvPr id="7" name="Title 1"/>
          <p:cNvSpPr>
            <a:spLocks noGrp="1"/>
          </p:cNvSpPr>
          <p:nvPr>
            <p:ph type="title"/>
          </p:nvPr>
        </p:nvSpPr>
        <p:spPr>
          <a:xfrm>
            <a:off x="457200" y="205979"/>
            <a:ext cx="8229600" cy="857250"/>
          </a:xfrm>
        </p:spPr>
        <p:txBody>
          <a:bodyPr/>
          <a:lstStyle/>
          <a:p>
            <a:r>
              <a:rPr lang="en-US"/>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801612-8457-0F45-9037-542885C50CD0}" type="datetime1">
              <a:rPr lang="en-US" smtClean="0"/>
              <a:t>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D5B470-24F1-6744-BE88-730898E97D2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512B47-1129-A14A-A2B6-9E4149B6642C}" type="datetime1">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5B470-24F1-6744-BE88-730898E97D2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8229600" cy="871538"/>
          </a:xfrm>
        </p:spPr>
        <p:txBody>
          <a:bodyPr anchor="b">
            <a:normAutofit/>
          </a:bodyPr>
          <a:lstStyle>
            <a:lvl1pPr algn="ctr">
              <a:defRPr sz="4400" b="1"/>
            </a:lvl1pPr>
          </a:lstStyle>
          <a:p>
            <a:r>
              <a:rPr lang="en-US"/>
              <a:t>Click to edit Master title style</a:t>
            </a:r>
            <a:endParaRPr lang="en-US" dirty="0"/>
          </a:p>
        </p:txBody>
      </p:sp>
      <p:sp>
        <p:nvSpPr>
          <p:cNvPr id="3" name="Content Placeholder 2"/>
          <p:cNvSpPr>
            <a:spLocks noGrp="1"/>
          </p:cNvSpPr>
          <p:nvPr>
            <p:ph idx="1"/>
          </p:nvPr>
        </p:nvSpPr>
        <p:spPr>
          <a:xfrm>
            <a:off x="3575050" y="1076326"/>
            <a:ext cx="5111750" cy="35182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BF5497-67D5-5B4B-AD21-B28310D102AE}" type="datetime1">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5B470-24F1-6744-BE88-730898E97D2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hasCustomPrompt="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1EA91A-B92F-8744-80AE-4EADCD339B75}" type="datetime1">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5B470-24F1-6744-BE88-730898E97D2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605-632E-8E46-B0E8-8E407C6C1C1B}" type="datetime1">
              <a:rPr lang="en-US" smtClean="0"/>
              <a:t>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D5B470-24F1-6744-BE88-730898E97D2D}" type="slidenum">
              <a:rPr lang="en-US" smtClean="0"/>
              <a:t>‹#›</a:t>
            </a:fld>
            <a:endParaRPr lang="en-US"/>
          </a:p>
        </p:txBody>
      </p:sp>
      <p:sp>
        <p:nvSpPr>
          <p:cNvPr id="10" name="Text Placeholder 3"/>
          <p:cNvSpPr>
            <a:spLocks noGrp="1"/>
          </p:cNvSpPr>
          <p:nvPr>
            <p:ph type="body" sz="half" idx="2" hasCustomPrompt="1"/>
          </p:nvPr>
        </p:nvSpPr>
        <p:spPr>
          <a:xfrm>
            <a:off x="1792288" y="2654638"/>
            <a:ext cx="5486400" cy="285292"/>
          </a:xfrm>
        </p:spPr>
        <p:txBody>
          <a:bodyPr>
            <a:normAutofit/>
          </a:bodyPr>
          <a:lstStyle>
            <a:lvl1pPr marL="0" indent="0" algn="ctr">
              <a:buNone/>
              <a:defRPr sz="18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-Johnny Appleseed</a:t>
            </a:r>
          </a:p>
        </p:txBody>
      </p:sp>
      <p:sp>
        <p:nvSpPr>
          <p:cNvPr id="8" name="Text Placeholder 7"/>
          <p:cNvSpPr>
            <a:spLocks noGrp="1"/>
          </p:cNvSpPr>
          <p:nvPr>
            <p:ph type="body" sz="quarter" idx="13" hasCustomPrompt="1"/>
          </p:nvPr>
        </p:nvSpPr>
        <p:spPr>
          <a:xfrm>
            <a:off x="649605" y="1390769"/>
            <a:ext cx="7854315" cy="1047631"/>
          </a:xfrm>
        </p:spPr>
        <p:txBody>
          <a:bodyPr anchor="ctr" anchorCtr="1">
            <a:normAutofit/>
          </a:bodyPr>
          <a:lstStyle>
            <a:lvl1pPr marL="0" indent="0" algn="ctr">
              <a:buNone/>
              <a:defRPr sz="2800">
                <a:latin typeface="+mn-lt"/>
              </a:defRPr>
            </a:lvl1pPr>
          </a:lstStyle>
          <a:p>
            <a:pPr lvl="0"/>
            <a:r>
              <a:rPr lang="en-US" dirty="0"/>
              <a:t>“Type a quote here.”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Avenir Next Regular"/>
                <a:cs typeface="Avenir Next Regular"/>
              </a:defRPr>
            </a:lvl1pPr>
          </a:lstStyle>
          <a:p>
            <a:fld id="{7527057D-347E-4F49-87E4-D800B7A46B0A}" type="datetime1">
              <a:rPr lang="en-US" smtClean="0"/>
              <a:t>2/8/2022</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b="0" i="0">
                <a:solidFill>
                  <a:schemeClr val="tx1">
                    <a:tint val="75000"/>
                  </a:schemeClr>
                </a:solidFill>
                <a:latin typeface="Avenir Next Regular"/>
                <a:cs typeface="Avenir Next Regular"/>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b="0" i="0">
                <a:solidFill>
                  <a:schemeClr val="tx1">
                    <a:tint val="75000"/>
                  </a:schemeClr>
                </a:solidFill>
                <a:latin typeface="Avenir Next Regular"/>
                <a:cs typeface="Avenir Next Regular"/>
              </a:defRPr>
            </a:lvl1pPr>
          </a:lstStyle>
          <a:p>
            <a:fld id="{3CD5B470-24F1-6744-BE88-730898E97D2D}"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ctr" defTabSz="457200" rtl="0" eaLnBrk="1" latinLnBrk="0" hangingPunct="1">
        <a:spcBef>
          <a:spcPct val="0"/>
        </a:spcBef>
        <a:buNone/>
        <a:defRPr sz="4400" kern="1200">
          <a:solidFill>
            <a:schemeClr val="tx2"/>
          </a:solidFill>
          <a:latin typeface="Arial" panose="020B0604020202020204"/>
          <a:ea typeface="+mj-ea"/>
          <a:cs typeface="Arial" panose="020B0604020202020204"/>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Arial" panose="020B0604020202020204"/>
          <a:ea typeface="+mn-ea"/>
          <a:cs typeface="Arial" panose="020B0604020202020204"/>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Arial" panose="020B0604020202020204"/>
          <a:ea typeface="+mn-ea"/>
          <a:cs typeface="Arial" panose="020B0604020202020204"/>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Arial" panose="020B0604020202020204"/>
          <a:ea typeface="+mn-ea"/>
          <a:cs typeface="Arial" panose="020B0604020202020204"/>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Arial" panose="020B0604020202020204"/>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Arial" panose="020B060402020202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zhou.pages.wm.edu/"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67690"/>
            <a:ext cx="7772400" cy="1316990"/>
          </a:xfrm>
        </p:spPr>
        <p:txBody>
          <a:bodyPr>
            <a:normAutofit/>
          </a:bodyPr>
          <a:lstStyle/>
          <a:p>
            <a:r>
              <a:rPr lang="en-US" altLang="zh-CN" sz="3200" dirty="0">
                <a:solidFill>
                  <a:schemeClr val="bg1"/>
                </a:solidFill>
              </a:rPr>
              <a:t>NeoProject1: Web Server</a:t>
            </a:r>
            <a:endParaRPr lang="en-US" sz="2000" dirty="0">
              <a:solidFill>
                <a:schemeClr val="bg1"/>
              </a:solidFill>
            </a:endParaRPr>
          </a:p>
        </p:txBody>
      </p:sp>
      <p:sp>
        <p:nvSpPr>
          <p:cNvPr id="3" name="Subtitle 2"/>
          <p:cNvSpPr>
            <a:spLocks noGrp="1"/>
          </p:cNvSpPr>
          <p:nvPr>
            <p:ph type="subTitle" idx="4294967295"/>
          </p:nvPr>
        </p:nvSpPr>
        <p:spPr>
          <a:xfrm>
            <a:off x="1371600" y="2120074"/>
            <a:ext cx="6400800" cy="1314450"/>
          </a:xfrm>
        </p:spPr>
        <p:txBody>
          <a:bodyPr/>
          <a:lstStyle/>
          <a:p>
            <a:pPr marL="0" indent="0" algn="ctr">
              <a:buNone/>
            </a:pPr>
            <a:r>
              <a:rPr lang="en-US" sz="2000" dirty="0" err="1">
                <a:solidFill>
                  <a:srgbClr val="FFFFFF"/>
                </a:solidFill>
              </a:rPr>
              <a:t>Yiyang</a:t>
            </a:r>
            <a:r>
              <a:rPr lang="en-US" sz="2000" dirty="0">
                <a:solidFill>
                  <a:srgbClr val="FFFFFF"/>
                </a:solidFill>
              </a:rPr>
              <a:t> Lu(TA)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10</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HEAD Method</a:t>
            </a:r>
          </a:p>
          <a:p>
            <a:pPr lvl="1"/>
            <a:r>
              <a:rPr lang="en-US" sz="2400" dirty="0">
                <a:solidFill>
                  <a:srgbClr val="1B1B1B"/>
                </a:solidFill>
                <a:latin typeface="arial" panose="020B0604020202020204" pitchFamily="34" charset="0"/>
              </a:rPr>
              <a:t>Error Response</a:t>
            </a:r>
          </a:p>
          <a:p>
            <a:pPr marL="914400" lvl="2" indent="0">
              <a:buNone/>
            </a:pPr>
            <a:endParaRPr lang="en-US" sz="2000" dirty="0"/>
          </a:p>
        </p:txBody>
      </p:sp>
      <p:graphicFrame>
        <p:nvGraphicFramePr>
          <p:cNvPr id="2" name="Table 2">
            <a:extLst>
              <a:ext uri="{FF2B5EF4-FFF2-40B4-BE49-F238E27FC236}">
                <a16:creationId xmlns:a16="http://schemas.microsoft.com/office/drawing/2014/main" id="{E88137F9-617F-4CA8-83A7-CC697CFA43DA}"/>
              </a:ext>
            </a:extLst>
          </p:cNvPr>
          <p:cNvGraphicFramePr>
            <a:graphicFrameLocks noGrp="1"/>
          </p:cNvGraphicFramePr>
          <p:nvPr>
            <p:extLst>
              <p:ext uri="{D42A27DB-BD31-4B8C-83A1-F6EECF244321}">
                <p14:modId xmlns:p14="http://schemas.microsoft.com/office/powerpoint/2010/main" val="3545586961"/>
              </p:ext>
            </p:extLst>
          </p:nvPr>
        </p:nvGraphicFramePr>
        <p:xfrm>
          <a:off x="457200" y="2255173"/>
          <a:ext cx="8229600" cy="2023255"/>
        </p:xfrm>
        <a:graphic>
          <a:graphicData uri="http://schemas.openxmlformats.org/drawingml/2006/table">
            <a:tbl>
              <a:tblPr firstRow="1" bandRow="1">
                <a:tableStyleId>{5C22544A-7EE6-4342-B048-85BDC9FD1C3A}</a:tableStyleId>
              </a:tblPr>
              <a:tblGrid>
                <a:gridCol w="1498600">
                  <a:extLst>
                    <a:ext uri="{9D8B030D-6E8A-4147-A177-3AD203B41FA5}">
                      <a16:colId xmlns:a16="http://schemas.microsoft.com/office/drawing/2014/main" val="2854446597"/>
                    </a:ext>
                  </a:extLst>
                </a:gridCol>
                <a:gridCol w="6731000">
                  <a:extLst>
                    <a:ext uri="{9D8B030D-6E8A-4147-A177-3AD203B41FA5}">
                      <a16:colId xmlns:a16="http://schemas.microsoft.com/office/drawing/2014/main" val="1350740340"/>
                    </a:ext>
                  </a:extLst>
                </a:gridCol>
              </a:tblGrid>
              <a:tr h="284570">
                <a:tc>
                  <a:txBody>
                    <a:bodyPr/>
                    <a:lstStyle/>
                    <a:p>
                      <a:r>
                        <a:rPr lang="en-US" sz="1200" dirty="0" err="1"/>
                        <a:t>Httpcode</a:t>
                      </a:r>
                      <a:endParaRPr lang="en-US" sz="1200" dirty="0"/>
                    </a:p>
                  </a:txBody>
                  <a:tcPr/>
                </a:tc>
                <a:tc>
                  <a:txBody>
                    <a:bodyPr/>
                    <a:lstStyle/>
                    <a:p>
                      <a:r>
                        <a:rPr lang="en-US" sz="1200" dirty="0"/>
                        <a:t>Example</a:t>
                      </a:r>
                    </a:p>
                  </a:txBody>
                  <a:tcPr/>
                </a:tc>
                <a:extLst>
                  <a:ext uri="{0D108BD9-81ED-4DB2-BD59-A6C34878D82A}">
                    <a16:rowId xmlns:a16="http://schemas.microsoft.com/office/drawing/2014/main" val="1199631614"/>
                  </a:ext>
                </a:extLst>
              </a:tr>
              <a:tr h="761831">
                <a:tc>
                  <a:txBody>
                    <a:bodyPr/>
                    <a:lstStyle/>
                    <a:p>
                      <a:r>
                        <a:rPr lang="en-US" sz="1200" dirty="0"/>
                        <a:t>404 Not Found</a:t>
                      </a:r>
                    </a:p>
                  </a:txBody>
                  <a:tcPr/>
                </a:tc>
                <a:tc>
                  <a:txBody>
                    <a:bodyPr/>
                    <a:lstStyle/>
                    <a:p>
                      <a:r>
                        <a:rPr lang="en-US" sz="1200" dirty="0"/>
                        <a:t>HTTP/1.1 404 Not Found</a:t>
                      </a:r>
                    </a:p>
                    <a:p>
                      <a:endParaRPr lang="en-US" sz="1200" dirty="0"/>
                    </a:p>
                    <a:p>
                      <a:r>
                        <a:rPr lang="en-US" sz="1200" dirty="0"/>
                        <a:t>The server can not find the requested resource. In the browser, this means the URL is not recognized.</a:t>
                      </a:r>
                    </a:p>
                    <a:p>
                      <a:endParaRPr lang="en-US" sz="1200" dirty="0"/>
                    </a:p>
                  </a:txBody>
                  <a:tcPr/>
                </a:tc>
                <a:extLst>
                  <a:ext uri="{0D108BD9-81ED-4DB2-BD59-A6C34878D82A}">
                    <a16:rowId xmlns:a16="http://schemas.microsoft.com/office/drawing/2014/main" val="4086973517"/>
                  </a:ext>
                </a:extLst>
              </a:tr>
              <a:tr h="732845">
                <a:tc>
                  <a:txBody>
                    <a:bodyPr/>
                    <a:lstStyle/>
                    <a:p>
                      <a:r>
                        <a:rPr lang="en-US" sz="1200" dirty="0"/>
                        <a:t>400 Bad Request</a:t>
                      </a:r>
                    </a:p>
                  </a:txBody>
                  <a:tcPr/>
                </a:tc>
                <a:tc>
                  <a:txBody>
                    <a:bodyPr/>
                    <a:lstStyle/>
                    <a:p>
                      <a:r>
                        <a:rPr lang="en-US" sz="1200" dirty="0"/>
                        <a:t>HTTP/1.1 400 Bad Request</a:t>
                      </a:r>
                    </a:p>
                  </a:txBody>
                  <a:tcPr/>
                </a:tc>
                <a:extLst>
                  <a:ext uri="{0D108BD9-81ED-4DB2-BD59-A6C34878D82A}">
                    <a16:rowId xmlns:a16="http://schemas.microsoft.com/office/drawing/2014/main" val="295777106"/>
                  </a:ext>
                </a:extLst>
              </a:tr>
            </a:tbl>
          </a:graphicData>
        </a:graphic>
      </p:graphicFrame>
    </p:spTree>
    <p:extLst>
      <p:ext uri="{BB962C8B-B14F-4D97-AF65-F5344CB8AC3E}">
        <p14:creationId xmlns:p14="http://schemas.microsoft.com/office/powerpoint/2010/main" val="1968810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11</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POST/PUT/… Method</a:t>
            </a:r>
          </a:p>
          <a:p>
            <a:pPr lvl="1"/>
            <a:r>
              <a:rPr lang="en-US" sz="2400" dirty="0">
                <a:solidFill>
                  <a:srgbClr val="1B1B1B"/>
                </a:solidFill>
                <a:latin typeface="arial" panose="020B0604020202020204" pitchFamily="34" charset="0"/>
              </a:rPr>
              <a:t>Error Response</a:t>
            </a:r>
          </a:p>
          <a:p>
            <a:pPr marL="914400" lvl="2" indent="0">
              <a:buNone/>
            </a:pPr>
            <a:endParaRPr lang="en-US" sz="2000" dirty="0"/>
          </a:p>
        </p:txBody>
      </p:sp>
      <p:graphicFrame>
        <p:nvGraphicFramePr>
          <p:cNvPr id="2" name="Table 2">
            <a:extLst>
              <a:ext uri="{FF2B5EF4-FFF2-40B4-BE49-F238E27FC236}">
                <a16:creationId xmlns:a16="http://schemas.microsoft.com/office/drawing/2014/main" id="{E88137F9-617F-4CA8-83A7-CC697CFA43DA}"/>
              </a:ext>
            </a:extLst>
          </p:cNvPr>
          <p:cNvGraphicFramePr>
            <a:graphicFrameLocks noGrp="1"/>
          </p:cNvGraphicFramePr>
          <p:nvPr>
            <p:extLst>
              <p:ext uri="{D42A27DB-BD31-4B8C-83A1-F6EECF244321}">
                <p14:modId xmlns:p14="http://schemas.microsoft.com/office/powerpoint/2010/main" val="3880975520"/>
              </p:ext>
            </p:extLst>
          </p:nvPr>
        </p:nvGraphicFramePr>
        <p:xfrm>
          <a:off x="457200" y="2255173"/>
          <a:ext cx="8229600" cy="1473290"/>
        </p:xfrm>
        <a:graphic>
          <a:graphicData uri="http://schemas.openxmlformats.org/drawingml/2006/table">
            <a:tbl>
              <a:tblPr firstRow="1" bandRow="1">
                <a:tableStyleId>{5C22544A-7EE6-4342-B048-85BDC9FD1C3A}</a:tableStyleId>
              </a:tblPr>
              <a:tblGrid>
                <a:gridCol w="1511300">
                  <a:extLst>
                    <a:ext uri="{9D8B030D-6E8A-4147-A177-3AD203B41FA5}">
                      <a16:colId xmlns:a16="http://schemas.microsoft.com/office/drawing/2014/main" val="2854446597"/>
                    </a:ext>
                  </a:extLst>
                </a:gridCol>
                <a:gridCol w="6718300">
                  <a:extLst>
                    <a:ext uri="{9D8B030D-6E8A-4147-A177-3AD203B41FA5}">
                      <a16:colId xmlns:a16="http://schemas.microsoft.com/office/drawing/2014/main" val="1350740340"/>
                    </a:ext>
                  </a:extLst>
                </a:gridCol>
              </a:tblGrid>
              <a:tr h="284570">
                <a:tc>
                  <a:txBody>
                    <a:bodyPr/>
                    <a:lstStyle/>
                    <a:p>
                      <a:r>
                        <a:rPr lang="en-US" sz="1200" dirty="0" err="1"/>
                        <a:t>Httpcode</a:t>
                      </a:r>
                      <a:endParaRPr lang="en-US" sz="1200" dirty="0"/>
                    </a:p>
                  </a:txBody>
                  <a:tcPr/>
                </a:tc>
                <a:tc>
                  <a:txBody>
                    <a:bodyPr/>
                    <a:lstStyle/>
                    <a:p>
                      <a:r>
                        <a:rPr lang="en-US" sz="1200" dirty="0"/>
                        <a:t>Example</a:t>
                      </a:r>
                    </a:p>
                  </a:txBody>
                  <a:tcPr/>
                </a:tc>
                <a:extLst>
                  <a:ext uri="{0D108BD9-81ED-4DB2-BD59-A6C34878D82A}">
                    <a16:rowId xmlns:a16="http://schemas.microsoft.com/office/drawing/2014/main" val="1199631614"/>
                  </a:ext>
                </a:extLst>
              </a:tr>
              <a:tr h="761831">
                <a:tc>
                  <a:txBody>
                    <a:bodyPr/>
                    <a:lstStyle/>
                    <a:p>
                      <a:r>
                        <a:rPr lang="en-US" sz="1200" dirty="0"/>
                        <a:t>501 Not Implemented</a:t>
                      </a:r>
                    </a:p>
                  </a:txBody>
                  <a:tcPr/>
                </a:tc>
                <a:tc>
                  <a:txBody>
                    <a:bodyPr/>
                    <a:lstStyle/>
                    <a:p>
                      <a:r>
                        <a:rPr lang="en-US" sz="1200" dirty="0"/>
                        <a:t>HTTP/1.1 501 Not Implemented</a:t>
                      </a:r>
                    </a:p>
                    <a:p>
                      <a:endParaRPr lang="en-US" sz="1200" dirty="0"/>
                    </a:p>
                    <a:p>
                      <a:r>
                        <a:rPr lang="en-US" sz="1200" dirty="0"/>
                        <a:t>The request method is not supported by the server and cannot be handled. The only methods that servers are required to support (and therefore that must not return this code) are GET and HEAD. </a:t>
                      </a:r>
                    </a:p>
                    <a:p>
                      <a:endParaRPr lang="en-US" sz="1200" dirty="0"/>
                    </a:p>
                  </a:txBody>
                  <a:tcPr/>
                </a:tc>
                <a:extLst>
                  <a:ext uri="{0D108BD9-81ED-4DB2-BD59-A6C34878D82A}">
                    <a16:rowId xmlns:a16="http://schemas.microsoft.com/office/drawing/2014/main" val="4086973517"/>
                  </a:ext>
                </a:extLst>
              </a:tr>
            </a:tbl>
          </a:graphicData>
        </a:graphic>
      </p:graphicFrame>
    </p:spTree>
    <p:extLst>
      <p:ext uri="{BB962C8B-B14F-4D97-AF65-F5344CB8AC3E}">
        <p14:creationId xmlns:p14="http://schemas.microsoft.com/office/powerpoint/2010/main" val="397170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Assignment – Design Document</a:t>
            </a:r>
          </a:p>
        </p:txBody>
      </p:sp>
      <p:sp>
        <p:nvSpPr>
          <p:cNvPr id="4" name="灯片编号占位符 3"/>
          <p:cNvSpPr>
            <a:spLocks noGrp="1"/>
          </p:cNvSpPr>
          <p:nvPr>
            <p:ph type="sldNum" sz="quarter" idx="12"/>
          </p:nvPr>
        </p:nvSpPr>
        <p:spPr/>
        <p:txBody>
          <a:bodyPr/>
          <a:lstStyle/>
          <a:p>
            <a:fld id="{3CD5B470-24F1-6744-BE88-730898E97D2D}" type="slidenum">
              <a:rPr lang="en-US" smtClean="0"/>
              <a:t>12</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normAutofit/>
          </a:bodyPr>
          <a:lstStyle/>
          <a:p>
            <a:r>
              <a:rPr lang="en-US" sz="2400" dirty="0"/>
              <a:t>Please provide the QuickStart to tell me how to start your server.</a:t>
            </a:r>
          </a:p>
          <a:p>
            <a:endParaRPr lang="en-US" sz="2000" dirty="0"/>
          </a:p>
          <a:p>
            <a:r>
              <a:rPr lang="en-US" sz="2400" dirty="0"/>
              <a:t>Please provide specific location of the core function or code segment in your project.</a:t>
            </a:r>
          </a:p>
        </p:txBody>
      </p:sp>
    </p:spTree>
    <p:extLst>
      <p:ext uri="{BB962C8B-B14F-4D97-AF65-F5344CB8AC3E}">
        <p14:creationId xmlns:p14="http://schemas.microsoft.com/office/powerpoint/2010/main" val="194619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Assignment – Design Document</a:t>
            </a:r>
          </a:p>
        </p:txBody>
      </p:sp>
      <p:sp>
        <p:nvSpPr>
          <p:cNvPr id="4" name="灯片编号占位符 3"/>
          <p:cNvSpPr>
            <a:spLocks noGrp="1"/>
          </p:cNvSpPr>
          <p:nvPr>
            <p:ph type="sldNum" sz="quarter" idx="12"/>
          </p:nvPr>
        </p:nvSpPr>
        <p:spPr/>
        <p:txBody>
          <a:bodyPr/>
          <a:lstStyle/>
          <a:p>
            <a:fld id="{3CD5B470-24F1-6744-BE88-730898E97D2D}" type="slidenum">
              <a:rPr lang="en-US" smtClean="0"/>
              <a:t>13</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a:xfrm>
            <a:off x="457200" y="1200150"/>
            <a:ext cx="8229600" cy="3486149"/>
          </a:xfrm>
        </p:spPr>
        <p:txBody>
          <a:bodyPr>
            <a:normAutofit/>
          </a:bodyPr>
          <a:lstStyle/>
          <a:p>
            <a:r>
              <a:rPr lang="en-US" sz="2000" dirty="0"/>
              <a:t>Core function include:</a:t>
            </a:r>
          </a:p>
          <a:p>
            <a:pPr lvl="1"/>
            <a:r>
              <a:rPr lang="en-US" sz="1600" dirty="0"/>
              <a:t>Socket Connection</a:t>
            </a:r>
          </a:p>
          <a:p>
            <a:pPr lvl="2"/>
            <a:r>
              <a:rPr lang="en-US" sz="1200" dirty="0"/>
              <a:t>define socket port number</a:t>
            </a:r>
          </a:p>
          <a:p>
            <a:pPr lvl="2"/>
            <a:r>
              <a:rPr lang="en-US" sz="1200" dirty="0"/>
              <a:t>receive client request using socket</a:t>
            </a:r>
          </a:p>
          <a:p>
            <a:pPr lvl="2"/>
            <a:r>
              <a:rPr lang="en-US" sz="1200" dirty="0"/>
              <a:t>send server response using socket</a:t>
            </a:r>
            <a:endParaRPr lang="en-US" sz="2000" dirty="0"/>
          </a:p>
          <a:p>
            <a:pPr lvl="1"/>
            <a:r>
              <a:rPr lang="en-US" sz="1600" dirty="0"/>
              <a:t>Http request</a:t>
            </a:r>
          </a:p>
          <a:p>
            <a:pPr lvl="2"/>
            <a:r>
              <a:rPr lang="en-US" sz="1200" dirty="0"/>
              <a:t>Decode Request line (METHOD + URI +HTTP_VERSION)</a:t>
            </a:r>
          </a:p>
          <a:p>
            <a:pPr lvl="2"/>
            <a:r>
              <a:rPr lang="en-US" sz="1200" dirty="0"/>
              <a:t>Decode HTTP header and store them as key-vale pair (dictionary type)</a:t>
            </a:r>
          </a:p>
          <a:p>
            <a:pPr lvl="2"/>
            <a:r>
              <a:rPr lang="en-US" sz="1200" dirty="0"/>
              <a:t>Decode Request body</a:t>
            </a:r>
            <a:endParaRPr lang="en-US" sz="2000" dirty="0"/>
          </a:p>
          <a:p>
            <a:pPr lvl="1"/>
            <a:r>
              <a:rPr lang="en-US" sz="1600" dirty="0"/>
              <a:t>Http response</a:t>
            </a:r>
          </a:p>
          <a:p>
            <a:pPr lvl="2"/>
            <a:r>
              <a:rPr lang="en-US" sz="1200" dirty="0"/>
              <a:t>Build Response line (HTTP_VERSION+STATUS_CODE+STATUS_MSG)</a:t>
            </a:r>
          </a:p>
          <a:p>
            <a:pPr lvl="2"/>
            <a:r>
              <a:rPr lang="en-US" sz="1200" dirty="0"/>
              <a:t>Build Response header</a:t>
            </a:r>
          </a:p>
          <a:p>
            <a:pPr lvl="2"/>
            <a:r>
              <a:rPr lang="en-US" sz="1200" dirty="0"/>
              <a:t>Build Response body</a:t>
            </a:r>
          </a:p>
        </p:txBody>
      </p:sp>
    </p:spTree>
    <p:extLst>
      <p:ext uri="{BB962C8B-B14F-4D97-AF65-F5344CB8AC3E}">
        <p14:creationId xmlns:p14="http://schemas.microsoft.com/office/powerpoint/2010/main" val="790125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Test Procedure</a:t>
            </a:r>
          </a:p>
        </p:txBody>
      </p:sp>
      <p:sp>
        <p:nvSpPr>
          <p:cNvPr id="4" name="灯片编号占位符 3"/>
          <p:cNvSpPr>
            <a:spLocks noGrp="1"/>
          </p:cNvSpPr>
          <p:nvPr>
            <p:ph type="sldNum" sz="quarter" idx="12"/>
          </p:nvPr>
        </p:nvSpPr>
        <p:spPr/>
        <p:txBody>
          <a:bodyPr/>
          <a:lstStyle/>
          <a:p>
            <a:fld id="{3CD5B470-24F1-6744-BE88-730898E97D2D}" type="slidenum">
              <a:rPr lang="en-US" smtClean="0"/>
              <a:t>14</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Telnet</a:t>
            </a:r>
          </a:p>
          <a:p>
            <a:r>
              <a:rPr lang="en-US" dirty="0"/>
              <a:t>Postman</a:t>
            </a:r>
          </a:p>
          <a:p>
            <a:r>
              <a:rPr lang="en-US" dirty="0"/>
              <a:t>Rest Client (</a:t>
            </a:r>
            <a:r>
              <a:rPr lang="en-US" dirty="0" err="1"/>
              <a:t>Vscode</a:t>
            </a:r>
            <a:r>
              <a:rPr lang="en-US" dirty="0"/>
              <a:t>)</a:t>
            </a:r>
          </a:p>
        </p:txBody>
      </p:sp>
    </p:spTree>
    <p:extLst>
      <p:ext uri="{BB962C8B-B14F-4D97-AF65-F5344CB8AC3E}">
        <p14:creationId xmlns:p14="http://schemas.microsoft.com/office/powerpoint/2010/main" val="3582198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Grading Method</a:t>
            </a:r>
          </a:p>
        </p:txBody>
      </p:sp>
      <p:sp>
        <p:nvSpPr>
          <p:cNvPr id="4" name="灯片编号占位符 3"/>
          <p:cNvSpPr>
            <a:spLocks noGrp="1"/>
          </p:cNvSpPr>
          <p:nvPr>
            <p:ph type="sldNum" sz="quarter" idx="12"/>
          </p:nvPr>
        </p:nvSpPr>
        <p:spPr/>
        <p:txBody>
          <a:bodyPr/>
          <a:lstStyle/>
          <a:p>
            <a:fld id="{3CD5B470-24F1-6744-BE88-730898E97D2D}" type="slidenum">
              <a:rPr lang="en-US" smtClean="0"/>
              <a:t>15</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normAutofit/>
          </a:bodyPr>
          <a:lstStyle/>
          <a:p>
            <a:r>
              <a:rPr lang="en-US" altLang="zh-CN" dirty="0"/>
              <a:t>Design Document</a:t>
            </a:r>
          </a:p>
          <a:p>
            <a:pPr lvl="1"/>
            <a:r>
              <a:rPr lang="en-US" altLang="zh-CN" dirty="0"/>
              <a:t>Help me understand your code</a:t>
            </a:r>
          </a:p>
          <a:p>
            <a:r>
              <a:rPr lang="en-US" altLang="zh-CN" dirty="0"/>
              <a:t>Automatic code test</a:t>
            </a:r>
          </a:p>
          <a:p>
            <a:pPr lvl="1"/>
            <a:r>
              <a:rPr lang="en-US" altLang="zh-CN" dirty="0"/>
              <a:t>Using Python client script to test</a:t>
            </a:r>
          </a:p>
          <a:p>
            <a:pPr lvl="1"/>
            <a:r>
              <a:rPr lang="en-US" altLang="zh-CN" dirty="0" err="1"/>
              <a:t>Github</a:t>
            </a:r>
            <a:r>
              <a:rPr lang="en-US" altLang="zh-CN"/>
              <a:t>: https</a:t>
            </a:r>
            <a:r>
              <a:rPr lang="en-US" altLang="zh-CN" dirty="0"/>
              <a:t>://github.com/YiyangLu/Httptest</a:t>
            </a:r>
          </a:p>
          <a:p>
            <a:endParaRPr lang="en-US" altLang="zh-CN" dirty="0"/>
          </a:p>
        </p:txBody>
      </p:sp>
    </p:spTree>
    <p:extLst>
      <p:ext uri="{BB962C8B-B14F-4D97-AF65-F5344CB8AC3E}">
        <p14:creationId xmlns:p14="http://schemas.microsoft.com/office/powerpoint/2010/main" val="2128350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Grading Points</a:t>
            </a:r>
          </a:p>
        </p:txBody>
      </p:sp>
      <p:sp>
        <p:nvSpPr>
          <p:cNvPr id="4" name="灯片编号占位符 3"/>
          <p:cNvSpPr>
            <a:spLocks noGrp="1"/>
          </p:cNvSpPr>
          <p:nvPr>
            <p:ph type="sldNum" sz="quarter" idx="12"/>
          </p:nvPr>
        </p:nvSpPr>
        <p:spPr/>
        <p:txBody>
          <a:bodyPr/>
          <a:lstStyle/>
          <a:p>
            <a:fld id="{3CD5B470-24F1-6744-BE88-730898E97D2D}" type="slidenum">
              <a:rPr lang="en-US" smtClean="0"/>
              <a:t>16</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normAutofit fontScale="55000" lnSpcReduction="20000"/>
          </a:bodyPr>
          <a:lstStyle/>
          <a:p>
            <a:r>
              <a:rPr lang="en-US" altLang="zh-CN" dirty="0"/>
              <a:t>Design Document </a:t>
            </a:r>
            <a:r>
              <a:rPr lang="en-US" altLang="zh-CN" dirty="0">
                <a:highlight>
                  <a:srgbClr val="FFFF00"/>
                </a:highlight>
              </a:rPr>
              <a:t>10%</a:t>
            </a:r>
          </a:p>
          <a:p>
            <a:r>
              <a:rPr lang="en-US" altLang="zh-CN" dirty="0"/>
              <a:t>HEAD response implementation </a:t>
            </a:r>
            <a:r>
              <a:rPr lang="en-US" altLang="zh-CN" dirty="0">
                <a:highlight>
                  <a:srgbClr val="FFFF00"/>
                </a:highlight>
              </a:rPr>
              <a:t>25%</a:t>
            </a:r>
          </a:p>
          <a:p>
            <a:r>
              <a:rPr lang="en-US" altLang="zh-CN" dirty="0"/>
              <a:t>GET response implementation </a:t>
            </a:r>
            <a:r>
              <a:rPr lang="en-US" altLang="zh-CN" dirty="0">
                <a:highlight>
                  <a:srgbClr val="FFFF00"/>
                </a:highlight>
              </a:rPr>
              <a:t>25%</a:t>
            </a:r>
          </a:p>
          <a:p>
            <a:r>
              <a:rPr lang="en-US" altLang="zh-CN" dirty="0"/>
              <a:t>HTTP Code(200,304,400,404,501) </a:t>
            </a:r>
            <a:r>
              <a:rPr lang="en-US" altLang="zh-CN" dirty="0">
                <a:highlight>
                  <a:srgbClr val="FFFF00"/>
                </a:highlight>
              </a:rPr>
              <a:t>15%(3% each code)</a:t>
            </a:r>
          </a:p>
          <a:p>
            <a:r>
              <a:rPr lang="en-US" altLang="zh-CN"/>
              <a:t>HTTP </a:t>
            </a:r>
            <a:r>
              <a:rPr lang="en-US" altLang="zh-CN" dirty="0"/>
              <a:t>Header </a:t>
            </a:r>
            <a:r>
              <a:rPr lang="en-US" altLang="zh-CN" dirty="0">
                <a:highlight>
                  <a:srgbClr val="FFFF00"/>
                </a:highlight>
              </a:rPr>
              <a:t>10%(2% each field)</a:t>
            </a:r>
          </a:p>
          <a:p>
            <a:pPr lvl="1"/>
            <a:r>
              <a:rPr lang="en-US" b="0" i="0" dirty="0">
                <a:effectLst/>
                <a:latin typeface="Arial" panose="020B0604020202020204" pitchFamily="34" charset="0"/>
              </a:rPr>
              <a:t>Date</a:t>
            </a:r>
          </a:p>
          <a:p>
            <a:pPr lvl="1"/>
            <a:r>
              <a:rPr lang="en-US" b="0" i="0" dirty="0">
                <a:effectLst/>
                <a:latin typeface="Arial" panose="020B0604020202020204" pitchFamily="34" charset="0"/>
              </a:rPr>
              <a:t>Server</a:t>
            </a:r>
          </a:p>
          <a:p>
            <a:pPr lvl="1"/>
            <a:r>
              <a:rPr lang="en-US" b="0" i="0" dirty="0">
                <a:effectLst/>
                <a:latin typeface="Arial" panose="020B0604020202020204" pitchFamily="34" charset="0"/>
              </a:rPr>
              <a:t>Last-Modified</a:t>
            </a:r>
          </a:p>
          <a:p>
            <a:pPr lvl="1"/>
            <a:r>
              <a:rPr lang="en-US" b="0" i="0" dirty="0">
                <a:effectLst/>
                <a:latin typeface="Arial" panose="020B0604020202020204" pitchFamily="34" charset="0"/>
              </a:rPr>
              <a:t>Content-Length</a:t>
            </a:r>
          </a:p>
          <a:p>
            <a:pPr lvl="1"/>
            <a:r>
              <a:rPr lang="en-US" b="0" i="0" dirty="0">
                <a:effectLst/>
                <a:latin typeface="Arial" panose="020B0604020202020204" pitchFamily="34" charset="0"/>
              </a:rPr>
              <a:t>If-Modified-Since</a:t>
            </a:r>
          </a:p>
          <a:p>
            <a:r>
              <a:rPr lang="en-US" altLang="zh-CN" dirty="0">
                <a:latin typeface="Arial" panose="020B0604020202020204" pitchFamily="34" charset="0"/>
              </a:rPr>
              <a:t>If-Modified-Since </a:t>
            </a:r>
            <a:r>
              <a:rPr lang="en-US" altLang="zh-CN" dirty="0">
                <a:highlight>
                  <a:srgbClr val="FFFF00"/>
                </a:highlight>
                <a:latin typeface="Arial" panose="020B0604020202020204" pitchFamily="34" charset="0"/>
              </a:rPr>
              <a:t>10%</a:t>
            </a:r>
          </a:p>
          <a:p>
            <a:r>
              <a:rPr lang="en-US" altLang="zh-CN" dirty="0">
                <a:latin typeface="Arial" panose="020B0604020202020204" pitchFamily="34" charset="0"/>
              </a:rPr>
              <a:t>Minor Details </a:t>
            </a:r>
            <a:r>
              <a:rPr lang="en-US" altLang="zh-CN" dirty="0">
                <a:highlight>
                  <a:srgbClr val="FFFF00"/>
                </a:highlight>
                <a:latin typeface="Arial" panose="020B0604020202020204" pitchFamily="34" charset="0"/>
              </a:rPr>
              <a:t>5%</a:t>
            </a:r>
            <a:endParaRPr lang="en-US" altLang="zh-CN" dirty="0">
              <a:highlight>
                <a:srgbClr val="FFFF00"/>
              </a:highlight>
            </a:endParaRPr>
          </a:p>
        </p:txBody>
      </p:sp>
    </p:spTree>
    <p:extLst>
      <p:ext uri="{BB962C8B-B14F-4D97-AF65-F5344CB8AC3E}">
        <p14:creationId xmlns:p14="http://schemas.microsoft.com/office/powerpoint/2010/main" val="3568534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2</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normAutofit fontScale="92500" lnSpcReduction="10000"/>
          </a:bodyPr>
          <a:lstStyle/>
          <a:p>
            <a:r>
              <a:rPr lang="en-US" altLang="zh-CN" dirty="0"/>
              <a:t>Environment: No extra package or library</a:t>
            </a:r>
          </a:p>
          <a:p>
            <a:pPr lvl="1"/>
            <a:r>
              <a:rPr lang="en-US" altLang="zh-CN" dirty="0"/>
              <a:t>Create connection using socket</a:t>
            </a:r>
          </a:p>
          <a:p>
            <a:pPr lvl="1"/>
            <a:r>
              <a:rPr lang="en-US" dirty="0"/>
              <a:t>Parse Request using string operations</a:t>
            </a:r>
          </a:p>
          <a:p>
            <a:pPr lvl="1"/>
            <a:r>
              <a:rPr lang="en-US" dirty="0"/>
              <a:t>Please do not use web framework or standard http protocol library</a:t>
            </a:r>
          </a:p>
          <a:p>
            <a:r>
              <a:rPr lang="en-US" dirty="0"/>
              <a:t>Rendering Static HTML File(</a:t>
            </a:r>
            <a:r>
              <a:rPr lang="en-US" dirty="0">
                <a:solidFill>
                  <a:srgbClr val="FF0000"/>
                </a:solidFill>
              </a:rPr>
              <a:t>UTF-8</a:t>
            </a:r>
            <a:r>
              <a:rPr lang="en-US" dirty="0"/>
              <a:t>):</a:t>
            </a:r>
          </a:p>
          <a:p>
            <a:pPr lvl="1"/>
            <a:r>
              <a:rPr lang="en-US" dirty="0"/>
              <a:t>https://gzhou.pages.wm.edu/</a:t>
            </a:r>
          </a:p>
          <a:p>
            <a:pPr lvl="1"/>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3</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GET Method</a:t>
            </a:r>
          </a:p>
          <a:p>
            <a:pPr lvl="1"/>
            <a:r>
              <a:rPr lang="en-US" sz="2400" dirty="0">
                <a:latin typeface="Arial" panose="020B0604020202020204" pitchFamily="34" charset="0"/>
              </a:rPr>
              <a:t>Description</a:t>
            </a:r>
            <a:endParaRPr lang="en-US" sz="2400" b="0" i="0" dirty="0">
              <a:solidFill>
                <a:srgbClr val="1B1B1B"/>
              </a:solidFill>
              <a:effectLst/>
              <a:latin typeface="arial" panose="020B0604020202020204" pitchFamily="34" charset="0"/>
            </a:endParaRPr>
          </a:p>
          <a:p>
            <a:pPr lvl="2"/>
            <a:r>
              <a:rPr lang="en-US" sz="2000" b="0" i="0" dirty="0">
                <a:solidFill>
                  <a:srgbClr val="1B1B1B"/>
                </a:solidFill>
                <a:effectLst/>
                <a:latin typeface="arial" panose="020B0604020202020204" pitchFamily="34" charset="0"/>
              </a:rPr>
              <a:t>requests a representation of the specified resource. </a:t>
            </a:r>
          </a:p>
        </p:txBody>
      </p:sp>
    </p:spTree>
    <p:extLst>
      <p:ext uri="{BB962C8B-B14F-4D97-AF65-F5344CB8AC3E}">
        <p14:creationId xmlns:p14="http://schemas.microsoft.com/office/powerpoint/2010/main" val="1940617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4</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GET Method</a:t>
            </a:r>
          </a:p>
          <a:p>
            <a:pPr lvl="1"/>
            <a:r>
              <a:rPr lang="en-US" sz="2400" dirty="0">
                <a:solidFill>
                  <a:srgbClr val="1B1B1B"/>
                </a:solidFill>
                <a:latin typeface="arial" panose="020B0604020202020204" pitchFamily="34" charset="0"/>
              </a:rPr>
              <a:t>Request Parameter</a:t>
            </a:r>
          </a:p>
          <a:p>
            <a:pPr marL="914400" lvl="2" indent="0">
              <a:buNone/>
            </a:pPr>
            <a:endParaRPr lang="en-US" sz="2000" dirty="0"/>
          </a:p>
        </p:txBody>
      </p:sp>
      <p:graphicFrame>
        <p:nvGraphicFramePr>
          <p:cNvPr id="2" name="Table 2">
            <a:extLst>
              <a:ext uri="{FF2B5EF4-FFF2-40B4-BE49-F238E27FC236}">
                <a16:creationId xmlns:a16="http://schemas.microsoft.com/office/drawing/2014/main" id="{E88137F9-617F-4CA8-83A7-CC697CFA43DA}"/>
              </a:ext>
            </a:extLst>
          </p:cNvPr>
          <p:cNvGraphicFramePr>
            <a:graphicFrameLocks noGrp="1"/>
          </p:cNvGraphicFramePr>
          <p:nvPr>
            <p:extLst>
              <p:ext uri="{D42A27DB-BD31-4B8C-83A1-F6EECF244321}">
                <p14:modId xmlns:p14="http://schemas.microsoft.com/office/powerpoint/2010/main" val="669314297"/>
              </p:ext>
            </p:extLst>
          </p:nvPr>
        </p:nvGraphicFramePr>
        <p:xfrm>
          <a:off x="457200" y="2255174"/>
          <a:ext cx="8229600" cy="2663607"/>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854446597"/>
                    </a:ext>
                  </a:extLst>
                </a:gridCol>
                <a:gridCol w="1645920">
                  <a:extLst>
                    <a:ext uri="{9D8B030D-6E8A-4147-A177-3AD203B41FA5}">
                      <a16:colId xmlns:a16="http://schemas.microsoft.com/office/drawing/2014/main" val="1765058109"/>
                    </a:ext>
                  </a:extLst>
                </a:gridCol>
                <a:gridCol w="1645920">
                  <a:extLst>
                    <a:ext uri="{9D8B030D-6E8A-4147-A177-3AD203B41FA5}">
                      <a16:colId xmlns:a16="http://schemas.microsoft.com/office/drawing/2014/main" val="1901953857"/>
                    </a:ext>
                  </a:extLst>
                </a:gridCol>
                <a:gridCol w="1645920">
                  <a:extLst>
                    <a:ext uri="{9D8B030D-6E8A-4147-A177-3AD203B41FA5}">
                      <a16:colId xmlns:a16="http://schemas.microsoft.com/office/drawing/2014/main" val="3748094413"/>
                    </a:ext>
                  </a:extLst>
                </a:gridCol>
                <a:gridCol w="1645920">
                  <a:extLst>
                    <a:ext uri="{9D8B030D-6E8A-4147-A177-3AD203B41FA5}">
                      <a16:colId xmlns:a16="http://schemas.microsoft.com/office/drawing/2014/main" val="1350740340"/>
                    </a:ext>
                  </a:extLst>
                </a:gridCol>
              </a:tblGrid>
              <a:tr h="350636">
                <a:tc>
                  <a:txBody>
                    <a:bodyPr/>
                    <a:lstStyle/>
                    <a:p>
                      <a:r>
                        <a:rPr lang="en-US" sz="1100" dirty="0"/>
                        <a:t>Name</a:t>
                      </a:r>
                    </a:p>
                  </a:txBody>
                  <a:tcPr/>
                </a:tc>
                <a:tc>
                  <a:txBody>
                    <a:bodyPr/>
                    <a:lstStyle/>
                    <a:p>
                      <a:r>
                        <a:rPr lang="en-US" sz="1100" dirty="0"/>
                        <a:t>Type</a:t>
                      </a:r>
                    </a:p>
                  </a:txBody>
                  <a:tcPr/>
                </a:tc>
                <a:tc>
                  <a:txBody>
                    <a:bodyPr/>
                    <a:lstStyle/>
                    <a:p>
                      <a:r>
                        <a:rPr lang="en-US" sz="1100" dirty="0"/>
                        <a:t>Description</a:t>
                      </a:r>
                    </a:p>
                  </a:txBody>
                  <a:tcPr/>
                </a:tc>
                <a:tc>
                  <a:txBody>
                    <a:bodyPr/>
                    <a:lstStyle/>
                    <a:p>
                      <a:r>
                        <a:rPr lang="en-US" sz="1100" dirty="0"/>
                        <a:t>Value</a:t>
                      </a:r>
                    </a:p>
                  </a:txBody>
                  <a:tcPr/>
                </a:tc>
                <a:tc>
                  <a:txBody>
                    <a:bodyPr/>
                    <a:lstStyle/>
                    <a:p>
                      <a:r>
                        <a:rPr lang="en-US" sz="1100" dirty="0"/>
                        <a:t>Example</a:t>
                      </a:r>
                    </a:p>
                  </a:txBody>
                  <a:tcPr/>
                </a:tc>
                <a:extLst>
                  <a:ext uri="{0D108BD9-81ED-4DB2-BD59-A6C34878D82A}">
                    <a16:rowId xmlns:a16="http://schemas.microsoft.com/office/drawing/2014/main" val="1199631614"/>
                  </a:ext>
                </a:extLst>
              </a:tr>
              <a:tr h="605207">
                <a:tc>
                  <a:txBody>
                    <a:bodyPr/>
                    <a:lstStyle/>
                    <a:p>
                      <a:r>
                        <a:rPr lang="en-US" sz="1100" dirty="0"/>
                        <a:t>URI</a:t>
                      </a:r>
                    </a:p>
                  </a:txBody>
                  <a:tcPr/>
                </a:tc>
                <a:tc>
                  <a:txBody>
                    <a:bodyPr/>
                    <a:lstStyle/>
                    <a:p>
                      <a:r>
                        <a:rPr lang="en-US" sz="1100" dirty="0"/>
                        <a:t>String</a:t>
                      </a:r>
                    </a:p>
                  </a:txBody>
                  <a:tcPr/>
                </a:tc>
                <a:tc>
                  <a:txBody>
                    <a:bodyPr/>
                    <a:lstStyle/>
                    <a:p>
                      <a:r>
                        <a:rPr lang="en-US" sz="1100" dirty="0"/>
                        <a:t>Identifying resources on the Web</a:t>
                      </a:r>
                    </a:p>
                  </a:txBody>
                  <a:tcPr/>
                </a:tc>
                <a:tc>
                  <a:txBody>
                    <a:bodyPr/>
                    <a:lstStyle/>
                    <a:p>
                      <a:r>
                        <a:rPr lang="en-US" sz="1100" dirty="0"/>
                        <a:t>&lt;Protocol&gt;&lt;Domain Name&gt;&lt;Port&gt;&lt;Path to the file&gt;</a:t>
                      </a:r>
                    </a:p>
                  </a:txBody>
                  <a:tcPr/>
                </a:tc>
                <a:tc>
                  <a:txBody>
                    <a:bodyPr/>
                    <a:lstStyle/>
                    <a:p>
                      <a:r>
                        <a:rPr lang="en-US" sz="1100" dirty="0"/>
                        <a:t>http://example.com:80/path_to_myfile</a:t>
                      </a:r>
                    </a:p>
                  </a:txBody>
                  <a:tcPr/>
                </a:tc>
                <a:extLst>
                  <a:ext uri="{0D108BD9-81ED-4DB2-BD59-A6C34878D82A}">
                    <a16:rowId xmlns:a16="http://schemas.microsoft.com/office/drawing/2014/main" val="4086973517"/>
                  </a:ext>
                </a:extLst>
              </a:tr>
              <a:tr h="778124">
                <a:tc>
                  <a:txBody>
                    <a:bodyPr/>
                    <a:lstStyle/>
                    <a:p>
                      <a:r>
                        <a:rPr lang="en-US" sz="1100" dirty="0"/>
                        <a:t>If-Modified-Since</a:t>
                      </a:r>
                    </a:p>
                  </a:txBody>
                  <a:tcPr/>
                </a:tc>
                <a:tc>
                  <a:txBody>
                    <a:bodyPr/>
                    <a:lstStyle/>
                    <a:p>
                      <a:r>
                        <a:rPr lang="en-US" sz="1100" dirty="0"/>
                        <a:t>String</a:t>
                      </a:r>
                    </a:p>
                  </a:txBody>
                  <a:tcPr/>
                </a:tc>
                <a:tc>
                  <a:txBody>
                    <a:bodyPr/>
                    <a:lstStyle/>
                    <a:p>
                      <a:r>
                        <a:rPr lang="en-US" sz="1100" dirty="0"/>
                        <a:t>Check if the resource is modified or not</a:t>
                      </a:r>
                    </a:p>
                  </a:txBody>
                  <a:tcPr/>
                </a:tc>
                <a:tc>
                  <a:txBody>
                    <a:bodyPr/>
                    <a:lstStyle/>
                    <a:p>
                      <a:r>
                        <a:rPr lang="en-US" sz="1100" dirty="0"/>
                        <a:t>&lt;day-name&gt;, &lt;day&gt; &lt;month&gt; &lt;year&gt; &lt;hour&gt;:&lt;minute&gt;:&lt;second&gt; GMT</a:t>
                      </a:r>
                    </a:p>
                  </a:txBody>
                  <a:tcPr/>
                </a:tc>
                <a:tc>
                  <a:txBody>
                    <a:bodyPr/>
                    <a:lstStyle/>
                    <a:p>
                      <a:r>
                        <a:rPr lang="en-US" sz="1100" dirty="0"/>
                        <a:t>Wed, 21 Oct 2015 07:28:00 GMTR</a:t>
                      </a:r>
                    </a:p>
                  </a:txBody>
                  <a:tcPr/>
                </a:tc>
                <a:extLst>
                  <a:ext uri="{0D108BD9-81ED-4DB2-BD59-A6C34878D82A}">
                    <a16:rowId xmlns:a16="http://schemas.microsoft.com/office/drawing/2014/main" val="1029239393"/>
                  </a:ext>
                </a:extLst>
              </a:tr>
              <a:tr h="778124">
                <a:tc gridSpan="5">
                  <a:txBody>
                    <a:bodyPr/>
                    <a:lstStyle/>
                    <a:p>
                      <a:pPr algn="ctr"/>
                      <a:r>
                        <a:rPr lang="en-US" sz="1100" b="1" dirty="0"/>
                        <a:t>Request Example</a:t>
                      </a:r>
                    </a:p>
                    <a:p>
                      <a:r>
                        <a:rPr lang="en-US" sz="1100" b="0" dirty="0"/>
                        <a:t>GET </a:t>
                      </a:r>
                      <a:r>
                        <a:rPr lang="en-US" sz="1100" b="0" dirty="0">
                          <a:highlight>
                            <a:srgbClr val="FFFF00"/>
                          </a:highlight>
                        </a:rPr>
                        <a:t>http://127.0.0.1/ </a:t>
                      </a:r>
                      <a:r>
                        <a:rPr lang="en-US" sz="1100" b="0" dirty="0"/>
                        <a:t>HTTP/1.1</a:t>
                      </a:r>
                    </a:p>
                    <a:p>
                      <a:endParaRPr lang="en-US" sz="1100" b="0" dirty="0"/>
                    </a:p>
                    <a:p>
                      <a:r>
                        <a:rPr lang="en-US" sz="1100" b="0" dirty="0"/>
                        <a:t>If-Modified-Since: </a:t>
                      </a:r>
                      <a:r>
                        <a:rPr lang="en-US" sz="1100" b="0" dirty="0">
                          <a:highlight>
                            <a:srgbClr val="FFFF00"/>
                          </a:highlight>
                        </a:rPr>
                        <a:t>2022-02-05 20:50:04 GMT</a:t>
                      </a:r>
                    </a:p>
                    <a:p>
                      <a:endParaRPr lang="en-US" sz="1100" b="1"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870639183"/>
                  </a:ext>
                </a:extLst>
              </a:tr>
            </a:tbl>
          </a:graphicData>
        </a:graphic>
      </p:graphicFrame>
    </p:spTree>
    <p:extLst>
      <p:ext uri="{BB962C8B-B14F-4D97-AF65-F5344CB8AC3E}">
        <p14:creationId xmlns:p14="http://schemas.microsoft.com/office/powerpoint/2010/main" val="228030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5</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GET Method</a:t>
            </a:r>
          </a:p>
          <a:p>
            <a:pPr lvl="1"/>
            <a:r>
              <a:rPr lang="en-US" sz="2400" dirty="0">
                <a:solidFill>
                  <a:srgbClr val="1B1B1B"/>
                </a:solidFill>
                <a:latin typeface="arial" panose="020B0604020202020204" pitchFamily="34" charset="0"/>
              </a:rPr>
              <a:t>Successful Response</a:t>
            </a:r>
          </a:p>
          <a:p>
            <a:pPr marL="914400" lvl="2" indent="0">
              <a:buNone/>
            </a:pPr>
            <a:endParaRPr lang="en-US" sz="2000" dirty="0"/>
          </a:p>
        </p:txBody>
      </p:sp>
      <p:graphicFrame>
        <p:nvGraphicFramePr>
          <p:cNvPr id="2" name="Table 2">
            <a:extLst>
              <a:ext uri="{FF2B5EF4-FFF2-40B4-BE49-F238E27FC236}">
                <a16:creationId xmlns:a16="http://schemas.microsoft.com/office/drawing/2014/main" id="{E88137F9-617F-4CA8-83A7-CC697CFA43DA}"/>
              </a:ext>
            </a:extLst>
          </p:cNvPr>
          <p:cNvGraphicFramePr>
            <a:graphicFrameLocks noGrp="1"/>
          </p:cNvGraphicFramePr>
          <p:nvPr>
            <p:extLst>
              <p:ext uri="{D42A27DB-BD31-4B8C-83A1-F6EECF244321}">
                <p14:modId xmlns:p14="http://schemas.microsoft.com/office/powerpoint/2010/main" val="1425646553"/>
              </p:ext>
            </p:extLst>
          </p:nvPr>
        </p:nvGraphicFramePr>
        <p:xfrm>
          <a:off x="457200" y="2255173"/>
          <a:ext cx="8229600" cy="2630195"/>
        </p:xfrm>
        <a:graphic>
          <a:graphicData uri="http://schemas.openxmlformats.org/drawingml/2006/table">
            <a:tbl>
              <a:tblPr firstRow="1" bandRow="1">
                <a:tableStyleId>{5C22544A-7EE6-4342-B048-85BDC9FD1C3A}</a:tableStyleId>
              </a:tblPr>
              <a:tblGrid>
                <a:gridCol w="1498600">
                  <a:extLst>
                    <a:ext uri="{9D8B030D-6E8A-4147-A177-3AD203B41FA5}">
                      <a16:colId xmlns:a16="http://schemas.microsoft.com/office/drawing/2014/main" val="2854446597"/>
                    </a:ext>
                  </a:extLst>
                </a:gridCol>
                <a:gridCol w="6731000">
                  <a:extLst>
                    <a:ext uri="{9D8B030D-6E8A-4147-A177-3AD203B41FA5}">
                      <a16:colId xmlns:a16="http://schemas.microsoft.com/office/drawing/2014/main" val="1350740340"/>
                    </a:ext>
                  </a:extLst>
                </a:gridCol>
              </a:tblGrid>
              <a:tr h="246702">
                <a:tc>
                  <a:txBody>
                    <a:bodyPr/>
                    <a:lstStyle/>
                    <a:p>
                      <a:r>
                        <a:rPr lang="en-US" sz="1200" dirty="0" err="1"/>
                        <a:t>Httpcode</a:t>
                      </a:r>
                      <a:endParaRPr lang="en-US" sz="1200" dirty="0"/>
                    </a:p>
                  </a:txBody>
                  <a:tcPr/>
                </a:tc>
                <a:tc>
                  <a:txBody>
                    <a:bodyPr/>
                    <a:lstStyle/>
                    <a:p>
                      <a:r>
                        <a:rPr lang="en-US" sz="1200" dirty="0"/>
                        <a:t>Example</a:t>
                      </a:r>
                    </a:p>
                  </a:txBody>
                  <a:tcPr/>
                </a:tc>
                <a:extLst>
                  <a:ext uri="{0D108BD9-81ED-4DB2-BD59-A6C34878D82A}">
                    <a16:rowId xmlns:a16="http://schemas.microsoft.com/office/drawing/2014/main" val="1199631614"/>
                  </a:ext>
                </a:extLst>
              </a:tr>
              <a:tr h="1852762">
                <a:tc>
                  <a:txBody>
                    <a:bodyPr/>
                    <a:lstStyle/>
                    <a:p>
                      <a:r>
                        <a:rPr lang="en-US" sz="1200" dirty="0"/>
                        <a:t>200 OK</a:t>
                      </a:r>
                    </a:p>
                  </a:txBody>
                  <a:tcPr/>
                </a:tc>
                <a:tc>
                  <a:txBody>
                    <a:bodyPr/>
                    <a:lstStyle/>
                    <a:p>
                      <a:r>
                        <a:rPr lang="en-US" sz="1200" dirty="0"/>
                        <a:t>HTTP/1.1 200 ok</a:t>
                      </a:r>
                    </a:p>
                    <a:p>
                      <a:r>
                        <a:rPr lang="en-US" sz="1200" dirty="0"/>
                        <a:t>Last-Modified: Fri, 04 Feb 2022 20:50:04 GMT</a:t>
                      </a:r>
                    </a:p>
                    <a:p>
                      <a:r>
                        <a:rPr lang="en-US" sz="1200" dirty="0"/>
                        <a:t>Content-Length: 17662</a:t>
                      </a:r>
                    </a:p>
                    <a:p>
                      <a:r>
                        <a:rPr lang="en-US" sz="1200" dirty="0"/>
                        <a:t>Date: 2022-02-06 19:45:17 </a:t>
                      </a:r>
                      <a:r>
                        <a:rPr lang="da-DK" sz="1200" dirty="0"/>
                        <a:t>Sun, 06 Feb 2022 20:02:38 GMT</a:t>
                      </a:r>
                      <a:endParaRPr lang="en-US" sz="1200" dirty="0"/>
                    </a:p>
                    <a:p>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&lt;!DOCTYPE html&gt;&lt;html&gt;&lt;head&gt; &lt;!-- head definitions go here --&gt; &lt;/head&gt;&lt;body&gt; &lt;!-- </a:t>
                      </a:r>
                      <a:r>
                        <a:rPr lang="en-US" sz="1200" dirty="0">
                          <a:hlinkClick r:id="rId3"/>
                        </a:rPr>
                        <a:t>https://gzhou.pages.wm.edu/</a:t>
                      </a:r>
                      <a:r>
                        <a:rPr lang="en-US" sz="1200" dirty="0"/>
                        <a:t> html file --&gt; &lt;/body&gt;&lt;/html&gt;</a:t>
                      </a:r>
                    </a:p>
                    <a:p>
                      <a:endParaRPr lang="en-US" sz="1200" dirty="0"/>
                    </a:p>
                  </a:txBody>
                  <a:tcPr/>
                </a:tc>
                <a:extLst>
                  <a:ext uri="{0D108BD9-81ED-4DB2-BD59-A6C34878D82A}">
                    <a16:rowId xmlns:a16="http://schemas.microsoft.com/office/drawing/2014/main" val="4086973517"/>
                  </a:ext>
                </a:extLst>
              </a:tr>
              <a:tr h="503113">
                <a:tc>
                  <a:txBody>
                    <a:bodyPr/>
                    <a:lstStyle/>
                    <a:p>
                      <a:r>
                        <a:rPr lang="en-US" sz="1200" dirty="0"/>
                        <a:t>304 Not Modified</a:t>
                      </a:r>
                    </a:p>
                  </a:txBody>
                  <a:tcPr/>
                </a:tc>
                <a:tc>
                  <a:txBody>
                    <a:bodyPr/>
                    <a:lstStyle/>
                    <a:p>
                      <a:r>
                        <a:rPr lang="en-US" sz="1200" dirty="0"/>
                        <a:t>HTTP/1.1 304 Not Modified</a:t>
                      </a:r>
                    </a:p>
                  </a:txBody>
                  <a:tcPr/>
                </a:tc>
                <a:extLst>
                  <a:ext uri="{0D108BD9-81ED-4DB2-BD59-A6C34878D82A}">
                    <a16:rowId xmlns:a16="http://schemas.microsoft.com/office/drawing/2014/main" val="3783065501"/>
                  </a:ext>
                </a:extLst>
              </a:tr>
            </a:tbl>
          </a:graphicData>
        </a:graphic>
      </p:graphicFrame>
    </p:spTree>
    <p:extLst>
      <p:ext uri="{BB962C8B-B14F-4D97-AF65-F5344CB8AC3E}">
        <p14:creationId xmlns:p14="http://schemas.microsoft.com/office/powerpoint/2010/main" val="2901470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6</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GET Method</a:t>
            </a:r>
          </a:p>
          <a:p>
            <a:pPr lvl="1"/>
            <a:r>
              <a:rPr lang="en-US" sz="2400" dirty="0">
                <a:solidFill>
                  <a:srgbClr val="1B1B1B"/>
                </a:solidFill>
                <a:latin typeface="arial" panose="020B0604020202020204" pitchFamily="34" charset="0"/>
              </a:rPr>
              <a:t>Error Response</a:t>
            </a:r>
          </a:p>
          <a:p>
            <a:pPr marL="914400" lvl="2" indent="0">
              <a:buNone/>
            </a:pPr>
            <a:endParaRPr lang="en-US" sz="2000" dirty="0"/>
          </a:p>
        </p:txBody>
      </p:sp>
      <p:graphicFrame>
        <p:nvGraphicFramePr>
          <p:cNvPr id="2" name="Table 2">
            <a:extLst>
              <a:ext uri="{FF2B5EF4-FFF2-40B4-BE49-F238E27FC236}">
                <a16:creationId xmlns:a16="http://schemas.microsoft.com/office/drawing/2014/main" id="{E88137F9-617F-4CA8-83A7-CC697CFA43DA}"/>
              </a:ext>
            </a:extLst>
          </p:cNvPr>
          <p:cNvGraphicFramePr>
            <a:graphicFrameLocks noGrp="1"/>
          </p:cNvGraphicFramePr>
          <p:nvPr>
            <p:extLst>
              <p:ext uri="{D42A27DB-BD31-4B8C-83A1-F6EECF244321}">
                <p14:modId xmlns:p14="http://schemas.microsoft.com/office/powerpoint/2010/main" val="1744347462"/>
              </p:ext>
            </p:extLst>
          </p:nvPr>
        </p:nvGraphicFramePr>
        <p:xfrm>
          <a:off x="457200" y="2255173"/>
          <a:ext cx="8229600" cy="2023255"/>
        </p:xfrm>
        <a:graphic>
          <a:graphicData uri="http://schemas.openxmlformats.org/drawingml/2006/table">
            <a:tbl>
              <a:tblPr firstRow="1" bandRow="1">
                <a:tableStyleId>{5C22544A-7EE6-4342-B048-85BDC9FD1C3A}</a:tableStyleId>
              </a:tblPr>
              <a:tblGrid>
                <a:gridCol w="1460500">
                  <a:extLst>
                    <a:ext uri="{9D8B030D-6E8A-4147-A177-3AD203B41FA5}">
                      <a16:colId xmlns:a16="http://schemas.microsoft.com/office/drawing/2014/main" val="2854446597"/>
                    </a:ext>
                  </a:extLst>
                </a:gridCol>
                <a:gridCol w="6769100">
                  <a:extLst>
                    <a:ext uri="{9D8B030D-6E8A-4147-A177-3AD203B41FA5}">
                      <a16:colId xmlns:a16="http://schemas.microsoft.com/office/drawing/2014/main" val="1350740340"/>
                    </a:ext>
                  </a:extLst>
                </a:gridCol>
              </a:tblGrid>
              <a:tr h="284570">
                <a:tc>
                  <a:txBody>
                    <a:bodyPr/>
                    <a:lstStyle/>
                    <a:p>
                      <a:r>
                        <a:rPr lang="en-US" sz="1200" dirty="0" err="1"/>
                        <a:t>Httpcode</a:t>
                      </a:r>
                      <a:endParaRPr lang="en-US" sz="1200" dirty="0"/>
                    </a:p>
                  </a:txBody>
                  <a:tcPr/>
                </a:tc>
                <a:tc>
                  <a:txBody>
                    <a:bodyPr/>
                    <a:lstStyle/>
                    <a:p>
                      <a:r>
                        <a:rPr lang="en-US" sz="1200" dirty="0"/>
                        <a:t>Example</a:t>
                      </a:r>
                    </a:p>
                  </a:txBody>
                  <a:tcPr/>
                </a:tc>
                <a:extLst>
                  <a:ext uri="{0D108BD9-81ED-4DB2-BD59-A6C34878D82A}">
                    <a16:rowId xmlns:a16="http://schemas.microsoft.com/office/drawing/2014/main" val="1199631614"/>
                  </a:ext>
                </a:extLst>
              </a:tr>
              <a:tr h="761831">
                <a:tc>
                  <a:txBody>
                    <a:bodyPr/>
                    <a:lstStyle/>
                    <a:p>
                      <a:r>
                        <a:rPr lang="en-US" sz="1200" dirty="0"/>
                        <a:t>404 Not Found</a:t>
                      </a:r>
                    </a:p>
                  </a:txBody>
                  <a:tcPr/>
                </a:tc>
                <a:tc>
                  <a:txBody>
                    <a:bodyPr/>
                    <a:lstStyle/>
                    <a:p>
                      <a:r>
                        <a:rPr lang="en-US" sz="1200" dirty="0"/>
                        <a:t>HTTP/1.1 404 Not Found</a:t>
                      </a:r>
                    </a:p>
                    <a:p>
                      <a:endParaRPr lang="en-US" sz="1200" dirty="0"/>
                    </a:p>
                    <a:p>
                      <a:r>
                        <a:rPr lang="en-US" sz="1200" dirty="0"/>
                        <a:t>The server can not find the requested resource. In the browser, this means the URL is not recognized.</a:t>
                      </a:r>
                    </a:p>
                    <a:p>
                      <a:endParaRPr lang="en-US" sz="1200" dirty="0"/>
                    </a:p>
                  </a:txBody>
                  <a:tcPr/>
                </a:tc>
                <a:extLst>
                  <a:ext uri="{0D108BD9-81ED-4DB2-BD59-A6C34878D82A}">
                    <a16:rowId xmlns:a16="http://schemas.microsoft.com/office/drawing/2014/main" val="4086973517"/>
                  </a:ext>
                </a:extLst>
              </a:tr>
              <a:tr h="732845">
                <a:tc>
                  <a:txBody>
                    <a:bodyPr/>
                    <a:lstStyle/>
                    <a:p>
                      <a:r>
                        <a:rPr lang="en-US" sz="1200" dirty="0"/>
                        <a:t>400 Bad Request</a:t>
                      </a:r>
                    </a:p>
                  </a:txBody>
                  <a:tcPr/>
                </a:tc>
                <a:tc>
                  <a:txBody>
                    <a:bodyPr/>
                    <a:lstStyle/>
                    <a:p>
                      <a:r>
                        <a:rPr lang="en-US" sz="1200" dirty="0"/>
                        <a:t>HTTP/1.1 400 Bad Request</a:t>
                      </a:r>
                    </a:p>
                  </a:txBody>
                  <a:tcPr/>
                </a:tc>
                <a:extLst>
                  <a:ext uri="{0D108BD9-81ED-4DB2-BD59-A6C34878D82A}">
                    <a16:rowId xmlns:a16="http://schemas.microsoft.com/office/drawing/2014/main" val="295777106"/>
                  </a:ext>
                </a:extLst>
              </a:tr>
            </a:tbl>
          </a:graphicData>
        </a:graphic>
      </p:graphicFrame>
    </p:spTree>
    <p:extLst>
      <p:ext uri="{BB962C8B-B14F-4D97-AF65-F5344CB8AC3E}">
        <p14:creationId xmlns:p14="http://schemas.microsoft.com/office/powerpoint/2010/main" val="168232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7</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HEAD Method</a:t>
            </a:r>
          </a:p>
          <a:p>
            <a:pPr lvl="1"/>
            <a:r>
              <a:rPr lang="en-US" sz="2400" dirty="0">
                <a:latin typeface="Arial" panose="020B0604020202020204" pitchFamily="34" charset="0"/>
              </a:rPr>
              <a:t>Description</a:t>
            </a:r>
            <a:endParaRPr lang="en-US" sz="2400" b="0" i="0" dirty="0">
              <a:effectLst/>
              <a:latin typeface="Arial" panose="020B0604020202020204" pitchFamily="34" charset="0"/>
            </a:endParaRPr>
          </a:p>
          <a:p>
            <a:pPr lvl="2"/>
            <a:r>
              <a:rPr lang="en-US" sz="2000" b="0" i="0" dirty="0">
                <a:effectLst/>
                <a:latin typeface="Arial" panose="020B0604020202020204" pitchFamily="34" charset="0"/>
              </a:rPr>
              <a:t>requests the headers that would be returned if the HEAD request's URL was instead requested with the HTTP GET method. </a:t>
            </a:r>
          </a:p>
          <a:p>
            <a:pPr lvl="2"/>
            <a:r>
              <a:rPr lang="en-US" sz="2000" dirty="0">
                <a:solidFill>
                  <a:srgbClr val="FF0000"/>
                </a:solidFill>
              </a:rPr>
              <a:t>Warning: response should not have a body.</a:t>
            </a:r>
          </a:p>
          <a:p>
            <a:pPr lvl="3"/>
            <a:r>
              <a:rPr lang="en-US" sz="1600" dirty="0">
                <a:solidFill>
                  <a:srgbClr val="FF0000"/>
                </a:solidFill>
              </a:rPr>
              <a:t>Postman, Rest Client cannot decode such response</a:t>
            </a:r>
          </a:p>
        </p:txBody>
      </p:sp>
    </p:spTree>
    <p:extLst>
      <p:ext uri="{BB962C8B-B14F-4D97-AF65-F5344CB8AC3E}">
        <p14:creationId xmlns:p14="http://schemas.microsoft.com/office/powerpoint/2010/main" val="2321761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8</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HEAD Method</a:t>
            </a:r>
          </a:p>
          <a:p>
            <a:pPr lvl="1"/>
            <a:r>
              <a:rPr lang="en-US" sz="2400" dirty="0">
                <a:solidFill>
                  <a:srgbClr val="1B1B1B"/>
                </a:solidFill>
                <a:latin typeface="arial" panose="020B0604020202020204" pitchFamily="34" charset="0"/>
              </a:rPr>
              <a:t>Request Parameter</a:t>
            </a:r>
          </a:p>
          <a:p>
            <a:pPr marL="914400" lvl="2" indent="0">
              <a:buNone/>
            </a:pPr>
            <a:endParaRPr lang="en-US" sz="2000" dirty="0"/>
          </a:p>
        </p:txBody>
      </p:sp>
      <p:graphicFrame>
        <p:nvGraphicFramePr>
          <p:cNvPr id="2" name="Table 2">
            <a:extLst>
              <a:ext uri="{FF2B5EF4-FFF2-40B4-BE49-F238E27FC236}">
                <a16:creationId xmlns:a16="http://schemas.microsoft.com/office/drawing/2014/main" id="{E88137F9-617F-4CA8-83A7-CC697CFA43DA}"/>
              </a:ext>
            </a:extLst>
          </p:cNvPr>
          <p:cNvGraphicFramePr>
            <a:graphicFrameLocks noGrp="1"/>
          </p:cNvGraphicFramePr>
          <p:nvPr>
            <p:extLst>
              <p:ext uri="{D42A27DB-BD31-4B8C-83A1-F6EECF244321}">
                <p14:modId xmlns:p14="http://schemas.microsoft.com/office/powerpoint/2010/main" val="1890038674"/>
              </p:ext>
            </p:extLst>
          </p:nvPr>
        </p:nvGraphicFramePr>
        <p:xfrm>
          <a:off x="457200" y="2255174"/>
          <a:ext cx="8229600" cy="2663607"/>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854446597"/>
                    </a:ext>
                  </a:extLst>
                </a:gridCol>
                <a:gridCol w="1645920">
                  <a:extLst>
                    <a:ext uri="{9D8B030D-6E8A-4147-A177-3AD203B41FA5}">
                      <a16:colId xmlns:a16="http://schemas.microsoft.com/office/drawing/2014/main" val="1765058109"/>
                    </a:ext>
                  </a:extLst>
                </a:gridCol>
                <a:gridCol w="1645920">
                  <a:extLst>
                    <a:ext uri="{9D8B030D-6E8A-4147-A177-3AD203B41FA5}">
                      <a16:colId xmlns:a16="http://schemas.microsoft.com/office/drawing/2014/main" val="1901953857"/>
                    </a:ext>
                  </a:extLst>
                </a:gridCol>
                <a:gridCol w="1645920">
                  <a:extLst>
                    <a:ext uri="{9D8B030D-6E8A-4147-A177-3AD203B41FA5}">
                      <a16:colId xmlns:a16="http://schemas.microsoft.com/office/drawing/2014/main" val="3748094413"/>
                    </a:ext>
                  </a:extLst>
                </a:gridCol>
                <a:gridCol w="1645920">
                  <a:extLst>
                    <a:ext uri="{9D8B030D-6E8A-4147-A177-3AD203B41FA5}">
                      <a16:colId xmlns:a16="http://schemas.microsoft.com/office/drawing/2014/main" val="1350740340"/>
                    </a:ext>
                  </a:extLst>
                </a:gridCol>
              </a:tblGrid>
              <a:tr h="350636">
                <a:tc>
                  <a:txBody>
                    <a:bodyPr/>
                    <a:lstStyle/>
                    <a:p>
                      <a:r>
                        <a:rPr lang="en-US" sz="1100" dirty="0"/>
                        <a:t>Name</a:t>
                      </a:r>
                    </a:p>
                  </a:txBody>
                  <a:tcPr/>
                </a:tc>
                <a:tc>
                  <a:txBody>
                    <a:bodyPr/>
                    <a:lstStyle/>
                    <a:p>
                      <a:r>
                        <a:rPr lang="en-US" sz="1100" dirty="0"/>
                        <a:t>Type</a:t>
                      </a:r>
                    </a:p>
                  </a:txBody>
                  <a:tcPr/>
                </a:tc>
                <a:tc>
                  <a:txBody>
                    <a:bodyPr/>
                    <a:lstStyle/>
                    <a:p>
                      <a:r>
                        <a:rPr lang="en-US" sz="1100" dirty="0"/>
                        <a:t>Description</a:t>
                      </a:r>
                    </a:p>
                  </a:txBody>
                  <a:tcPr/>
                </a:tc>
                <a:tc>
                  <a:txBody>
                    <a:bodyPr/>
                    <a:lstStyle/>
                    <a:p>
                      <a:r>
                        <a:rPr lang="en-US" sz="1100" dirty="0"/>
                        <a:t>Value</a:t>
                      </a:r>
                    </a:p>
                  </a:txBody>
                  <a:tcPr/>
                </a:tc>
                <a:tc>
                  <a:txBody>
                    <a:bodyPr/>
                    <a:lstStyle/>
                    <a:p>
                      <a:r>
                        <a:rPr lang="en-US" sz="1100" dirty="0"/>
                        <a:t>Example</a:t>
                      </a:r>
                    </a:p>
                  </a:txBody>
                  <a:tcPr/>
                </a:tc>
                <a:extLst>
                  <a:ext uri="{0D108BD9-81ED-4DB2-BD59-A6C34878D82A}">
                    <a16:rowId xmlns:a16="http://schemas.microsoft.com/office/drawing/2014/main" val="1199631614"/>
                  </a:ext>
                </a:extLst>
              </a:tr>
              <a:tr h="605207">
                <a:tc>
                  <a:txBody>
                    <a:bodyPr/>
                    <a:lstStyle/>
                    <a:p>
                      <a:r>
                        <a:rPr lang="en-US" sz="1100" dirty="0"/>
                        <a:t>URI</a:t>
                      </a:r>
                    </a:p>
                  </a:txBody>
                  <a:tcPr/>
                </a:tc>
                <a:tc>
                  <a:txBody>
                    <a:bodyPr/>
                    <a:lstStyle/>
                    <a:p>
                      <a:r>
                        <a:rPr lang="en-US" sz="1100" dirty="0"/>
                        <a:t>String</a:t>
                      </a:r>
                    </a:p>
                  </a:txBody>
                  <a:tcPr/>
                </a:tc>
                <a:tc>
                  <a:txBody>
                    <a:bodyPr/>
                    <a:lstStyle/>
                    <a:p>
                      <a:r>
                        <a:rPr lang="en-US" sz="1100" dirty="0"/>
                        <a:t>Identifying resources on the Web</a:t>
                      </a:r>
                    </a:p>
                  </a:txBody>
                  <a:tcPr/>
                </a:tc>
                <a:tc>
                  <a:txBody>
                    <a:bodyPr/>
                    <a:lstStyle/>
                    <a:p>
                      <a:r>
                        <a:rPr lang="en-US" sz="1100" dirty="0"/>
                        <a:t>&lt;Protocol&gt;&lt;Domain Name&gt;&lt;Port&gt;&lt;Path to the file&gt;</a:t>
                      </a:r>
                    </a:p>
                  </a:txBody>
                  <a:tcPr/>
                </a:tc>
                <a:tc>
                  <a:txBody>
                    <a:bodyPr/>
                    <a:lstStyle/>
                    <a:p>
                      <a:r>
                        <a:rPr lang="en-US" sz="1100" dirty="0"/>
                        <a:t>http://example.com:80/path_to_myfile</a:t>
                      </a:r>
                    </a:p>
                  </a:txBody>
                  <a:tcPr/>
                </a:tc>
                <a:extLst>
                  <a:ext uri="{0D108BD9-81ED-4DB2-BD59-A6C34878D82A}">
                    <a16:rowId xmlns:a16="http://schemas.microsoft.com/office/drawing/2014/main" val="4086973517"/>
                  </a:ext>
                </a:extLst>
              </a:tr>
              <a:tr h="778124">
                <a:tc>
                  <a:txBody>
                    <a:bodyPr/>
                    <a:lstStyle/>
                    <a:p>
                      <a:r>
                        <a:rPr lang="en-US" sz="1100" dirty="0"/>
                        <a:t>If-Modified-Since</a:t>
                      </a:r>
                    </a:p>
                  </a:txBody>
                  <a:tcPr/>
                </a:tc>
                <a:tc>
                  <a:txBody>
                    <a:bodyPr/>
                    <a:lstStyle/>
                    <a:p>
                      <a:r>
                        <a:rPr lang="en-US" sz="1100" dirty="0"/>
                        <a:t>String</a:t>
                      </a:r>
                    </a:p>
                  </a:txBody>
                  <a:tcPr/>
                </a:tc>
                <a:tc>
                  <a:txBody>
                    <a:bodyPr/>
                    <a:lstStyle/>
                    <a:p>
                      <a:r>
                        <a:rPr lang="en-US" sz="1100" dirty="0"/>
                        <a:t>Check if the resource is modified or not</a:t>
                      </a:r>
                    </a:p>
                  </a:txBody>
                  <a:tcPr/>
                </a:tc>
                <a:tc>
                  <a:txBody>
                    <a:bodyPr/>
                    <a:lstStyle/>
                    <a:p>
                      <a:r>
                        <a:rPr lang="en-US" sz="1100" dirty="0"/>
                        <a:t>&lt;day-name&gt;, &lt;day&gt; &lt;month&gt; &lt;year&gt; &lt;hour&gt;:&lt;minute&gt;:&lt;second&gt; GMT</a:t>
                      </a:r>
                    </a:p>
                  </a:txBody>
                  <a:tcPr/>
                </a:tc>
                <a:tc>
                  <a:txBody>
                    <a:bodyPr/>
                    <a:lstStyle/>
                    <a:p>
                      <a:r>
                        <a:rPr lang="en-US" sz="1100" dirty="0"/>
                        <a:t>Wed, 21 Oct 2015 07:28:00 GMTR</a:t>
                      </a:r>
                    </a:p>
                  </a:txBody>
                  <a:tcPr/>
                </a:tc>
                <a:extLst>
                  <a:ext uri="{0D108BD9-81ED-4DB2-BD59-A6C34878D82A}">
                    <a16:rowId xmlns:a16="http://schemas.microsoft.com/office/drawing/2014/main" val="1029239393"/>
                  </a:ext>
                </a:extLst>
              </a:tr>
              <a:tr h="778124">
                <a:tc gridSpan="5">
                  <a:txBody>
                    <a:bodyPr/>
                    <a:lstStyle/>
                    <a:p>
                      <a:pPr algn="ctr"/>
                      <a:r>
                        <a:rPr lang="en-US" sz="1100" b="1" dirty="0"/>
                        <a:t>Request Example</a:t>
                      </a:r>
                    </a:p>
                    <a:p>
                      <a:r>
                        <a:rPr lang="en-US" sz="1100" b="0" dirty="0"/>
                        <a:t>HEAD http://127.0.0.1/ HTTP/1.1</a:t>
                      </a:r>
                    </a:p>
                    <a:p>
                      <a:endParaRPr lang="en-US" sz="1100" b="0" dirty="0"/>
                    </a:p>
                    <a:p>
                      <a:r>
                        <a:rPr lang="en-US" sz="1100" b="0" dirty="0"/>
                        <a:t>If-Modified-Since: 2022-02-05 20:50:04 GMT</a:t>
                      </a:r>
                    </a:p>
                    <a:p>
                      <a:endParaRPr lang="en-US" sz="1100" b="1"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870639183"/>
                  </a:ext>
                </a:extLst>
              </a:tr>
            </a:tbl>
          </a:graphicData>
        </a:graphic>
      </p:graphicFrame>
    </p:spTree>
    <p:extLst>
      <p:ext uri="{BB962C8B-B14F-4D97-AF65-F5344CB8AC3E}">
        <p14:creationId xmlns:p14="http://schemas.microsoft.com/office/powerpoint/2010/main" val="89938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9</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HEAD Method</a:t>
            </a:r>
          </a:p>
          <a:p>
            <a:pPr lvl="1"/>
            <a:r>
              <a:rPr lang="en-US" sz="2400" dirty="0">
                <a:solidFill>
                  <a:srgbClr val="1B1B1B"/>
                </a:solidFill>
                <a:latin typeface="arial" panose="020B0604020202020204" pitchFamily="34" charset="0"/>
              </a:rPr>
              <a:t>Successful Response</a:t>
            </a:r>
          </a:p>
          <a:p>
            <a:pPr marL="914400" lvl="2" indent="0">
              <a:buNone/>
            </a:pPr>
            <a:endParaRPr lang="en-US" sz="2000" dirty="0"/>
          </a:p>
        </p:txBody>
      </p:sp>
      <p:graphicFrame>
        <p:nvGraphicFramePr>
          <p:cNvPr id="2" name="Table 2">
            <a:extLst>
              <a:ext uri="{FF2B5EF4-FFF2-40B4-BE49-F238E27FC236}">
                <a16:creationId xmlns:a16="http://schemas.microsoft.com/office/drawing/2014/main" id="{E88137F9-617F-4CA8-83A7-CC697CFA43DA}"/>
              </a:ext>
            </a:extLst>
          </p:cNvPr>
          <p:cNvGraphicFramePr>
            <a:graphicFrameLocks noGrp="1"/>
          </p:cNvGraphicFramePr>
          <p:nvPr>
            <p:extLst>
              <p:ext uri="{D42A27DB-BD31-4B8C-83A1-F6EECF244321}">
                <p14:modId xmlns:p14="http://schemas.microsoft.com/office/powerpoint/2010/main" val="472994399"/>
              </p:ext>
            </p:extLst>
          </p:nvPr>
        </p:nvGraphicFramePr>
        <p:xfrm>
          <a:off x="457200" y="2255173"/>
          <a:ext cx="8229600" cy="2205796"/>
        </p:xfrm>
        <a:graphic>
          <a:graphicData uri="http://schemas.openxmlformats.org/drawingml/2006/table">
            <a:tbl>
              <a:tblPr firstRow="1" bandRow="1">
                <a:tableStyleId>{5C22544A-7EE6-4342-B048-85BDC9FD1C3A}</a:tableStyleId>
              </a:tblPr>
              <a:tblGrid>
                <a:gridCol w="1492250">
                  <a:extLst>
                    <a:ext uri="{9D8B030D-6E8A-4147-A177-3AD203B41FA5}">
                      <a16:colId xmlns:a16="http://schemas.microsoft.com/office/drawing/2014/main" val="2854446597"/>
                    </a:ext>
                  </a:extLst>
                </a:gridCol>
                <a:gridCol w="6737350">
                  <a:extLst>
                    <a:ext uri="{9D8B030D-6E8A-4147-A177-3AD203B41FA5}">
                      <a16:colId xmlns:a16="http://schemas.microsoft.com/office/drawing/2014/main" val="1350740340"/>
                    </a:ext>
                  </a:extLst>
                </a:gridCol>
              </a:tblGrid>
              <a:tr h="335627">
                <a:tc>
                  <a:txBody>
                    <a:bodyPr/>
                    <a:lstStyle/>
                    <a:p>
                      <a:r>
                        <a:rPr lang="en-US" sz="1200" dirty="0" err="1"/>
                        <a:t>Httpcode</a:t>
                      </a:r>
                      <a:endParaRPr lang="en-US" sz="1200" dirty="0"/>
                    </a:p>
                  </a:txBody>
                  <a:tcPr/>
                </a:tc>
                <a:tc>
                  <a:txBody>
                    <a:bodyPr/>
                    <a:lstStyle/>
                    <a:p>
                      <a:r>
                        <a:rPr lang="en-US" sz="1200" dirty="0"/>
                        <a:t>Example</a:t>
                      </a:r>
                    </a:p>
                  </a:txBody>
                  <a:tcPr/>
                </a:tc>
                <a:extLst>
                  <a:ext uri="{0D108BD9-81ED-4DB2-BD59-A6C34878D82A}">
                    <a16:rowId xmlns:a16="http://schemas.microsoft.com/office/drawing/2014/main" val="1199631614"/>
                  </a:ext>
                </a:extLst>
              </a:tr>
              <a:tr h="864329">
                <a:tc>
                  <a:txBody>
                    <a:bodyPr/>
                    <a:lstStyle/>
                    <a:p>
                      <a:r>
                        <a:rPr lang="en-US" sz="1200" dirty="0"/>
                        <a:t>200 OK</a:t>
                      </a:r>
                    </a:p>
                  </a:txBody>
                  <a:tcPr/>
                </a:tc>
                <a:tc>
                  <a:txBody>
                    <a:bodyPr/>
                    <a:lstStyle/>
                    <a:p>
                      <a:r>
                        <a:rPr lang="en-US" sz="1200" dirty="0"/>
                        <a:t>HTTP/1.1 200 ok</a:t>
                      </a:r>
                    </a:p>
                    <a:p>
                      <a:r>
                        <a:rPr lang="en-US" sz="1200" dirty="0"/>
                        <a:t>Last-Modified: Fri, 04 Feb 2022 20:50:04 GMT</a:t>
                      </a:r>
                    </a:p>
                    <a:p>
                      <a:r>
                        <a:rPr lang="en-US" sz="1200" dirty="0"/>
                        <a:t>Content-Length: 17662</a:t>
                      </a:r>
                    </a:p>
                    <a:p>
                      <a:r>
                        <a:rPr lang="en-US" sz="1200" dirty="0"/>
                        <a:t>Date: 2022-02-06 19:45:17 </a:t>
                      </a:r>
                      <a:r>
                        <a:rPr lang="da-DK" sz="1200" dirty="0"/>
                        <a:t>Sun, 06 Feb 2022 20:02:38 GMT</a:t>
                      </a:r>
                      <a:endParaRPr lang="en-US" sz="1200" dirty="0"/>
                    </a:p>
                    <a:p>
                      <a:endParaRPr lang="en-US" sz="1200" dirty="0"/>
                    </a:p>
                  </a:txBody>
                  <a:tcPr/>
                </a:tc>
                <a:extLst>
                  <a:ext uri="{0D108BD9-81ED-4DB2-BD59-A6C34878D82A}">
                    <a16:rowId xmlns:a16="http://schemas.microsoft.com/office/drawing/2014/main" val="4086973517"/>
                  </a:ext>
                </a:extLst>
              </a:tr>
              <a:tr h="864329">
                <a:tc>
                  <a:txBody>
                    <a:bodyPr/>
                    <a:lstStyle/>
                    <a:p>
                      <a:r>
                        <a:rPr lang="en-US" sz="1200" dirty="0"/>
                        <a:t>304 Not Modified</a:t>
                      </a:r>
                    </a:p>
                  </a:txBody>
                  <a:tcPr/>
                </a:tc>
                <a:tc>
                  <a:txBody>
                    <a:bodyPr/>
                    <a:lstStyle/>
                    <a:p>
                      <a:r>
                        <a:rPr lang="en-US" sz="1200" dirty="0"/>
                        <a:t>HTTP/1.1 304 Not Modified</a:t>
                      </a:r>
                    </a:p>
                  </a:txBody>
                  <a:tcPr/>
                </a:tc>
                <a:extLst>
                  <a:ext uri="{0D108BD9-81ED-4DB2-BD59-A6C34878D82A}">
                    <a16:rowId xmlns:a16="http://schemas.microsoft.com/office/drawing/2014/main" val="4218678004"/>
                  </a:ext>
                </a:extLst>
              </a:tr>
            </a:tbl>
          </a:graphicData>
        </a:graphic>
      </p:graphicFrame>
    </p:spTree>
    <p:extLst>
      <p:ext uri="{BB962C8B-B14F-4D97-AF65-F5344CB8AC3E}">
        <p14:creationId xmlns:p14="http://schemas.microsoft.com/office/powerpoint/2010/main" val="120902090"/>
      </p:ext>
    </p:extLst>
  </p:cSld>
  <p:clrMapOvr>
    <a:masterClrMapping/>
  </p:clrMapOvr>
</p:sld>
</file>

<file path=ppt/theme/theme1.xml><?xml version="1.0" encoding="utf-8"?>
<a:theme xmlns:a="http://schemas.openxmlformats.org/drawingml/2006/main" name="informal_presentation_powerpoint_2">
  <a:themeElements>
    <a:clrScheme name="Custom WM">
      <a:dk1>
        <a:sysClr val="windowText" lastClr="000000"/>
      </a:dk1>
      <a:lt1>
        <a:sysClr val="window" lastClr="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3558</TotalTime>
  <Words>841</Words>
  <Application>Microsoft Office PowerPoint</Application>
  <PresentationFormat>On-screen Show (16:9)</PresentationFormat>
  <Paragraphs>191</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Avenir Next Regular</vt:lpstr>
      <vt:lpstr>Arial</vt:lpstr>
      <vt:lpstr>Arial</vt:lpstr>
      <vt:lpstr>Calibri</vt:lpstr>
      <vt:lpstr>informal_presentation_powerpoint_2</vt:lpstr>
      <vt:lpstr>NeoProject1: Web Server</vt:lpstr>
      <vt:lpstr>Requirement Specification</vt:lpstr>
      <vt:lpstr>Requirement Specification</vt:lpstr>
      <vt:lpstr>Requirement Specification</vt:lpstr>
      <vt:lpstr>Requirement Specification</vt:lpstr>
      <vt:lpstr>Requirement Specification</vt:lpstr>
      <vt:lpstr>Requirement Specification</vt:lpstr>
      <vt:lpstr>Requirement Specification</vt:lpstr>
      <vt:lpstr>Requirement Specification</vt:lpstr>
      <vt:lpstr>Requirement Specification</vt:lpstr>
      <vt:lpstr>Requirement Specification</vt:lpstr>
      <vt:lpstr>Assignment – Design Document</vt:lpstr>
      <vt:lpstr>Assignment – Design Document</vt:lpstr>
      <vt:lpstr>Test Procedure</vt:lpstr>
      <vt:lpstr>Grading Method</vt:lpstr>
      <vt:lpstr>Grading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Amelia Rooks</dc:creator>
  <cp:lastModifiedBy>风 止</cp:lastModifiedBy>
  <cp:revision>482</cp:revision>
  <dcterms:created xsi:type="dcterms:W3CDTF">2014-11-18T19:43:00Z</dcterms:created>
  <dcterms:modified xsi:type="dcterms:W3CDTF">2022-02-08T23:13:52Z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5E290113C6B24B0D899F901E099A808C</vt:lpwstr>
  </property>
  <property fmtid="{D5CDD505-2E9C-101B-9397-08002B2CF9AE}" pid="3" name="KSOProductBuildVer">
    <vt:lpwstr>2052-11.1.0.11115</vt:lpwstr>
  </property>
</Properties>
</file>