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7" r:id="rId5"/>
    <p:sldId id="266" r:id="rId6"/>
    <p:sldId id="282" r:id="rId7"/>
    <p:sldId id="269" r:id="rId8"/>
    <p:sldId id="268" r:id="rId9"/>
    <p:sldId id="258" r:id="rId10"/>
    <p:sldId id="257" r:id="rId11"/>
    <p:sldId id="259" r:id="rId12"/>
    <p:sldId id="271" r:id="rId13"/>
    <p:sldId id="272" r:id="rId14"/>
    <p:sldId id="276" r:id="rId15"/>
    <p:sldId id="278" r:id="rId16"/>
    <p:sldId id="279" r:id="rId17"/>
    <p:sldId id="277" r:id="rId18"/>
    <p:sldId id="280" r:id="rId19"/>
    <p:sldId id="281" r:id="rId20"/>
    <p:sldId id="270" r:id="rId21"/>
    <p:sldId id="260" r:id="rId22"/>
    <p:sldId id="265" r:id="rId23"/>
    <p:sldId id="264" r:id="rId2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7T20:34:24.144" idx="2">
    <p:pos x="106" y="106"/>
    <p:text>Depth 码流过大
1. 多帧平均
2. 720p，resize
3. 3D reconstruction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477A-DC86-4060-A216-C415550F85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4A1-40EB-4656-8502-7DA6199B3F5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jpeg"/><Relationship Id="rId4" Type="http://schemas.openxmlformats.org/officeDocument/2006/relationships/image" Target="../media/image18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573088" y="3135026"/>
            <a:ext cx="1165542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Interactive Smart Assistant for the Visual Impaired </a:t>
            </a:r>
            <a:endParaRPr lang="en-US" sz="44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The Hong Kong Polytechnic University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509812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Dataset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27867" y="806934"/>
            <a:ext cx="267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2D Image Collection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Developer</a:t>
            </a:r>
            <a:endParaRPr 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6996910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Data Server</a:t>
            </a:r>
            <a:endParaRPr lang="en-US" sz="2400" b="1" dirty="0"/>
          </a:p>
        </p:txBody>
      </p:sp>
      <p:sp>
        <p:nvSpPr>
          <p:cNvPr id="18" name="流程图: 终止 17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 / Calibrate</a:t>
            </a:r>
            <a:endParaRPr lang="en-US" dirty="0"/>
          </a:p>
          <a:p>
            <a:pPr algn="ctr"/>
            <a:r>
              <a:rPr lang="en-US" dirty="0"/>
              <a:t>realsense</a:t>
            </a:r>
            <a:endParaRPr 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2018906" y="3497102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Shot with realsense (video)</a:t>
            </a:r>
            <a:endParaRPr lang="en-US" dirty="0"/>
          </a:p>
        </p:txBody>
      </p:sp>
      <p:sp>
        <p:nvSpPr>
          <p:cNvPr id="6" name="流程图: 终止 5"/>
          <p:cNvSpPr/>
          <p:nvPr/>
        </p:nvSpPr>
        <p:spPr>
          <a:xfrm>
            <a:off x="4587877" y="426720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extraction</a:t>
            </a:r>
            <a:endParaRPr lang="en-US" dirty="0"/>
          </a:p>
        </p:txBody>
      </p:sp>
      <p:sp>
        <p:nvSpPr>
          <p:cNvPr id="8" name="流程图: 终止 7"/>
          <p:cNvSpPr/>
          <p:nvPr/>
        </p:nvSpPr>
        <p:spPr>
          <a:xfrm>
            <a:off x="7146531" y="6226323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  <a:endParaRPr lang="en-US" dirty="0"/>
          </a:p>
        </p:txBody>
      </p:sp>
      <p:cxnSp>
        <p:nvCxnSpPr>
          <p:cNvPr id="13" name="直接箭头连接符 12"/>
          <p:cNvCxnSpPr>
            <a:stCxn id="18" idx="1"/>
            <a:endCxn id="2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18" idx="2"/>
          </p:cNvCxnSpPr>
          <p:nvPr/>
        </p:nvCxnSpPr>
        <p:spPr>
          <a:xfrm flipV="1">
            <a:off x="3015856" y="2888766"/>
            <a:ext cx="0" cy="60833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1"/>
            <a:endCxn id="5" idx="3"/>
          </p:cNvCxnSpPr>
          <p:nvPr/>
        </p:nvCxnSpPr>
        <p:spPr>
          <a:xfrm flipH="1" flipV="1">
            <a:off x="4012806" y="3763802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1"/>
          </p:cNvCxnSpPr>
          <p:nvPr/>
        </p:nvCxnSpPr>
        <p:spPr>
          <a:xfrm flipH="1" flipV="1">
            <a:off x="6581777" y="5693407"/>
            <a:ext cx="564754" cy="79961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</p:cNvCxnSpPr>
          <p:nvPr/>
        </p:nvCxnSpPr>
        <p:spPr>
          <a:xfrm flipV="1">
            <a:off x="844550" y="6759723"/>
            <a:ext cx="7280547" cy="1793243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4587877" y="540893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record</a:t>
            </a:r>
            <a:endParaRPr lang="en-US" dirty="0"/>
          </a:p>
          <a:p>
            <a:pPr algn="ctr"/>
            <a:r>
              <a:rPr lang="en-US" dirty="0"/>
              <a:t>Depth record</a:t>
            </a:r>
            <a:endParaRPr lang="en-US" dirty="0"/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flipV="1">
            <a:off x="5584827" y="4800600"/>
            <a:ext cx="0" cy="60833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509812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Dataset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27867" y="806934"/>
            <a:ext cx="267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3D Image Collection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Developer</a:t>
            </a:r>
            <a:endParaRPr 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6996910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Data Server</a:t>
            </a:r>
            <a:endParaRPr lang="en-US" sz="2400" b="1" dirty="0"/>
          </a:p>
        </p:txBody>
      </p:sp>
      <p:sp>
        <p:nvSpPr>
          <p:cNvPr id="18" name="流程图: 终止 17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 / Calibrate</a:t>
            </a:r>
            <a:endParaRPr lang="en-US" dirty="0"/>
          </a:p>
          <a:p>
            <a:pPr algn="ctr"/>
            <a:r>
              <a:rPr lang="en-US" dirty="0"/>
              <a:t>realsense</a:t>
            </a:r>
            <a:endParaRPr 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2018906" y="3497102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Shot with realsense (video)</a:t>
            </a:r>
            <a:endParaRPr lang="en-US" dirty="0"/>
          </a:p>
        </p:txBody>
      </p:sp>
      <p:cxnSp>
        <p:nvCxnSpPr>
          <p:cNvPr id="13" name="直接箭头连接符 12"/>
          <p:cNvCxnSpPr>
            <a:stCxn id="18" idx="1"/>
            <a:endCxn id="2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18" idx="2"/>
          </p:cNvCxnSpPr>
          <p:nvPr/>
        </p:nvCxnSpPr>
        <p:spPr>
          <a:xfrm flipV="1">
            <a:off x="3015856" y="2888766"/>
            <a:ext cx="0" cy="60833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</p:cNvCxnSpPr>
          <p:nvPr/>
        </p:nvCxnSpPr>
        <p:spPr>
          <a:xfrm flipV="1">
            <a:off x="844550" y="6759723"/>
            <a:ext cx="7346950" cy="1793243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流程图: 终止 11"/>
          <p:cNvSpPr/>
          <p:nvPr/>
        </p:nvSpPr>
        <p:spPr>
          <a:xfrm>
            <a:off x="4587877" y="426720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extraction</a:t>
            </a:r>
            <a:endParaRPr lang="en-US" dirty="0"/>
          </a:p>
        </p:txBody>
      </p:sp>
      <p:sp>
        <p:nvSpPr>
          <p:cNvPr id="14" name="流程图: 终止 13"/>
          <p:cNvSpPr/>
          <p:nvPr/>
        </p:nvSpPr>
        <p:spPr>
          <a:xfrm>
            <a:off x="7146531" y="6226323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  <a:endParaRPr lang="en-US" dirty="0"/>
          </a:p>
        </p:txBody>
      </p:sp>
      <p:cxnSp>
        <p:nvCxnSpPr>
          <p:cNvPr id="15" name="直接箭头连接符 14"/>
          <p:cNvCxnSpPr>
            <a:stCxn id="12" idx="1"/>
          </p:cNvCxnSpPr>
          <p:nvPr/>
        </p:nvCxnSpPr>
        <p:spPr>
          <a:xfrm flipH="1" flipV="1">
            <a:off x="4012806" y="3763802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1"/>
          </p:cNvCxnSpPr>
          <p:nvPr/>
        </p:nvCxnSpPr>
        <p:spPr>
          <a:xfrm flipH="1" flipV="1">
            <a:off x="6581777" y="5693407"/>
            <a:ext cx="564754" cy="79961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流程图: 终止 20"/>
          <p:cNvSpPr/>
          <p:nvPr/>
        </p:nvSpPr>
        <p:spPr>
          <a:xfrm>
            <a:off x="4587877" y="540893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reconstruction</a:t>
            </a:r>
            <a:endParaRPr lang="en-US" dirty="0"/>
          </a:p>
        </p:txBody>
      </p:sp>
      <p:cxnSp>
        <p:nvCxnSpPr>
          <p:cNvPr id="22" name="直接箭头连接符 21"/>
          <p:cNvCxnSpPr>
            <a:stCxn id="21" idx="0"/>
          </p:cNvCxnSpPr>
          <p:nvPr/>
        </p:nvCxnSpPr>
        <p:spPr>
          <a:xfrm flipV="1">
            <a:off x="5584827" y="4800600"/>
            <a:ext cx="0" cy="60833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9555564" y="1878632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3D Rendering</a:t>
            </a:r>
            <a:endParaRPr lang="en-US" sz="2400" b="1" dirty="0"/>
          </a:p>
        </p:txBody>
      </p:sp>
      <p:sp>
        <p:nvSpPr>
          <p:cNvPr id="2" name="椭圆 1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509812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Dataset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4950" y="806934"/>
            <a:ext cx="299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3D Data augmentation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Developer</a:t>
            </a:r>
            <a:endParaRPr 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Data Server</a:t>
            </a:r>
            <a:endParaRPr 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6996910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18" name="流程图: 终止 17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 / Calibrate</a:t>
            </a:r>
            <a:endParaRPr lang="en-US" dirty="0"/>
          </a:p>
          <a:p>
            <a:pPr algn="ctr"/>
            <a:r>
              <a:rPr lang="en-US" dirty="0"/>
              <a:t>realsense</a:t>
            </a:r>
            <a:endParaRPr lang="en-US" dirty="0"/>
          </a:p>
        </p:txBody>
      </p:sp>
      <p:sp>
        <p:nvSpPr>
          <p:cNvPr id="6" name="流程图: 终止 5"/>
          <p:cNvSpPr/>
          <p:nvPr/>
        </p:nvSpPr>
        <p:spPr>
          <a:xfrm>
            <a:off x="4599584" y="312546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data</a:t>
            </a:r>
            <a:endParaRPr lang="en-US" dirty="0"/>
          </a:p>
        </p:txBody>
      </p:sp>
      <p:sp>
        <p:nvSpPr>
          <p:cNvPr id="8" name="流程图: 终止 7"/>
          <p:cNvSpPr/>
          <p:nvPr/>
        </p:nvSpPr>
        <p:spPr>
          <a:xfrm>
            <a:off x="7158238" y="392508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reconstruction</a:t>
            </a:r>
            <a:endParaRPr lang="en-US" dirty="0"/>
          </a:p>
        </p:txBody>
      </p:sp>
      <p:cxnSp>
        <p:nvCxnSpPr>
          <p:cNvPr id="13" name="直接箭头连接符 12"/>
          <p:cNvCxnSpPr>
            <a:stCxn id="18" idx="1"/>
            <a:endCxn id="2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1"/>
          </p:cNvCxnSpPr>
          <p:nvPr/>
        </p:nvCxnSpPr>
        <p:spPr>
          <a:xfrm flipH="1" flipV="1">
            <a:off x="4024513" y="2622066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1"/>
          </p:cNvCxnSpPr>
          <p:nvPr/>
        </p:nvCxnSpPr>
        <p:spPr>
          <a:xfrm flipH="1" flipV="1">
            <a:off x="6593484" y="3392164"/>
            <a:ext cx="564754" cy="79961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  <a:endCxn id="25" idx="1"/>
          </p:cNvCxnSpPr>
          <p:nvPr/>
        </p:nvCxnSpPr>
        <p:spPr>
          <a:xfrm flipV="1">
            <a:off x="844550" y="7588734"/>
            <a:ext cx="3755034" cy="96423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流程图: 终止 11"/>
          <p:cNvSpPr/>
          <p:nvPr/>
        </p:nvSpPr>
        <p:spPr>
          <a:xfrm>
            <a:off x="7158238" y="4991396"/>
            <a:ext cx="1993900" cy="83463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detection/replacement</a:t>
            </a:r>
            <a:endParaRPr lang="en-US" dirty="0"/>
          </a:p>
        </p:txBody>
      </p:sp>
      <p:cxnSp>
        <p:nvCxnSpPr>
          <p:cNvPr id="14" name="直接箭头连接符 13"/>
          <p:cNvCxnSpPr>
            <a:stCxn id="12" idx="0"/>
          </p:cNvCxnSpPr>
          <p:nvPr/>
        </p:nvCxnSpPr>
        <p:spPr>
          <a:xfrm flipH="1" flipV="1">
            <a:off x="8143481" y="4458480"/>
            <a:ext cx="11707" cy="53291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流程图: 终止 20"/>
          <p:cNvSpPr/>
          <p:nvPr/>
        </p:nvSpPr>
        <p:spPr>
          <a:xfrm>
            <a:off x="9672838" y="602800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synthesis</a:t>
            </a:r>
            <a:endParaRPr lang="en-US" dirty="0"/>
          </a:p>
        </p:txBody>
      </p:sp>
      <p:cxnSp>
        <p:nvCxnSpPr>
          <p:cNvPr id="22" name="直接箭头连接符 21"/>
          <p:cNvCxnSpPr>
            <a:stCxn id="21" idx="1"/>
            <a:endCxn id="12" idx="3"/>
          </p:cNvCxnSpPr>
          <p:nvPr/>
        </p:nvCxnSpPr>
        <p:spPr>
          <a:xfrm flipH="1" flipV="1">
            <a:off x="9152138" y="5408715"/>
            <a:ext cx="520700" cy="885991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图: 终止 24"/>
          <p:cNvSpPr/>
          <p:nvPr/>
        </p:nvSpPr>
        <p:spPr>
          <a:xfrm>
            <a:off x="4599584" y="732203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  <a:endParaRPr lang="en-US" dirty="0"/>
          </a:p>
        </p:txBody>
      </p:sp>
      <p:cxnSp>
        <p:nvCxnSpPr>
          <p:cNvPr id="31" name="直接箭头连接符 30"/>
          <p:cNvCxnSpPr>
            <a:stCxn id="25" idx="3"/>
            <a:endCxn id="21" idx="2"/>
          </p:cNvCxnSpPr>
          <p:nvPr/>
        </p:nvCxnSpPr>
        <p:spPr>
          <a:xfrm flipV="1">
            <a:off x="6593484" y="6561406"/>
            <a:ext cx="4076304" cy="102732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427392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CV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82537" y="862552"/>
            <a:ext cx="227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Object detection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User</a:t>
            </a:r>
            <a:endParaRPr 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6996910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18" name="流程图: 终止 17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realsense for front viewing</a:t>
            </a:r>
            <a:endParaRPr lang="en-US" dirty="0"/>
          </a:p>
        </p:txBody>
      </p:sp>
      <p:sp>
        <p:nvSpPr>
          <p:cNvPr id="6" name="流程图: 终止 5"/>
          <p:cNvSpPr/>
          <p:nvPr/>
        </p:nvSpPr>
        <p:spPr>
          <a:xfrm>
            <a:off x="4599584" y="312546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US" dirty="0"/>
          </a:p>
          <a:p>
            <a:pPr algn="ctr"/>
            <a:r>
              <a:rPr lang="en-US" dirty="0"/>
              <a:t>Preprocessing</a:t>
            </a:r>
            <a:endParaRPr lang="en-US" dirty="0"/>
          </a:p>
        </p:txBody>
      </p:sp>
      <p:sp>
        <p:nvSpPr>
          <p:cNvPr id="8" name="流程图: 终止 7"/>
          <p:cNvSpPr/>
          <p:nvPr/>
        </p:nvSpPr>
        <p:spPr>
          <a:xfrm>
            <a:off x="4599584" y="4063071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detection</a:t>
            </a:r>
            <a:endParaRPr lang="en-US" dirty="0"/>
          </a:p>
        </p:txBody>
      </p:sp>
      <p:cxnSp>
        <p:nvCxnSpPr>
          <p:cNvPr id="13" name="直接箭头连接符 12"/>
          <p:cNvCxnSpPr>
            <a:stCxn id="18" idx="1"/>
            <a:endCxn id="2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1"/>
          </p:cNvCxnSpPr>
          <p:nvPr/>
        </p:nvCxnSpPr>
        <p:spPr>
          <a:xfrm flipH="1" flipV="1">
            <a:off x="4024513" y="2622066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6" idx="2"/>
          </p:cNvCxnSpPr>
          <p:nvPr/>
        </p:nvCxnSpPr>
        <p:spPr>
          <a:xfrm flipV="1">
            <a:off x="5596534" y="3658864"/>
            <a:ext cx="0" cy="404207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  <a:endCxn id="25" idx="1"/>
          </p:cNvCxnSpPr>
          <p:nvPr/>
        </p:nvCxnSpPr>
        <p:spPr>
          <a:xfrm flipV="1">
            <a:off x="844550" y="7588734"/>
            <a:ext cx="3755034" cy="96423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流程图: 终止 11"/>
          <p:cNvSpPr/>
          <p:nvPr/>
        </p:nvSpPr>
        <p:spPr>
          <a:xfrm>
            <a:off x="4599584" y="5000678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classification</a:t>
            </a:r>
            <a:endParaRPr lang="en-US" dirty="0"/>
          </a:p>
        </p:txBody>
      </p:sp>
      <p:cxnSp>
        <p:nvCxnSpPr>
          <p:cNvPr id="14" name="直接箭头连接符 13"/>
          <p:cNvCxnSpPr>
            <a:stCxn id="12" idx="0"/>
            <a:endCxn id="8" idx="2"/>
          </p:cNvCxnSpPr>
          <p:nvPr/>
        </p:nvCxnSpPr>
        <p:spPr>
          <a:xfrm flipV="1">
            <a:off x="5596534" y="4596471"/>
            <a:ext cx="0" cy="404207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流程图: 终止 20"/>
          <p:cNvSpPr/>
          <p:nvPr/>
        </p:nvSpPr>
        <p:spPr>
          <a:xfrm>
            <a:off x="7146531" y="5000678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 tracking</a:t>
            </a:r>
            <a:endParaRPr lang="en-US" dirty="0"/>
          </a:p>
        </p:txBody>
      </p:sp>
      <p:cxnSp>
        <p:nvCxnSpPr>
          <p:cNvPr id="22" name="直接箭头连接符 21"/>
          <p:cNvCxnSpPr>
            <a:endCxn id="8" idx="3"/>
          </p:cNvCxnSpPr>
          <p:nvPr/>
        </p:nvCxnSpPr>
        <p:spPr>
          <a:xfrm flipH="1" flipV="1">
            <a:off x="6593484" y="4329771"/>
            <a:ext cx="1617066" cy="670907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图: 终止 24"/>
          <p:cNvSpPr/>
          <p:nvPr/>
        </p:nvSpPr>
        <p:spPr>
          <a:xfrm>
            <a:off x="4599584" y="732203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metadata update</a:t>
            </a:r>
            <a:endParaRPr lang="en-US" dirty="0"/>
          </a:p>
        </p:txBody>
      </p:sp>
      <p:cxnSp>
        <p:nvCxnSpPr>
          <p:cNvPr id="31" name="直接箭头连接符 30"/>
          <p:cNvCxnSpPr>
            <a:stCxn id="37" idx="3"/>
            <a:endCxn id="21" idx="2"/>
          </p:cNvCxnSpPr>
          <p:nvPr/>
        </p:nvCxnSpPr>
        <p:spPr>
          <a:xfrm flipV="1">
            <a:off x="6593484" y="5534078"/>
            <a:ext cx="1549997" cy="921625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流程图: 终止 36"/>
          <p:cNvSpPr/>
          <p:nvPr/>
        </p:nvSpPr>
        <p:spPr>
          <a:xfrm>
            <a:off x="4599584" y="6028006"/>
            <a:ext cx="1993900" cy="8553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coordination depth analysis</a:t>
            </a:r>
            <a:endParaRPr lang="en-US" dirty="0"/>
          </a:p>
        </p:txBody>
      </p:sp>
      <p:cxnSp>
        <p:nvCxnSpPr>
          <p:cNvPr id="38" name="直接箭头连接符 37"/>
          <p:cNvCxnSpPr>
            <a:stCxn id="37" idx="0"/>
            <a:endCxn id="12" idx="2"/>
          </p:cNvCxnSpPr>
          <p:nvPr/>
        </p:nvCxnSpPr>
        <p:spPr>
          <a:xfrm flipV="1">
            <a:off x="5596534" y="5534078"/>
            <a:ext cx="0" cy="49392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5" idx="0"/>
          </p:cNvCxnSpPr>
          <p:nvPr/>
        </p:nvCxnSpPr>
        <p:spPr>
          <a:xfrm flipV="1">
            <a:off x="5596534" y="6883400"/>
            <a:ext cx="0" cy="438634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User</a:t>
            </a:r>
            <a:endParaRPr lang="en-US" sz="2400" b="1" dirty="0"/>
          </a:p>
        </p:txBody>
      </p:sp>
      <p:sp>
        <p:nvSpPr>
          <p:cNvPr id="2" name="椭圆 1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427392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CV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27867" y="862552"/>
            <a:ext cx="313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OCR for receipt analysis</a:t>
            </a:r>
            <a:endParaRPr lang="en-US" sz="2400" dirty="0"/>
          </a:p>
        </p:txBody>
      </p:sp>
      <p:cxnSp>
        <p:nvCxnSpPr>
          <p:cNvPr id="13" name="直接箭头连接符 12"/>
          <p:cNvCxnSpPr>
            <a:endCxn id="2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</p:cNvCxnSpPr>
          <p:nvPr/>
        </p:nvCxnSpPr>
        <p:spPr>
          <a:xfrm flipV="1">
            <a:off x="844550" y="7588734"/>
            <a:ext cx="3755034" cy="96423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11" name="流程图: 终止 10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realsense for front viewing</a:t>
            </a:r>
            <a:endParaRPr lang="en-US" dirty="0"/>
          </a:p>
        </p:txBody>
      </p:sp>
      <p:sp>
        <p:nvSpPr>
          <p:cNvPr id="15" name="流程图: 终止 14"/>
          <p:cNvSpPr/>
          <p:nvPr/>
        </p:nvSpPr>
        <p:spPr>
          <a:xfrm>
            <a:off x="4599584" y="312546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US" dirty="0"/>
          </a:p>
          <a:p>
            <a:pPr algn="ctr"/>
            <a:r>
              <a:rPr lang="en-US" dirty="0"/>
              <a:t>Preprocessing</a:t>
            </a:r>
            <a:endParaRPr lang="en-US" dirty="0"/>
          </a:p>
        </p:txBody>
      </p:sp>
      <p:sp>
        <p:nvSpPr>
          <p:cNvPr id="19" name="流程图: 终止 18"/>
          <p:cNvSpPr/>
          <p:nvPr/>
        </p:nvSpPr>
        <p:spPr>
          <a:xfrm>
            <a:off x="4599584" y="4063071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cropping for ROI</a:t>
            </a:r>
            <a:endParaRPr lang="en-US" dirty="0"/>
          </a:p>
        </p:txBody>
      </p:sp>
      <p:cxnSp>
        <p:nvCxnSpPr>
          <p:cNvPr id="20" name="直接箭头连接符 19"/>
          <p:cNvCxnSpPr>
            <a:stCxn id="15" idx="1"/>
          </p:cNvCxnSpPr>
          <p:nvPr/>
        </p:nvCxnSpPr>
        <p:spPr>
          <a:xfrm flipH="1" flipV="1">
            <a:off x="4024513" y="2622066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0"/>
            <a:endCxn id="15" idx="2"/>
          </p:cNvCxnSpPr>
          <p:nvPr/>
        </p:nvCxnSpPr>
        <p:spPr>
          <a:xfrm flipV="1">
            <a:off x="5596534" y="3658864"/>
            <a:ext cx="0" cy="404207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流程图: 终止 27"/>
          <p:cNvSpPr/>
          <p:nvPr/>
        </p:nvSpPr>
        <p:spPr>
          <a:xfrm>
            <a:off x="4599584" y="5000678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OCR</a:t>
            </a:r>
            <a:endParaRPr lang="en-US" dirty="0"/>
          </a:p>
        </p:txBody>
      </p:sp>
      <p:cxnSp>
        <p:nvCxnSpPr>
          <p:cNvPr id="30" name="直接箭头连接符 29"/>
          <p:cNvCxnSpPr>
            <a:stCxn id="28" idx="0"/>
            <a:endCxn id="19" idx="2"/>
          </p:cNvCxnSpPr>
          <p:nvPr/>
        </p:nvCxnSpPr>
        <p:spPr>
          <a:xfrm flipV="1">
            <a:off x="5596534" y="4596471"/>
            <a:ext cx="0" cy="404207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4599584" y="732203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metadata update</a:t>
            </a:r>
            <a:endParaRPr lang="en-US" dirty="0"/>
          </a:p>
        </p:txBody>
      </p:sp>
      <p:sp>
        <p:nvSpPr>
          <p:cNvPr id="33" name="流程图: 终止 32"/>
          <p:cNvSpPr/>
          <p:nvPr/>
        </p:nvSpPr>
        <p:spPr>
          <a:xfrm>
            <a:off x="4599584" y="6028006"/>
            <a:ext cx="1993900" cy="8553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 analysis</a:t>
            </a:r>
            <a:endParaRPr lang="en-US" dirty="0"/>
          </a:p>
        </p:txBody>
      </p:sp>
      <p:cxnSp>
        <p:nvCxnSpPr>
          <p:cNvPr id="34" name="直接箭头连接符 33"/>
          <p:cNvCxnSpPr>
            <a:stCxn id="33" idx="0"/>
            <a:endCxn id="28" idx="2"/>
          </p:cNvCxnSpPr>
          <p:nvPr/>
        </p:nvCxnSpPr>
        <p:spPr>
          <a:xfrm flipV="1">
            <a:off x="5596534" y="5534078"/>
            <a:ext cx="0" cy="49392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0"/>
          </p:cNvCxnSpPr>
          <p:nvPr/>
        </p:nvCxnSpPr>
        <p:spPr>
          <a:xfrm flipV="1">
            <a:off x="5596534" y="6883400"/>
            <a:ext cx="0" cy="438634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7867" y="190894"/>
            <a:ext cx="427392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CV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514" y="862552"/>
            <a:ext cx="227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QRCode</a:t>
            </a:r>
            <a:r>
              <a:rPr lang="en-US" sz="2400" dirty="0"/>
              <a:t> Analysis</a:t>
            </a:r>
            <a:endParaRPr 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User</a:t>
            </a:r>
            <a:endParaRPr lang="en-US" sz="2400" b="1" dirty="0"/>
          </a:p>
        </p:txBody>
      </p:sp>
      <p:sp>
        <p:nvSpPr>
          <p:cNvPr id="41" name="椭圆 40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接箭头连接符 42"/>
          <p:cNvCxnSpPr>
            <a:endCxn id="41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6"/>
          </p:cNvCxnSpPr>
          <p:nvPr/>
        </p:nvCxnSpPr>
        <p:spPr>
          <a:xfrm flipV="1">
            <a:off x="844550" y="7588734"/>
            <a:ext cx="3755034" cy="96423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46" name="流程图: 终止 45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realsense for front viewing</a:t>
            </a:r>
            <a:endParaRPr lang="en-US" dirty="0"/>
          </a:p>
        </p:txBody>
      </p:sp>
      <p:sp>
        <p:nvSpPr>
          <p:cNvPr id="47" name="流程图: 终止 46"/>
          <p:cNvSpPr/>
          <p:nvPr/>
        </p:nvSpPr>
        <p:spPr>
          <a:xfrm>
            <a:off x="4599584" y="312546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US" dirty="0"/>
          </a:p>
          <a:p>
            <a:pPr algn="ctr"/>
            <a:r>
              <a:rPr lang="en-US" dirty="0"/>
              <a:t>Preprocessing</a:t>
            </a:r>
            <a:endParaRPr lang="en-US" dirty="0"/>
          </a:p>
        </p:txBody>
      </p:sp>
      <p:sp>
        <p:nvSpPr>
          <p:cNvPr id="48" name="流程图: 终止 47"/>
          <p:cNvSpPr/>
          <p:nvPr/>
        </p:nvSpPr>
        <p:spPr>
          <a:xfrm>
            <a:off x="4587877" y="426720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cropping for ROI</a:t>
            </a:r>
            <a:endParaRPr lang="en-US" dirty="0"/>
          </a:p>
        </p:txBody>
      </p:sp>
      <p:cxnSp>
        <p:nvCxnSpPr>
          <p:cNvPr id="49" name="直接箭头连接符 48"/>
          <p:cNvCxnSpPr>
            <a:stCxn id="47" idx="1"/>
          </p:cNvCxnSpPr>
          <p:nvPr/>
        </p:nvCxnSpPr>
        <p:spPr>
          <a:xfrm flipH="1" flipV="1">
            <a:off x="4024513" y="2622066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0"/>
            <a:endCxn id="47" idx="2"/>
          </p:cNvCxnSpPr>
          <p:nvPr/>
        </p:nvCxnSpPr>
        <p:spPr>
          <a:xfrm flipV="1">
            <a:off x="5584827" y="3658864"/>
            <a:ext cx="11707" cy="60833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流程图: 终止 50"/>
          <p:cNvSpPr/>
          <p:nvPr/>
        </p:nvSpPr>
        <p:spPr>
          <a:xfrm>
            <a:off x="4587877" y="5584326"/>
            <a:ext cx="1993900" cy="86267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QRCode</a:t>
            </a:r>
            <a:r>
              <a:rPr lang="en-US" dirty="0"/>
              <a:t> translation</a:t>
            </a:r>
            <a:endParaRPr lang="en-US" dirty="0"/>
          </a:p>
          <a:p>
            <a:pPr algn="ctr"/>
            <a:r>
              <a:rPr lang="en-US" dirty="0"/>
              <a:t>Fetch URL</a:t>
            </a:r>
            <a:endParaRPr lang="en-US" dirty="0"/>
          </a:p>
        </p:txBody>
      </p:sp>
      <p:cxnSp>
        <p:nvCxnSpPr>
          <p:cNvPr id="52" name="直接箭头连接符 51"/>
          <p:cNvCxnSpPr>
            <a:stCxn id="51" idx="0"/>
            <a:endCxn id="48" idx="2"/>
          </p:cNvCxnSpPr>
          <p:nvPr/>
        </p:nvCxnSpPr>
        <p:spPr>
          <a:xfrm flipV="1">
            <a:off x="5584827" y="4800600"/>
            <a:ext cx="0" cy="78372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流程图: 终止 52"/>
          <p:cNvSpPr/>
          <p:nvPr/>
        </p:nvSpPr>
        <p:spPr>
          <a:xfrm>
            <a:off x="4599584" y="732203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metadata update</a:t>
            </a:r>
            <a:endParaRPr lang="en-US" dirty="0"/>
          </a:p>
        </p:txBody>
      </p:sp>
      <p:cxnSp>
        <p:nvCxnSpPr>
          <p:cNvPr id="56" name="直接箭头连接符 55"/>
          <p:cNvCxnSpPr>
            <a:stCxn id="53" idx="0"/>
            <a:endCxn id="51" idx="2"/>
          </p:cNvCxnSpPr>
          <p:nvPr/>
        </p:nvCxnSpPr>
        <p:spPr>
          <a:xfrm flipH="1" flipV="1">
            <a:off x="5584827" y="6446997"/>
            <a:ext cx="11707" cy="875037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502413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Speech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20651" y="862552"/>
            <a:ext cx="199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 wake-up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User</a:t>
            </a:r>
            <a:endParaRPr 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(Speech)</a:t>
            </a:r>
            <a:endParaRPr lang="en-US" sz="2400" b="1" dirty="0"/>
          </a:p>
        </p:txBody>
      </p:sp>
      <p:sp>
        <p:nvSpPr>
          <p:cNvPr id="18" name="流程图: 终止 17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 to mic</a:t>
            </a:r>
            <a:endParaRPr lang="en-US" dirty="0"/>
          </a:p>
        </p:txBody>
      </p:sp>
      <p:sp>
        <p:nvSpPr>
          <p:cNvPr id="6" name="流程图: 终止 5"/>
          <p:cNvSpPr/>
          <p:nvPr/>
        </p:nvSpPr>
        <p:spPr>
          <a:xfrm>
            <a:off x="4599584" y="312546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ASR</a:t>
            </a:r>
            <a:endParaRPr lang="en-US" dirty="0"/>
          </a:p>
        </p:txBody>
      </p:sp>
      <p:sp>
        <p:nvSpPr>
          <p:cNvPr id="8" name="流程图: 终止 7"/>
          <p:cNvSpPr/>
          <p:nvPr/>
        </p:nvSpPr>
        <p:spPr>
          <a:xfrm>
            <a:off x="4599584" y="424258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 detection</a:t>
            </a:r>
            <a:endParaRPr lang="en-US" dirty="0"/>
          </a:p>
        </p:txBody>
      </p:sp>
      <p:cxnSp>
        <p:nvCxnSpPr>
          <p:cNvPr id="13" name="直接箭头连接符 12"/>
          <p:cNvCxnSpPr>
            <a:stCxn id="18" idx="1"/>
            <a:endCxn id="2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1"/>
          </p:cNvCxnSpPr>
          <p:nvPr/>
        </p:nvCxnSpPr>
        <p:spPr>
          <a:xfrm flipH="1" flipV="1">
            <a:off x="4024513" y="2622066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6" idx="2"/>
          </p:cNvCxnSpPr>
          <p:nvPr/>
        </p:nvCxnSpPr>
        <p:spPr>
          <a:xfrm flipV="1">
            <a:off x="5596534" y="3658864"/>
            <a:ext cx="0" cy="58371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  <a:endCxn id="21" idx="2"/>
          </p:cNvCxnSpPr>
          <p:nvPr/>
        </p:nvCxnSpPr>
        <p:spPr>
          <a:xfrm flipV="1">
            <a:off x="844550" y="6949724"/>
            <a:ext cx="4751984" cy="160324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流程图: 终止 20"/>
          <p:cNvSpPr/>
          <p:nvPr/>
        </p:nvSpPr>
        <p:spPr>
          <a:xfrm>
            <a:off x="4599584" y="641632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Speech module status update</a:t>
            </a:r>
            <a:endParaRPr lang="en-US" dirty="0"/>
          </a:p>
        </p:txBody>
      </p:sp>
      <p:cxnSp>
        <p:nvCxnSpPr>
          <p:cNvPr id="22" name="直接箭头连接符 21"/>
          <p:cNvCxnSpPr>
            <a:stCxn id="21" idx="0"/>
            <a:endCxn id="8" idx="2"/>
          </p:cNvCxnSpPr>
          <p:nvPr/>
        </p:nvCxnSpPr>
        <p:spPr>
          <a:xfrm flipV="1">
            <a:off x="5596534" y="4775980"/>
            <a:ext cx="0" cy="1640344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6996910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(NLP)</a:t>
            </a:r>
            <a:endParaRPr 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502413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Speech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27867" y="862552"/>
            <a:ext cx="2182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 command</a:t>
            </a:r>
            <a:endParaRPr 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User</a:t>
            </a:r>
            <a:endParaRPr 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(Speech)</a:t>
            </a:r>
            <a:endParaRPr lang="en-US" sz="2400" b="1" dirty="0"/>
          </a:p>
        </p:txBody>
      </p:sp>
      <p:sp>
        <p:nvSpPr>
          <p:cNvPr id="19" name="流程图: 终止 18"/>
          <p:cNvSpPr/>
          <p:nvPr/>
        </p:nvSpPr>
        <p:spPr>
          <a:xfrm>
            <a:off x="2018906" y="235536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 to mic</a:t>
            </a:r>
            <a:endParaRPr lang="en-US" dirty="0"/>
          </a:p>
        </p:txBody>
      </p:sp>
      <p:sp>
        <p:nvSpPr>
          <p:cNvPr id="20" name="流程图: 终止 19"/>
          <p:cNvSpPr/>
          <p:nvPr/>
        </p:nvSpPr>
        <p:spPr>
          <a:xfrm>
            <a:off x="4599584" y="312546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ASR</a:t>
            </a:r>
            <a:endParaRPr lang="en-US" dirty="0"/>
          </a:p>
        </p:txBody>
      </p:sp>
      <p:sp>
        <p:nvSpPr>
          <p:cNvPr id="24" name="流程图: 终止 23"/>
          <p:cNvSpPr/>
          <p:nvPr/>
        </p:nvSpPr>
        <p:spPr>
          <a:xfrm>
            <a:off x="4599584" y="424258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Keyword detection</a:t>
            </a:r>
            <a:endParaRPr lang="en-US" dirty="0"/>
          </a:p>
        </p:txBody>
      </p:sp>
      <p:cxnSp>
        <p:nvCxnSpPr>
          <p:cNvPr id="28" name="直接箭头连接符 27"/>
          <p:cNvCxnSpPr>
            <a:stCxn id="19" idx="1"/>
            <a:endCxn id="4" idx="6"/>
          </p:cNvCxnSpPr>
          <p:nvPr/>
        </p:nvCxnSpPr>
        <p:spPr>
          <a:xfrm flipH="1" flipV="1">
            <a:off x="844550" y="2114066"/>
            <a:ext cx="1174356" cy="5080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1"/>
          </p:cNvCxnSpPr>
          <p:nvPr/>
        </p:nvCxnSpPr>
        <p:spPr>
          <a:xfrm flipH="1" flipV="1">
            <a:off x="4024513" y="2622066"/>
            <a:ext cx="575071" cy="77009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0"/>
            <a:endCxn id="20" idx="2"/>
          </p:cNvCxnSpPr>
          <p:nvPr/>
        </p:nvCxnSpPr>
        <p:spPr>
          <a:xfrm flipV="1">
            <a:off x="5596534" y="3658864"/>
            <a:ext cx="0" cy="58371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流程图: 终止 32"/>
          <p:cNvSpPr/>
          <p:nvPr/>
        </p:nvSpPr>
        <p:spPr>
          <a:xfrm>
            <a:off x="7146531" y="522790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Intention classification</a:t>
            </a:r>
            <a:endParaRPr lang="en-US" dirty="0"/>
          </a:p>
        </p:txBody>
      </p:sp>
      <p:cxnSp>
        <p:nvCxnSpPr>
          <p:cNvPr id="34" name="直接箭头连接符 33"/>
          <p:cNvCxnSpPr>
            <a:stCxn id="33" idx="1"/>
            <a:endCxn id="24" idx="2"/>
          </p:cNvCxnSpPr>
          <p:nvPr/>
        </p:nvCxnSpPr>
        <p:spPr>
          <a:xfrm flipH="1" flipV="1">
            <a:off x="5596534" y="4775980"/>
            <a:ext cx="1549997" cy="71862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流程图: 终止 35"/>
          <p:cNvSpPr/>
          <p:nvPr/>
        </p:nvSpPr>
        <p:spPr>
          <a:xfrm>
            <a:off x="7146531" y="629470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status update</a:t>
            </a:r>
            <a:endParaRPr lang="en-US" dirty="0"/>
          </a:p>
        </p:txBody>
      </p:sp>
      <p:cxnSp>
        <p:nvCxnSpPr>
          <p:cNvPr id="37" name="直接箭头连接符 36"/>
          <p:cNvCxnSpPr>
            <a:stCxn id="36" idx="0"/>
            <a:endCxn id="33" idx="2"/>
          </p:cNvCxnSpPr>
          <p:nvPr/>
        </p:nvCxnSpPr>
        <p:spPr>
          <a:xfrm flipV="1">
            <a:off x="8143481" y="5761306"/>
            <a:ext cx="0" cy="5334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" idx="6"/>
          </p:cNvCxnSpPr>
          <p:nvPr/>
        </p:nvCxnSpPr>
        <p:spPr>
          <a:xfrm flipV="1">
            <a:off x="844550" y="6828106"/>
            <a:ext cx="7270750" cy="172486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6996910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(NLP)</a:t>
            </a:r>
            <a:endParaRPr 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7867" y="190894"/>
            <a:ext cx="502413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Speech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11802" y="862552"/>
            <a:ext cx="20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 assistant</a:t>
            </a:r>
            <a:endParaRPr 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User</a:t>
            </a:r>
            <a:endParaRPr 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(Speech)</a:t>
            </a:r>
            <a:endParaRPr lang="en-US" sz="2400" b="1" dirty="0"/>
          </a:p>
        </p:txBody>
      </p:sp>
      <p:sp>
        <p:nvSpPr>
          <p:cNvPr id="19" name="流程图: 终止 18"/>
          <p:cNvSpPr/>
          <p:nvPr/>
        </p:nvSpPr>
        <p:spPr>
          <a:xfrm>
            <a:off x="7146531" y="2829315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endParaRPr lang="en-US" dirty="0"/>
          </a:p>
          <a:p>
            <a:pPr algn="ctr"/>
            <a:r>
              <a:rPr lang="en-US" dirty="0"/>
              <a:t>Generation</a:t>
            </a:r>
            <a:endParaRPr lang="en-US" dirty="0"/>
          </a:p>
        </p:txBody>
      </p:sp>
      <p:sp>
        <p:nvSpPr>
          <p:cNvPr id="24" name="流程图: 终止 23"/>
          <p:cNvSpPr/>
          <p:nvPr/>
        </p:nvSpPr>
        <p:spPr>
          <a:xfrm>
            <a:off x="4587877" y="424258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segmentation</a:t>
            </a:r>
            <a:endParaRPr lang="en-US" dirty="0"/>
          </a:p>
        </p:txBody>
      </p:sp>
      <p:cxnSp>
        <p:nvCxnSpPr>
          <p:cNvPr id="28" name="直接箭头连接符 27"/>
          <p:cNvCxnSpPr>
            <a:stCxn id="19" idx="1"/>
            <a:endCxn id="4" idx="6"/>
          </p:cNvCxnSpPr>
          <p:nvPr/>
        </p:nvCxnSpPr>
        <p:spPr>
          <a:xfrm flipH="1" flipV="1">
            <a:off x="844550" y="2114066"/>
            <a:ext cx="6301981" cy="981949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0"/>
            <a:endCxn id="19" idx="2"/>
          </p:cNvCxnSpPr>
          <p:nvPr/>
        </p:nvCxnSpPr>
        <p:spPr>
          <a:xfrm flipV="1">
            <a:off x="5584827" y="3362715"/>
            <a:ext cx="2558654" cy="879865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流程图: 终止 32"/>
          <p:cNvSpPr/>
          <p:nvPr/>
        </p:nvSpPr>
        <p:spPr>
          <a:xfrm>
            <a:off x="4587877" y="523394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TTS</a:t>
            </a:r>
            <a:endParaRPr lang="en-US" dirty="0"/>
          </a:p>
        </p:txBody>
      </p:sp>
      <p:cxnSp>
        <p:nvCxnSpPr>
          <p:cNvPr id="34" name="直接箭头连接符 33"/>
          <p:cNvCxnSpPr>
            <a:stCxn id="33" idx="0"/>
            <a:endCxn id="24" idx="2"/>
          </p:cNvCxnSpPr>
          <p:nvPr/>
        </p:nvCxnSpPr>
        <p:spPr>
          <a:xfrm flipV="1">
            <a:off x="5584827" y="4775980"/>
            <a:ext cx="0" cy="45796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流程图: 终止 35"/>
          <p:cNvSpPr/>
          <p:nvPr/>
        </p:nvSpPr>
        <p:spPr>
          <a:xfrm>
            <a:off x="2029223" y="6550562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 to the instruction</a:t>
            </a:r>
            <a:endParaRPr lang="en-US" dirty="0"/>
          </a:p>
        </p:txBody>
      </p:sp>
      <p:cxnSp>
        <p:nvCxnSpPr>
          <p:cNvPr id="37" name="直接箭头连接符 36"/>
          <p:cNvCxnSpPr>
            <a:stCxn id="36" idx="0"/>
            <a:endCxn id="33" idx="2"/>
          </p:cNvCxnSpPr>
          <p:nvPr/>
        </p:nvCxnSpPr>
        <p:spPr>
          <a:xfrm flipV="1">
            <a:off x="3026173" y="5767340"/>
            <a:ext cx="2558654" cy="78322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" idx="6"/>
            <a:endCxn id="36" idx="2"/>
          </p:cNvCxnSpPr>
          <p:nvPr/>
        </p:nvCxnSpPr>
        <p:spPr>
          <a:xfrm flipV="1">
            <a:off x="844550" y="7083962"/>
            <a:ext cx="2181623" cy="1469004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7867" y="190894"/>
            <a:ext cx="447109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Workflow diagram --- NLP</a:t>
            </a:r>
            <a:endParaRPr 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27867" y="897304"/>
            <a:ext cx="441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AI-Care assistant (Action decision)</a:t>
            </a:r>
            <a:endParaRPr 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555564" y="1878632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(CV)</a:t>
            </a:r>
            <a:endParaRPr lang="en-US" sz="2400" b="1" dirty="0"/>
          </a:p>
        </p:txBody>
      </p:sp>
      <p:sp>
        <p:nvSpPr>
          <p:cNvPr id="6" name="椭圆 5"/>
          <p:cNvSpPr/>
          <p:nvPr/>
        </p:nvSpPr>
        <p:spPr>
          <a:xfrm>
            <a:off x="374650" y="18727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74650" y="831166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879602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User</a:t>
            </a:r>
            <a:endParaRPr 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438256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(Speech)</a:t>
            </a:r>
            <a:endParaRPr 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6996910" y="1872766"/>
            <a:ext cx="2293143" cy="69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System (NLP)</a:t>
            </a:r>
            <a:endParaRPr lang="en-US" sz="2400" b="1" dirty="0"/>
          </a:p>
        </p:txBody>
      </p:sp>
      <p:sp>
        <p:nvSpPr>
          <p:cNvPr id="14" name="流程图: 终止 13"/>
          <p:cNvSpPr/>
          <p:nvPr/>
        </p:nvSpPr>
        <p:spPr>
          <a:xfrm>
            <a:off x="2018906" y="2355366"/>
            <a:ext cx="1993900" cy="7700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 to mic</a:t>
            </a:r>
            <a:endParaRPr lang="en-US" dirty="0"/>
          </a:p>
        </p:txBody>
      </p:sp>
      <p:sp>
        <p:nvSpPr>
          <p:cNvPr id="15" name="流程图: 终止 14"/>
          <p:cNvSpPr/>
          <p:nvPr/>
        </p:nvSpPr>
        <p:spPr>
          <a:xfrm>
            <a:off x="4599584" y="312546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ASR</a:t>
            </a:r>
            <a:endParaRPr lang="en-US" dirty="0"/>
          </a:p>
        </p:txBody>
      </p:sp>
      <p:sp>
        <p:nvSpPr>
          <p:cNvPr id="19" name="流程图: 终止 18"/>
          <p:cNvSpPr/>
          <p:nvPr/>
        </p:nvSpPr>
        <p:spPr>
          <a:xfrm>
            <a:off x="7158238" y="3779998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 recognition</a:t>
            </a:r>
            <a:endParaRPr lang="en-US" dirty="0"/>
          </a:p>
        </p:txBody>
      </p:sp>
      <p:cxnSp>
        <p:nvCxnSpPr>
          <p:cNvPr id="20" name="直接箭头连接符 19"/>
          <p:cNvCxnSpPr>
            <a:stCxn id="14" idx="1"/>
            <a:endCxn id="6" idx="6"/>
          </p:cNvCxnSpPr>
          <p:nvPr/>
        </p:nvCxnSpPr>
        <p:spPr>
          <a:xfrm flipH="1" flipV="1">
            <a:off x="844550" y="2114066"/>
            <a:ext cx="1174356" cy="626349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  <a:endCxn id="14" idx="2"/>
          </p:cNvCxnSpPr>
          <p:nvPr/>
        </p:nvCxnSpPr>
        <p:spPr>
          <a:xfrm flipH="1" flipV="1">
            <a:off x="3015856" y="3125464"/>
            <a:ext cx="1583728" cy="26670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1"/>
            <a:endCxn id="15" idx="2"/>
          </p:cNvCxnSpPr>
          <p:nvPr/>
        </p:nvCxnSpPr>
        <p:spPr>
          <a:xfrm flipH="1" flipV="1">
            <a:off x="5596534" y="3658864"/>
            <a:ext cx="1561704" cy="387834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32" idx="2"/>
          </p:cNvCxnSpPr>
          <p:nvPr/>
        </p:nvCxnSpPr>
        <p:spPr>
          <a:xfrm flipV="1">
            <a:off x="844550" y="8330716"/>
            <a:ext cx="2171306" cy="22225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流程图: 终止 23"/>
          <p:cNvSpPr/>
          <p:nvPr/>
        </p:nvSpPr>
        <p:spPr>
          <a:xfrm>
            <a:off x="7158238" y="4895030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status update</a:t>
            </a:r>
            <a:endParaRPr lang="en-US" dirty="0"/>
          </a:p>
        </p:txBody>
      </p:sp>
      <p:cxnSp>
        <p:nvCxnSpPr>
          <p:cNvPr id="25" name="直接箭头连接符 24"/>
          <p:cNvCxnSpPr>
            <a:stCxn id="24" idx="0"/>
            <a:endCxn id="19" idx="2"/>
          </p:cNvCxnSpPr>
          <p:nvPr/>
        </p:nvCxnSpPr>
        <p:spPr>
          <a:xfrm flipV="1">
            <a:off x="8155188" y="4313398"/>
            <a:ext cx="0" cy="58163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流程图: 终止 25"/>
          <p:cNvSpPr/>
          <p:nvPr/>
        </p:nvSpPr>
        <p:spPr>
          <a:xfrm>
            <a:off x="9705185" y="430477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 frame metadata</a:t>
            </a:r>
            <a:endParaRPr lang="en-US" dirty="0"/>
          </a:p>
        </p:txBody>
      </p:sp>
      <p:cxnSp>
        <p:nvCxnSpPr>
          <p:cNvPr id="27" name="直接箭头连接符 26"/>
          <p:cNvCxnSpPr>
            <a:stCxn id="26" idx="1"/>
            <a:endCxn id="19" idx="2"/>
          </p:cNvCxnSpPr>
          <p:nvPr/>
        </p:nvCxnSpPr>
        <p:spPr>
          <a:xfrm flipH="1" flipV="1">
            <a:off x="8155188" y="4313398"/>
            <a:ext cx="1549997" cy="258078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流程图: 终止 27"/>
          <p:cNvSpPr/>
          <p:nvPr/>
        </p:nvSpPr>
        <p:spPr>
          <a:xfrm>
            <a:off x="4599584" y="7055334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TTS</a:t>
            </a:r>
            <a:endParaRPr lang="en-US" dirty="0"/>
          </a:p>
        </p:txBody>
      </p:sp>
      <p:sp>
        <p:nvSpPr>
          <p:cNvPr id="32" name="流程图: 终止 31"/>
          <p:cNvSpPr/>
          <p:nvPr/>
        </p:nvSpPr>
        <p:spPr>
          <a:xfrm>
            <a:off x="2018906" y="7797316"/>
            <a:ext cx="19939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 to earphone</a:t>
            </a:r>
            <a:endParaRPr lang="en-US" dirty="0"/>
          </a:p>
        </p:txBody>
      </p:sp>
      <p:cxnSp>
        <p:nvCxnSpPr>
          <p:cNvPr id="43" name="直接箭头连接符 42"/>
          <p:cNvCxnSpPr>
            <a:stCxn id="24" idx="3"/>
            <a:endCxn id="26" idx="2"/>
          </p:cNvCxnSpPr>
          <p:nvPr/>
        </p:nvCxnSpPr>
        <p:spPr>
          <a:xfrm flipV="1">
            <a:off x="9152138" y="4838176"/>
            <a:ext cx="1549997" cy="323554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8" idx="0"/>
            <a:endCxn id="56" idx="2"/>
          </p:cNvCxnSpPr>
          <p:nvPr/>
        </p:nvCxnSpPr>
        <p:spPr>
          <a:xfrm flipV="1">
            <a:off x="5596534" y="6748164"/>
            <a:ext cx="2558654" cy="307170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0"/>
            <a:endCxn id="28" idx="2"/>
          </p:cNvCxnSpPr>
          <p:nvPr/>
        </p:nvCxnSpPr>
        <p:spPr>
          <a:xfrm flipV="1">
            <a:off x="3015856" y="7588734"/>
            <a:ext cx="2580678" cy="208582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流程图: 终止 55"/>
          <p:cNvSpPr/>
          <p:nvPr/>
        </p:nvSpPr>
        <p:spPr>
          <a:xfrm>
            <a:off x="7158238" y="5832796"/>
            <a:ext cx="1993900" cy="9153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Assistant command generation</a:t>
            </a:r>
            <a:endParaRPr lang="en-US" dirty="0"/>
          </a:p>
        </p:txBody>
      </p:sp>
      <p:cxnSp>
        <p:nvCxnSpPr>
          <p:cNvPr id="57" name="直接箭头连接符 56"/>
          <p:cNvCxnSpPr>
            <a:stCxn id="56" idx="0"/>
            <a:endCxn id="24" idx="2"/>
          </p:cNvCxnSpPr>
          <p:nvPr/>
        </p:nvCxnSpPr>
        <p:spPr>
          <a:xfrm flipV="1">
            <a:off x="8155188" y="5428430"/>
            <a:ext cx="0" cy="404366"/>
          </a:xfrm>
          <a:prstGeom prst="straightConnector1">
            <a:avLst/>
          </a:prstGeom>
          <a:ln w="28575"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227867" y="190894"/>
            <a:ext cx="315124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Concept Diagram</a:t>
            </a:r>
            <a:endParaRPr lang="en-US" sz="32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87692" y="2062262"/>
            <a:ext cx="0" cy="46672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58674" y="2044171"/>
            <a:ext cx="0" cy="46672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10468" y="2062262"/>
            <a:ext cx="0" cy="46672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52857" y="2262347"/>
            <a:ext cx="85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Video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Stream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055" y="2315806"/>
            <a:ext cx="656739" cy="52863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279156" y="2938263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Camera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0" y="4169005"/>
            <a:ext cx="1258860" cy="12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1219396" y="5531482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ar set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标注: 线形 25"/>
          <p:cNvSpPr/>
          <p:nvPr/>
        </p:nvSpPr>
        <p:spPr>
          <a:xfrm>
            <a:off x="1003269" y="6469397"/>
            <a:ext cx="1258859" cy="704119"/>
          </a:xfrm>
          <a:prstGeom prst="borderCallout1">
            <a:avLst>
              <a:gd name="adj1" fmla="val -2203"/>
              <a:gd name="adj2" fmla="val 53317"/>
              <a:gd name="adj3" fmla="val -84227"/>
              <a:gd name="adj4" fmla="val 52964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Physical</a:t>
            </a:r>
            <a:endParaRPr lang="en-US" sz="2400" dirty="0"/>
          </a:p>
        </p:txBody>
      </p:sp>
      <p:sp>
        <p:nvSpPr>
          <p:cNvPr id="27" name="标注: 线形 26"/>
          <p:cNvSpPr/>
          <p:nvPr/>
        </p:nvSpPr>
        <p:spPr>
          <a:xfrm>
            <a:off x="2973503" y="6461030"/>
            <a:ext cx="1342191" cy="704119"/>
          </a:xfrm>
          <a:prstGeom prst="borderCallout1">
            <a:avLst>
              <a:gd name="adj1" fmla="val -2203"/>
              <a:gd name="adj2" fmla="val 53317"/>
              <a:gd name="adj3" fmla="val -119418"/>
              <a:gd name="adj4" fmla="val 52964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Network</a:t>
            </a:r>
            <a:endParaRPr lang="en-US" sz="2400" dirty="0"/>
          </a:p>
        </p:txBody>
      </p:sp>
      <p:sp>
        <p:nvSpPr>
          <p:cNvPr id="28" name="标注: 线形 27"/>
          <p:cNvSpPr/>
          <p:nvPr/>
        </p:nvSpPr>
        <p:spPr>
          <a:xfrm>
            <a:off x="5917590" y="6473248"/>
            <a:ext cx="1633962" cy="704119"/>
          </a:xfrm>
          <a:prstGeom prst="borderCallout1">
            <a:avLst>
              <a:gd name="adj1" fmla="val -2203"/>
              <a:gd name="adj2" fmla="val 53317"/>
              <a:gd name="adj3" fmla="val -54358"/>
              <a:gd name="adj4" fmla="val 52964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Perception</a:t>
            </a:r>
            <a:endParaRPr lang="en-US" sz="2400" dirty="0"/>
          </a:p>
        </p:txBody>
      </p:sp>
      <p:sp>
        <p:nvSpPr>
          <p:cNvPr id="29" name="标注: 线形 28"/>
          <p:cNvSpPr/>
          <p:nvPr/>
        </p:nvSpPr>
        <p:spPr>
          <a:xfrm>
            <a:off x="8978291" y="6415575"/>
            <a:ext cx="2238057" cy="704119"/>
          </a:xfrm>
          <a:prstGeom prst="borderCallout1">
            <a:avLst>
              <a:gd name="adj1" fmla="val -2203"/>
              <a:gd name="adj2" fmla="val 53317"/>
              <a:gd name="adj3" fmla="val -125597"/>
              <a:gd name="adj4" fmla="val 52965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AI &amp; command center</a:t>
            </a:r>
            <a:endParaRPr 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859191" y="2534545"/>
            <a:ext cx="24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Object metadata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63767" y="1985175"/>
            <a:ext cx="2383759" cy="1566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CV</a:t>
            </a:r>
            <a:endParaRPr lang="en-US" sz="2400" dirty="0"/>
          </a:p>
          <a:p>
            <a:pPr algn="ctr"/>
            <a:endParaRPr lang="en-US" sz="2400" dirty="0"/>
          </a:p>
          <a:p>
            <a:r>
              <a:rPr lang="en-US" sz="2000" dirty="0">
                <a:solidFill>
                  <a:srgbClr val="C00000"/>
                </a:solidFill>
              </a:rPr>
              <a:t>Look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2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1" r="11288"/>
          <a:stretch>
            <a:fillRect/>
          </a:stretch>
        </p:blipFill>
        <p:spPr bwMode="auto">
          <a:xfrm>
            <a:off x="6278435" y="2581551"/>
            <a:ext cx="997802" cy="7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5427756" y="4281850"/>
            <a:ext cx="2383759" cy="180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Speech</a:t>
            </a:r>
            <a:endParaRPr lang="en-US" sz="2400" dirty="0"/>
          </a:p>
          <a:p>
            <a:r>
              <a:rPr lang="en-US" sz="2000" dirty="0">
                <a:solidFill>
                  <a:srgbClr val="C00000"/>
                </a:solidFill>
              </a:rPr>
              <a:t>Listen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Speak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97" y="4705816"/>
            <a:ext cx="1047542" cy="5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70" y="5384140"/>
            <a:ext cx="1047542" cy="5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8559646" y="3048067"/>
            <a:ext cx="3061868" cy="2499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NLP</a:t>
            </a:r>
            <a:endParaRPr lang="en-US" sz="2400" dirty="0"/>
          </a:p>
          <a:p>
            <a:pPr algn="ctr"/>
            <a:endParaRPr lang="en-US" sz="2400" dirty="0"/>
          </a:p>
          <a:p>
            <a:r>
              <a:rPr lang="en-US" sz="2000" dirty="0">
                <a:solidFill>
                  <a:srgbClr val="C00000"/>
                </a:solidFill>
              </a:rPr>
              <a:t>Think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446" y="3837801"/>
            <a:ext cx="939872" cy="97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/>
          <p:cNvSpPr/>
          <p:nvPr/>
        </p:nvSpPr>
        <p:spPr>
          <a:xfrm>
            <a:off x="2587077" y="2837253"/>
            <a:ext cx="2383759" cy="2773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Network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Cable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Wireless</a:t>
            </a:r>
            <a:endParaRPr lang="en-US" sz="2000" dirty="0"/>
          </a:p>
          <a:p>
            <a:pPr algn="ctr"/>
            <a:endParaRPr lang="en-US" sz="2400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967" y="4099390"/>
            <a:ext cx="606426" cy="6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7" t="6835" r="11557" b="14895"/>
          <a:stretch>
            <a:fillRect/>
          </a:stretch>
        </p:blipFill>
        <p:spPr bwMode="auto">
          <a:xfrm>
            <a:off x="3637657" y="3377545"/>
            <a:ext cx="830096" cy="5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箭头: 右 48"/>
          <p:cNvSpPr/>
          <p:nvPr/>
        </p:nvSpPr>
        <p:spPr>
          <a:xfrm flipV="1">
            <a:off x="2087382" y="4797595"/>
            <a:ext cx="3384282" cy="152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箭头: 右 49"/>
          <p:cNvSpPr/>
          <p:nvPr/>
        </p:nvSpPr>
        <p:spPr>
          <a:xfrm rot="10800000">
            <a:off x="2079485" y="5394627"/>
            <a:ext cx="3384281" cy="152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箭头: 右 52"/>
          <p:cNvSpPr/>
          <p:nvPr/>
        </p:nvSpPr>
        <p:spPr>
          <a:xfrm>
            <a:off x="2056274" y="2837252"/>
            <a:ext cx="3368730" cy="145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文本框 53"/>
          <p:cNvSpPr txBox="1"/>
          <p:nvPr/>
        </p:nvSpPr>
        <p:spPr>
          <a:xfrm>
            <a:off x="2964143" y="453462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Verbal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Command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117023" y="5478104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Guidance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altLang="zh-CN" dirty="0">
                <a:solidFill>
                  <a:srgbClr val="0070C0"/>
                </a:solidFill>
              </a:rPr>
              <a:t>oice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8" name="箭头: 右 57"/>
          <p:cNvSpPr/>
          <p:nvPr/>
        </p:nvSpPr>
        <p:spPr>
          <a:xfrm rot="20686222">
            <a:off x="7368984" y="4629957"/>
            <a:ext cx="1178657" cy="13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流程图: 磁盘 58"/>
          <p:cNvSpPr/>
          <p:nvPr/>
        </p:nvSpPr>
        <p:spPr>
          <a:xfrm>
            <a:off x="10388508" y="4501864"/>
            <a:ext cx="1163114" cy="89725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</a:t>
            </a:r>
            <a:endParaRPr lang="en-US" sz="1600" dirty="0"/>
          </a:p>
          <a:p>
            <a:pPr algn="ctr"/>
            <a:r>
              <a:rPr lang="en-US" sz="1600" dirty="0"/>
              <a:t>Status</a:t>
            </a:r>
            <a:endParaRPr lang="en-US" sz="1600" dirty="0"/>
          </a:p>
        </p:txBody>
      </p:sp>
      <p:sp>
        <p:nvSpPr>
          <p:cNvPr id="61" name="流程图: 磁盘 60"/>
          <p:cNvSpPr/>
          <p:nvPr/>
        </p:nvSpPr>
        <p:spPr>
          <a:xfrm>
            <a:off x="10388508" y="3389173"/>
            <a:ext cx="1163114" cy="89725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</a:t>
            </a:r>
            <a:endParaRPr lang="en-US" sz="1600" dirty="0"/>
          </a:p>
          <a:p>
            <a:pPr algn="ctr"/>
            <a:r>
              <a:rPr lang="en-US" sz="1600" dirty="0"/>
              <a:t>Knowledge</a:t>
            </a:r>
            <a:endParaRPr lang="en-US" sz="1600" dirty="0"/>
          </a:p>
        </p:txBody>
      </p:sp>
      <p:sp>
        <p:nvSpPr>
          <p:cNvPr id="62" name="箭头: 右 61"/>
          <p:cNvSpPr/>
          <p:nvPr/>
        </p:nvSpPr>
        <p:spPr>
          <a:xfrm rot="1052041">
            <a:off x="7321784" y="2784427"/>
            <a:ext cx="1234009" cy="126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箭头: 右 1025"/>
          <p:cNvSpPr/>
          <p:nvPr/>
        </p:nvSpPr>
        <p:spPr>
          <a:xfrm rot="9821928">
            <a:off x="7358264" y="5291315"/>
            <a:ext cx="1178657" cy="13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文本框 1028"/>
          <p:cNvSpPr txBox="1"/>
          <p:nvPr/>
        </p:nvSpPr>
        <p:spPr>
          <a:xfrm>
            <a:off x="7325898" y="4146568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Command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30" name="文本框 1029"/>
          <p:cNvSpPr txBox="1"/>
          <p:nvPr/>
        </p:nvSpPr>
        <p:spPr>
          <a:xfrm>
            <a:off x="7752654" y="5360208"/>
            <a:ext cx="148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Generate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Guidance 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31" name="箭头: 右 1030"/>
          <p:cNvSpPr/>
          <p:nvPr/>
        </p:nvSpPr>
        <p:spPr>
          <a:xfrm rot="11945890">
            <a:off x="7367387" y="3160771"/>
            <a:ext cx="1178657" cy="13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/>
          <p:cNvSpPr txBox="1"/>
          <p:nvPr/>
        </p:nvSpPr>
        <p:spPr>
          <a:xfrm>
            <a:off x="7303093" y="3148020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Update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Prior knowledge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867" y="190894"/>
            <a:ext cx="247176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Class diagram</a:t>
            </a:r>
            <a:endParaRPr lang="en-US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995881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031428"/>
            <a:ext cx="1191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TBD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867" y="190894"/>
            <a:ext cx="288713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Interface Design</a:t>
            </a:r>
            <a:endParaRPr lang="en-US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995881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16094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1031428"/>
            <a:ext cx="1191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TBD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867" y="190894"/>
            <a:ext cx="18616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Questions</a:t>
            </a:r>
            <a:endParaRPr lang="en-US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995881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16094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1031428"/>
            <a:ext cx="119126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I-frame</a:t>
            </a:r>
            <a:r>
              <a:rPr lang="zh-CN" altLang="en-US" sz="2000" dirty="0"/>
              <a:t>需要特殊处理么</a:t>
            </a:r>
            <a:r>
              <a:rPr lang="en-US" altLang="zh-CN" sz="2000" dirty="0"/>
              <a:t>?</a:t>
            </a:r>
            <a:endParaRPr lang="en-US" altLang="zh-CN" sz="2000" dirty="0"/>
          </a:p>
          <a:p>
            <a:r>
              <a:rPr lang="zh-CN" altLang="en-US" sz="2000" dirty="0"/>
              <a:t>看编码得</a:t>
            </a:r>
            <a:r>
              <a:rPr lang="en-US" altLang="zh-CN" sz="2000" dirty="0"/>
              <a:t>IBP</a:t>
            </a:r>
            <a:r>
              <a:rPr lang="zh-CN" altLang="en-US" sz="2000" dirty="0"/>
              <a:t>的配置，可以提前获得</a:t>
            </a:r>
            <a:r>
              <a:rPr lang="en-US" altLang="zh-CN" sz="2000" dirty="0"/>
              <a:t>I-frame</a:t>
            </a:r>
            <a:r>
              <a:rPr lang="zh-CN" altLang="en-US" sz="2000" dirty="0"/>
              <a:t>。</a:t>
            </a:r>
            <a:r>
              <a:rPr lang="en-US" altLang="zh-CN" sz="2000" dirty="0"/>
              <a:t>1/4 I-frame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zh-CN" altLang="en-US" sz="2000" dirty="0"/>
              <a:t>多线程</a:t>
            </a:r>
            <a:r>
              <a:rPr lang="en-US" altLang="zh-CN" sz="2000" dirty="0"/>
              <a:t>/</a:t>
            </a:r>
            <a:r>
              <a:rPr lang="zh-CN" altLang="en-US" sz="2000" dirty="0"/>
              <a:t>多进程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流水线并行，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10GPU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分别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load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不同的模块，有没有更高效的做法，</a:t>
            </a:r>
            <a:r>
              <a:rPr lang="en-US" altLang="zh-CN" sz="2000" dirty="0"/>
              <a:t> density </a:t>
            </a:r>
            <a:r>
              <a:rPr lang="zh-CN" altLang="en-US" sz="2000" dirty="0"/>
              <a:t>（路数）目前不考虑，单节点服务多人，多并发。。。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000" dirty="0"/>
              <a:t>        </a:t>
            </a:r>
            <a:r>
              <a:rPr lang="zh-CN" altLang="en-US" sz="2000" dirty="0"/>
              <a:t>端</a:t>
            </a:r>
            <a:r>
              <a:rPr lang="en-US" altLang="zh-CN" sz="2000" dirty="0"/>
              <a:t>-</a:t>
            </a:r>
            <a:r>
              <a:rPr lang="zh-CN" altLang="en-US" sz="2000" dirty="0"/>
              <a:t>端延迟，</a:t>
            </a:r>
            <a:r>
              <a:rPr lang="en-US" altLang="zh-CN" sz="2000" dirty="0" err="1"/>
              <a:t>vmap</a:t>
            </a:r>
            <a:r>
              <a:rPr lang="en-US" altLang="zh-CN" sz="2000" dirty="0"/>
              <a:t>!!!         </a:t>
            </a:r>
            <a:r>
              <a:rPr lang="en-US" altLang="zh-CN" sz="2000" dirty="0" err="1"/>
              <a:t>pmap</a:t>
            </a:r>
            <a:r>
              <a:rPr lang="en-US" altLang="zh-CN" sz="2000" dirty="0"/>
              <a:t>!!!   </a:t>
            </a:r>
            <a:r>
              <a:rPr lang="zh-CN" altLang="en-US" sz="2000" dirty="0"/>
              <a:t>单卡上</a:t>
            </a:r>
            <a:r>
              <a:rPr lang="en-US" altLang="zh-CN" sz="2000" dirty="0"/>
              <a:t>load</a:t>
            </a:r>
            <a:r>
              <a:rPr lang="zh-CN" altLang="en-US" sz="2000" dirty="0"/>
              <a:t>尽量多的模型，避免</a:t>
            </a:r>
            <a:r>
              <a:rPr lang="en-US" altLang="zh-CN" sz="2000" dirty="0"/>
              <a:t>GPU</a:t>
            </a:r>
            <a:r>
              <a:rPr lang="zh-CN" altLang="en-US" sz="2000" dirty="0"/>
              <a:t>之间的数据传输延迟</a:t>
            </a:r>
            <a:endParaRPr lang="en-US" altLang="zh-CN" sz="2000" dirty="0"/>
          </a:p>
          <a:p>
            <a:r>
              <a:rPr lang="en-US" sz="2000" dirty="0"/>
              <a:t>	</a:t>
            </a:r>
            <a:endParaRPr lang="en-US" sz="2000" dirty="0"/>
          </a:p>
          <a:p>
            <a:r>
              <a:rPr lang="en-US" sz="2000" dirty="0"/>
              <a:t>3D CV</a:t>
            </a:r>
            <a:r>
              <a:rPr lang="zh-CN" altLang="en-US" sz="2000" dirty="0"/>
              <a:t>部分是否有必要？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只用来做数据生成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zh-CN" altLang="en-US" sz="2000" dirty="0"/>
              <a:t>移动中使用</a:t>
            </a:r>
            <a:r>
              <a:rPr lang="en-US" altLang="zh-CN" sz="2000" dirty="0"/>
              <a:t>realsense</a:t>
            </a:r>
            <a:r>
              <a:rPr lang="zh-CN" altLang="en-US" sz="2000" dirty="0"/>
              <a:t>有没有什么风险</a:t>
            </a:r>
            <a:r>
              <a:rPr lang="en-US" altLang="zh-CN" sz="2000" dirty="0"/>
              <a:t>?</a:t>
            </a:r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	</a:t>
            </a:r>
            <a:r>
              <a:rPr lang="zh-CN" altLang="en-US" sz="2000" dirty="0"/>
              <a:t>平滑</a:t>
            </a:r>
            <a:endParaRPr lang="en-US" altLang="zh-CN" sz="2000" dirty="0"/>
          </a:p>
          <a:p>
            <a:pPr marL="457200" indent="-457200">
              <a:buAutoNum type="arabicPeriod" startAt="3"/>
            </a:pPr>
            <a:endParaRPr lang="en-US" altLang="zh-CN" sz="2000" dirty="0"/>
          </a:p>
          <a:p>
            <a:r>
              <a:rPr lang="en-US" altLang="zh-CN" sz="2000" dirty="0"/>
              <a:t>YoloV8</a:t>
            </a:r>
            <a:r>
              <a:rPr lang="zh-CN" altLang="en-US" sz="2000" dirty="0"/>
              <a:t>能否完成整个项目的需求？在</a:t>
            </a:r>
            <a:r>
              <a:rPr lang="en-US" altLang="zh-CN" sz="2000" dirty="0"/>
              <a:t>training</a:t>
            </a:r>
            <a:r>
              <a:rPr lang="zh-CN" altLang="en-US" sz="2000" dirty="0"/>
              <a:t>的时候需要注意什么？</a:t>
            </a:r>
            <a:endParaRPr lang="en-US" altLang="zh-CN" sz="2000" dirty="0"/>
          </a:p>
          <a:p>
            <a:pPr marL="457200" indent="-457200">
              <a:buAutoNum type="arabicPeriod" startAt="3"/>
            </a:pPr>
            <a:endParaRPr lang="en-US" altLang="zh-CN" sz="2000" dirty="0"/>
          </a:p>
          <a:p>
            <a:r>
              <a:rPr lang="zh-CN" altLang="en-US" sz="2000" dirty="0"/>
              <a:t>超曝光问题需要处理不？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物理：滤镜，偏光镜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算法：</a:t>
            </a:r>
            <a:endParaRPr lang="en-US" altLang="zh-CN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r>
              <a:rPr lang="zh-CN" altLang="en-US" sz="2000" dirty="0">
                <a:highlight>
                  <a:srgbClr val="FFFF00"/>
                </a:highlight>
              </a:rPr>
              <a:t>直接把</a:t>
            </a:r>
            <a:r>
              <a:rPr lang="en-US" altLang="zh-CN" sz="2000" dirty="0">
                <a:highlight>
                  <a:srgbClr val="FFFF00"/>
                </a:highlight>
              </a:rPr>
              <a:t>Edge</a:t>
            </a:r>
            <a:r>
              <a:rPr lang="zh-CN" altLang="en-US" sz="2000" dirty="0">
                <a:highlight>
                  <a:srgbClr val="FFFF00"/>
                </a:highlight>
              </a:rPr>
              <a:t>换成手机端！！！考虑可行性</a:t>
            </a:r>
            <a:endParaRPr lang="en-US" sz="2000" dirty="0">
              <a:highlight>
                <a:srgbClr val="FFFF00"/>
              </a:highlight>
            </a:endParaRPr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33425" y="3261069"/>
            <a:ext cx="11334750" cy="5993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altLang="zh-CN" sz="2400" b="1" dirty="0">
                <a:solidFill>
                  <a:srgbClr val="0070C0"/>
                </a:solidFill>
              </a:rPr>
              <a:t>ystem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6314942" y="3831956"/>
            <a:ext cx="5216517" cy="5092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B0F0"/>
                </a:solidFill>
              </a:rPr>
              <a:t>CV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1390101" y="4991979"/>
            <a:ext cx="4639224" cy="3932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B0F0"/>
                </a:solidFill>
              </a:rPr>
              <a:t>NLP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024" name="矩形 1023"/>
          <p:cNvSpPr/>
          <p:nvPr/>
        </p:nvSpPr>
        <p:spPr>
          <a:xfrm>
            <a:off x="1390102" y="3842471"/>
            <a:ext cx="4639223" cy="91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B0F0"/>
                </a:solidFill>
              </a:rPr>
              <a:t>Speech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042446" y="3940828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TTS</a:t>
            </a:r>
            <a:endParaRPr lang="en-US" sz="1600" b="1" dirty="0"/>
          </a:p>
        </p:txBody>
      </p:sp>
      <p:sp>
        <p:nvSpPr>
          <p:cNvPr id="2" name="椭圆 1"/>
          <p:cNvSpPr/>
          <p:nvPr/>
        </p:nvSpPr>
        <p:spPr>
          <a:xfrm>
            <a:off x="2121706" y="3940828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ASR</a:t>
            </a:r>
            <a:endParaRPr lang="en-US" sz="1600" b="1" dirty="0"/>
          </a:p>
        </p:txBody>
      </p:sp>
      <p:sp>
        <p:nvSpPr>
          <p:cNvPr id="3" name="椭圆 2"/>
          <p:cNvSpPr/>
          <p:nvPr/>
        </p:nvSpPr>
        <p:spPr>
          <a:xfrm>
            <a:off x="2113073" y="6192500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Tasks Status Update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42446" y="5104458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NLG</a:t>
            </a:r>
            <a:endParaRPr lang="en-US" sz="1600" b="1" dirty="0"/>
          </a:p>
          <a:p>
            <a:pPr algn="ctr"/>
            <a:r>
              <a:rPr lang="en-US" sz="1600" b="1" dirty="0"/>
              <a:t>(assisting voice)</a:t>
            </a:r>
            <a:endParaRPr lang="en-US" sz="1600" b="1" dirty="0"/>
          </a:p>
        </p:txBody>
      </p:sp>
      <p:sp>
        <p:nvSpPr>
          <p:cNvPr id="9" name="椭圆 8"/>
          <p:cNvSpPr/>
          <p:nvPr/>
        </p:nvSpPr>
        <p:spPr>
          <a:xfrm>
            <a:off x="2121706" y="5104458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NLU</a:t>
            </a:r>
            <a:endParaRPr lang="en-US" sz="1400" b="1" dirty="0"/>
          </a:p>
          <a:p>
            <a:pPr algn="ctr"/>
            <a:r>
              <a:rPr lang="en-US" sz="1400" b="1" dirty="0"/>
              <a:t>(command recognize)</a:t>
            </a:r>
            <a:endParaRPr lang="en-US" sz="1400" b="1" dirty="0"/>
          </a:p>
        </p:txBody>
      </p:sp>
      <p:pic>
        <p:nvPicPr>
          <p:cNvPr id="10" name="3D 模型 9" descr="Avatar Male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057" y="468993"/>
            <a:ext cx="943272" cy="2405584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10525530" y="287602"/>
            <a:ext cx="1733227" cy="1265435"/>
            <a:chOff x="11957033" y="-242548"/>
            <a:chExt cx="2123058" cy="1474109"/>
          </a:xfrm>
        </p:grpSpPr>
        <p:pic>
          <p:nvPicPr>
            <p:cNvPr id="4" name="3D 模型 39" descr="Large Table Desk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5530" y="445527"/>
              <a:ext cx="1733227" cy="1107510"/>
            </a:xfrm>
            <a:prstGeom prst="rect">
              <a:avLst/>
            </a:prstGeom>
          </p:spPr>
        </p:pic>
        <p:pic>
          <p:nvPicPr>
            <p:cNvPr id="5" name="3D 模型 40" descr="Apple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4933" y="287602"/>
              <a:ext cx="394419" cy="469547"/>
            </a:xfrm>
            <a:prstGeom prst="rect">
              <a:avLst/>
            </a:prstGeom>
          </p:spPr>
        </p:pic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111" y="2098497"/>
            <a:ext cx="1073432" cy="1055786"/>
          </a:xfrm>
          <a:prstGeom prst="rect">
            <a:avLst/>
          </a:prstGeom>
        </p:spPr>
      </p:pic>
      <p:sp>
        <p:nvSpPr>
          <p:cNvPr id="44" name="椭圆 43"/>
          <p:cNvSpPr/>
          <p:nvPr/>
        </p:nvSpPr>
        <p:spPr>
          <a:xfrm>
            <a:off x="6691325" y="317472"/>
            <a:ext cx="1681551" cy="8221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Indoor object detection</a:t>
            </a:r>
            <a:endParaRPr lang="en-US" sz="1600" b="1" dirty="0"/>
          </a:p>
        </p:txBody>
      </p:sp>
      <p:sp>
        <p:nvSpPr>
          <p:cNvPr id="45" name="椭圆 44"/>
          <p:cNvSpPr/>
          <p:nvPr/>
        </p:nvSpPr>
        <p:spPr>
          <a:xfrm>
            <a:off x="6712880" y="1260687"/>
            <a:ext cx="1681551" cy="8221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Receipt</a:t>
            </a:r>
            <a:endParaRPr lang="en-US" sz="1600" b="1" dirty="0"/>
          </a:p>
          <a:p>
            <a:pPr algn="ctr"/>
            <a:r>
              <a:rPr lang="en-US" sz="1600" b="1" dirty="0"/>
              <a:t>Checking </a:t>
            </a:r>
            <a:r>
              <a:rPr lang="zh-CN" altLang="en-US" sz="1600" b="1" dirty="0"/>
              <a:t>从现在开始收集！</a:t>
            </a:r>
            <a:endParaRPr lang="en-US" sz="1600" b="1" dirty="0"/>
          </a:p>
        </p:txBody>
      </p:sp>
      <p:sp>
        <p:nvSpPr>
          <p:cNvPr id="46" name="椭圆 45"/>
          <p:cNvSpPr/>
          <p:nvPr/>
        </p:nvSpPr>
        <p:spPr>
          <a:xfrm>
            <a:off x="6736307" y="2203902"/>
            <a:ext cx="1681551" cy="8221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QRCode</a:t>
            </a:r>
            <a:endParaRPr lang="en-US" sz="1600" b="1" dirty="0"/>
          </a:p>
          <a:p>
            <a:pPr algn="ctr"/>
            <a:r>
              <a:rPr lang="en-US" sz="1600" b="1" dirty="0"/>
              <a:t>Scanning</a:t>
            </a:r>
            <a:endParaRPr lang="en-US" sz="1600" b="1" dirty="0"/>
          </a:p>
        </p:txBody>
      </p:sp>
      <p:pic>
        <p:nvPicPr>
          <p:cNvPr id="42" name="3D 模型 41" descr="Printed document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807" y="1138497"/>
            <a:ext cx="919570" cy="1378221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27867" y="190894"/>
            <a:ext cx="328461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User case diagram</a:t>
            </a:r>
            <a:endParaRPr lang="en-US" sz="3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443738" y="5910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 user</a:t>
            </a:r>
            <a:endParaRPr lang="en-US" b="1" dirty="0"/>
          </a:p>
        </p:txBody>
      </p:sp>
      <p:cxnSp>
        <p:nvCxnSpPr>
          <p:cNvPr id="55" name="直接箭头连接符 54"/>
          <p:cNvCxnSpPr>
            <a:stCxn id="10" idx="3"/>
            <a:endCxn id="46" idx="2"/>
          </p:cNvCxnSpPr>
          <p:nvPr/>
        </p:nvCxnSpPr>
        <p:spPr>
          <a:xfrm>
            <a:off x="5239329" y="1671785"/>
            <a:ext cx="1496978" cy="9432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3"/>
            <a:endCxn id="45" idx="2"/>
          </p:cNvCxnSpPr>
          <p:nvPr/>
        </p:nvCxnSpPr>
        <p:spPr>
          <a:xfrm>
            <a:off x="5239329" y="1671785"/>
            <a:ext cx="14735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0" idx="3"/>
            <a:endCxn id="44" idx="2"/>
          </p:cNvCxnSpPr>
          <p:nvPr/>
        </p:nvCxnSpPr>
        <p:spPr>
          <a:xfrm flipV="1">
            <a:off x="5239329" y="728570"/>
            <a:ext cx="1451996" cy="9432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663329" y="7996083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Frame Metadata</a:t>
            </a:r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Update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28" name="椭圆 1027"/>
          <p:cNvSpPr/>
          <p:nvPr/>
        </p:nvSpPr>
        <p:spPr>
          <a:xfrm>
            <a:off x="4042446" y="6169303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Summarization</a:t>
            </a:r>
            <a:endParaRPr lang="en-US" sz="1600" b="1" dirty="0"/>
          </a:p>
        </p:txBody>
      </p:sp>
      <p:sp>
        <p:nvSpPr>
          <p:cNvPr id="1043" name="椭圆 1042"/>
          <p:cNvSpPr/>
          <p:nvPr/>
        </p:nvSpPr>
        <p:spPr>
          <a:xfrm>
            <a:off x="8302153" y="3996475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Decode</a:t>
            </a:r>
            <a:endParaRPr lang="en-US" sz="1600" b="1" dirty="0"/>
          </a:p>
        </p:txBody>
      </p:sp>
      <p:cxnSp>
        <p:nvCxnSpPr>
          <p:cNvPr id="1055" name="直接箭头连接符 1054"/>
          <p:cNvCxnSpPr>
            <a:stCxn id="10" idx="1"/>
            <a:endCxn id="2" idx="0"/>
          </p:cNvCxnSpPr>
          <p:nvPr/>
        </p:nvCxnSpPr>
        <p:spPr>
          <a:xfrm flipH="1">
            <a:off x="2847732" y="1671785"/>
            <a:ext cx="1448325" cy="2269043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直接箭头连接符 1058"/>
          <p:cNvCxnSpPr>
            <a:stCxn id="2" idx="4"/>
            <a:endCxn id="9" idx="0"/>
          </p:cNvCxnSpPr>
          <p:nvPr/>
        </p:nvCxnSpPr>
        <p:spPr>
          <a:xfrm>
            <a:off x="2847732" y="4656370"/>
            <a:ext cx="0" cy="448088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直接箭头连接符 1062"/>
          <p:cNvCxnSpPr>
            <a:stCxn id="7" idx="0"/>
            <a:endCxn id="19" idx="4"/>
          </p:cNvCxnSpPr>
          <p:nvPr/>
        </p:nvCxnSpPr>
        <p:spPr>
          <a:xfrm flipV="1">
            <a:off x="4768472" y="4656370"/>
            <a:ext cx="0" cy="448088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直接箭头连接符 1065"/>
          <p:cNvCxnSpPr>
            <a:stCxn id="19" idx="0"/>
            <a:endCxn id="10" idx="2"/>
          </p:cNvCxnSpPr>
          <p:nvPr/>
        </p:nvCxnSpPr>
        <p:spPr>
          <a:xfrm flipH="1" flipV="1">
            <a:off x="4767693" y="2874577"/>
            <a:ext cx="779" cy="106625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9" name="椭圆 1068"/>
          <p:cNvSpPr/>
          <p:nvPr/>
        </p:nvSpPr>
        <p:spPr>
          <a:xfrm>
            <a:off x="2121705" y="7996083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</a:t>
            </a:r>
            <a:endParaRPr lang="en-US" sz="1600" b="1" dirty="0"/>
          </a:p>
          <a:p>
            <a:pPr algn="ctr"/>
            <a:r>
              <a:rPr lang="en-US" sz="1600" b="1" dirty="0"/>
              <a:t>Decision</a:t>
            </a:r>
            <a:endParaRPr lang="en-US" sz="1600" b="1" dirty="0"/>
          </a:p>
        </p:txBody>
      </p:sp>
      <p:cxnSp>
        <p:nvCxnSpPr>
          <p:cNvPr id="1074" name="直接箭头连接符 1073"/>
          <p:cNvCxnSpPr>
            <a:stCxn id="40" idx="2"/>
            <a:endCxn id="1043" idx="6"/>
          </p:cNvCxnSpPr>
          <p:nvPr/>
        </p:nvCxnSpPr>
        <p:spPr>
          <a:xfrm flipH="1">
            <a:off x="9754204" y="1553037"/>
            <a:ext cx="1637940" cy="280120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直接箭头连接符 1074"/>
          <p:cNvCxnSpPr>
            <a:endCxn id="3" idx="0"/>
          </p:cNvCxnSpPr>
          <p:nvPr/>
        </p:nvCxnSpPr>
        <p:spPr>
          <a:xfrm flipH="1">
            <a:off x="2839099" y="5843197"/>
            <a:ext cx="1" cy="349303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8" name="直接箭头连接符 1077"/>
          <p:cNvCxnSpPr>
            <a:stCxn id="63" idx="2"/>
            <a:endCxn id="1093" idx="6"/>
          </p:cNvCxnSpPr>
          <p:nvPr/>
        </p:nvCxnSpPr>
        <p:spPr>
          <a:xfrm flipH="1" flipV="1">
            <a:off x="5493718" y="8348461"/>
            <a:ext cx="1169611" cy="5393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直接箭头连接符 1080"/>
          <p:cNvCxnSpPr>
            <a:stCxn id="3" idx="4"/>
            <a:endCxn id="1069" idx="0"/>
          </p:cNvCxnSpPr>
          <p:nvPr/>
        </p:nvCxnSpPr>
        <p:spPr>
          <a:xfrm>
            <a:off x="2839099" y="6908042"/>
            <a:ext cx="8632" cy="108804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4" name="直接箭头连接符 1083"/>
          <p:cNvCxnSpPr>
            <a:stCxn id="1069" idx="7"/>
            <a:endCxn id="1028" idx="4"/>
          </p:cNvCxnSpPr>
          <p:nvPr/>
        </p:nvCxnSpPr>
        <p:spPr>
          <a:xfrm flipV="1">
            <a:off x="3361108" y="6884845"/>
            <a:ext cx="1407364" cy="1216027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直接箭头连接符 1087"/>
          <p:cNvCxnSpPr>
            <a:stCxn id="1028" idx="0"/>
            <a:endCxn id="7" idx="4"/>
          </p:cNvCxnSpPr>
          <p:nvPr/>
        </p:nvCxnSpPr>
        <p:spPr>
          <a:xfrm flipV="1">
            <a:off x="4768472" y="5820000"/>
            <a:ext cx="0" cy="349303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椭圆 1092"/>
          <p:cNvSpPr/>
          <p:nvPr/>
        </p:nvSpPr>
        <p:spPr>
          <a:xfrm>
            <a:off x="4041667" y="7990690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</a:t>
            </a:r>
            <a:endParaRPr lang="en-US" sz="1600" b="1" dirty="0"/>
          </a:p>
          <a:p>
            <a:pPr algn="ctr"/>
            <a:r>
              <a:rPr lang="en-US" sz="1600" b="1" dirty="0"/>
              <a:t>Understanding</a:t>
            </a:r>
            <a:endParaRPr lang="en-US" sz="1600" b="1" dirty="0"/>
          </a:p>
        </p:txBody>
      </p:sp>
      <p:cxnSp>
        <p:nvCxnSpPr>
          <p:cNvPr id="1095" name="直接箭头连接符 1094"/>
          <p:cNvCxnSpPr>
            <a:stCxn id="1093" idx="2"/>
            <a:endCxn id="1069" idx="6"/>
          </p:cNvCxnSpPr>
          <p:nvPr/>
        </p:nvCxnSpPr>
        <p:spPr>
          <a:xfrm flipH="1">
            <a:off x="3573756" y="8348461"/>
            <a:ext cx="467911" cy="5393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椭圆 1101"/>
          <p:cNvSpPr/>
          <p:nvPr/>
        </p:nvSpPr>
        <p:spPr>
          <a:xfrm>
            <a:off x="8302153" y="4972983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Preprocessing (CSC, Prompt loc.)</a:t>
            </a:r>
            <a:endParaRPr lang="en-US" sz="1200" b="1" dirty="0"/>
          </a:p>
        </p:txBody>
      </p:sp>
      <p:sp>
        <p:nvSpPr>
          <p:cNvPr id="1103" name="椭圆 1102"/>
          <p:cNvSpPr/>
          <p:nvPr/>
        </p:nvSpPr>
        <p:spPr>
          <a:xfrm>
            <a:off x="8302152" y="5949491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Object</a:t>
            </a:r>
            <a:endParaRPr lang="en-US" sz="1200" b="1" dirty="0"/>
          </a:p>
          <a:p>
            <a:pPr algn="ctr"/>
            <a:r>
              <a:rPr lang="en-US" sz="1200" b="1" dirty="0"/>
              <a:t>Detection &amp; Classification</a:t>
            </a:r>
            <a:endParaRPr lang="en-US" sz="1200" b="1" dirty="0"/>
          </a:p>
        </p:txBody>
      </p:sp>
      <p:sp>
        <p:nvSpPr>
          <p:cNvPr id="1104" name="椭圆 1103"/>
          <p:cNvSpPr/>
          <p:nvPr/>
        </p:nvSpPr>
        <p:spPr>
          <a:xfrm>
            <a:off x="9975186" y="6942218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Location/Distance/Orientation</a:t>
            </a:r>
            <a:endParaRPr lang="en-US" sz="1400" b="1" dirty="0"/>
          </a:p>
        </p:txBody>
      </p:sp>
      <p:sp>
        <p:nvSpPr>
          <p:cNvPr id="1105" name="椭圆 1104"/>
          <p:cNvSpPr/>
          <p:nvPr/>
        </p:nvSpPr>
        <p:spPr>
          <a:xfrm>
            <a:off x="8302151" y="6946500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</a:t>
            </a:r>
            <a:endParaRPr lang="en-US" sz="1600" b="1" dirty="0"/>
          </a:p>
        </p:txBody>
      </p:sp>
      <p:sp>
        <p:nvSpPr>
          <p:cNvPr id="1106" name="椭圆 1105"/>
          <p:cNvSpPr/>
          <p:nvPr/>
        </p:nvSpPr>
        <p:spPr>
          <a:xfrm>
            <a:off x="6665227" y="6950047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QRCode</a:t>
            </a:r>
            <a:endParaRPr lang="en-US" sz="1600" b="1" dirty="0"/>
          </a:p>
        </p:txBody>
      </p:sp>
      <p:sp>
        <p:nvSpPr>
          <p:cNvPr id="1107" name="椭圆 1106"/>
          <p:cNvSpPr/>
          <p:nvPr/>
        </p:nvSpPr>
        <p:spPr>
          <a:xfrm>
            <a:off x="9981016" y="7990690"/>
            <a:ext cx="1452051" cy="71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Tracking</a:t>
            </a:r>
            <a:endParaRPr lang="en-US" sz="1600" b="1" dirty="0"/>
          </a:p>
        </p:txBody>
      </p:sp>
      <p:cxnSp>
        <p:nvCxnSpPr>
          <p:cNvPr id="1110" name="直接箭头连接符 1109"/>
          <p:cNvCxnSpPr>
            <a:stCxn id="42" idx="2"/>
          </p:cNvCxnSpPr>
          <p:nvPr/>
        </p:nvCxnSpPr>
        <p:spPr>
          <a:xfrm flipH="1">
            <a:off x="9292898" y="2516718"/>
            <a:ext cx="746694" cy="1527172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直接箭头连接符 1112"/>
          <p:cNvCxnSpPr>
            <a:stCxn id="43" idx="2"/>
            <a:endCxn id="1043" idx="0"/>
          </p:cNvCxnSpPr>
          <p:nvPr/>
        </p:nvCxnSpPr>
        <p:spPr>
          <a:xfrm>
            <a:off x="9007827" y="3154283"/>
            <a:ext cx="20352" cy="842192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6" name="直接箭头连接符 1115"/>
          <p:cNvCxnSpPr>
            <a:endCxn id="1102" idx="0"/>
          </p:cNvCxnSpPr>
          <p:nvPr/>
        </p:nvCxnSpPr>
        <p:spPr>
          <a:xfrm>
            <a:off x="9028176" y="4737634"/>
            <a:ext cx="3" cy="23534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9" name="直接箭头连接符 1118"/>
          <p:cNvCxnSpPr>
            <a:endCxn id="1103" idx="0"/>
          </p:cNvCxnSpPr>
          <p:nvPr/>
        </p:nvCxnSpPr>
        <p:spPr>
          <a:xfrm>
            <a:off x="9028176" y="5736322"/>
            <a:ext cx="2" cy="21316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直接箭头连接符 1121"/>
          <p:cNvCxnSpPr>
            <a:stCxn id="1103" idx="2"/>
            <a:endCxn id="1106" idx="0"/>
          </p:cNvCxnSpPr>
          <p:nvPr/>
        </p:nvCxnSpPr>
        <p:spPr>
          <a:xfrm flipH="1">
            <a:off x="7391253" y="6307262"/>
            <a:ext cx="910899" cy="642785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5" name="直接箭头连接符 1124"/>
          <p:cNvCxnSpPr>
            <a:endCxn id="1105" idx="0"/>
          </p:cNvCxnSpPr>
          <p:nvPr/>
        </p:nvCxnSpPr>
        <p:spPr>
          <a:xfrm>
            <a:off x="9028175" y="6665033"/>
            <a:ext cx="2" cy="281467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" name="直接箭头连接符 1127"/>
          <p:cNvCxnSpPr>
            <a:stCxn id="1103" idx="6"/>
            <a:endCxn id="1104" idx="0"/>
          </p:cNvCxnSpPr>
          <p:nvPr/>
        </p:nvCxnSpPr>
        <p:spPr>
          <a:xfrm>
            <a:off x="9754203" y="6307262"/>
            <a:ext cx="947009" cy="634956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2" name="直接箭头连接符 1131"/>
          <p:cNvCxnSpPr>
            <a:stCxn id="1104" idx="4"/>
            <a:endCxn id="1107" idx="0"/>
          </p:cNvCxnSpPr>
          <p:nvPr/>
        </p:nvCxnSpPr>
        <p:spPr>
          <a:xfrm>
            <a:off x="10701212" y="7657760"/>
            <a:ext cx="5830" cy="33293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5" name="直接箭头连接符 1134"/>
          <p:cNvCxnSpPr>
            <a:stCxn id="1106" idx="4"/>
            <a:endCxn id="63" idx="0"/>
          </p:cNvCxnSpPr>
          <p:nvPr/>
        </p:nvCxnSpPr>
        <p:spPr>
          <a:xfrm flipH="1">
            <a:off x="7389355" y="7665589"/>
            <a:ext cx="1898" cy="3304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0" name="直接箭头连接符 1139"/>
          <p:cNvCxnSpPr>
            <a:stCxn id="1105" idx="4"/>
            <a:endCxn id="63" idx="7"/>
          </p:cNvCxnSpPr>
          <p:nvPr/>
        </p:nvCxnSpPr>
        <p:spPr>
          <a:xfrm flipH="1">
            <a:off x="7902732" y="7662042"/>
            <a:ext cx="1125445" cy="43883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3" name="直接箭头连接符 1142"/>
          <p:cNvCxnSpPr>
            <a:stCxn id="1107" idx="2"/>
            <a:endCxn id="63" idx="6"/>
          </p:cNvCxnSpPr>
          <p:nvPr/>
        </p:nvCxnSpPr>
        <p:spPr>
          <a:xfrm flipH="1">
            <a:off x="8115380" y="8348461"/>
            <a:ext cx="1865636" cy="5393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227867" y="190894"/>
            <a:ext cx="39621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  <a:r>
              <a:rPr lang="en-US" altLang="zh-CN" sz="3200" dirty="0"/>
              <a:t>ardware Deployment</a:t>
            </a:r>
            <a:endParaRPr 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989324" y="1154811"/>
            <a:ext cx="24851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Edge / Mobile / Outdoor</a:t>
            </a:r>
            <a:endParaRPr 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8126444" y="1154811"/>
            <a:ext cx="29595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High Performance Computing</a:t>
            </a:r>
            <a:endParaRPr lang="en-US" sz="1800" dirty="0"/>
          </a:p>
        </p:txBody>
      </p:sp>
      <p:pic>
        <p:nvPicPr>
          <p:cNvPr id="11" name="3D 模型 10" descr="Mainframe symbo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9599" y="6122701"/>
            <a:ext cx="2159000" cy="3191200"/>
          </a:xfrm>
          <a:prstGeom prst="rect">
            <a:avLst/>
          </a:prstGeom>
        </p:spPr>
      </p:pic>
      <p:pic>
        <p:nvPicPr>
          <p:cNvPr id="12" name="3D 模型 11" descr="Wifi Router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22" y="6202795"/>
            <a:ext cx="2657719" cy="1672659"/>
          </a:xfrm>
          <a:prstGeom prst="rect">
            <a:avLst/>
          </a:prstGeom>
        </p:spPr>
      </p:pic>
      <p:pic>
        <p:nvPicPr>
          <p:cNvPr id="13" name="3D 模型 12" descr="Ear Piece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7" y="2708636"/>
            <a:ext cx="1026404" cy="1672659"/>
          </a:xfrm>
          <a:prstGeom prst="rect">
            <a:avLst/>
          </a:prstGeom>
        </p:spPr>
      </p:pic>
      <p:pic>
        <p:nvPicPr>
          <p:cNvPr id="3074" name="Picture 2" descr="Depth Camera D455 – Intel® RealSense™ Depth and Tracking Cam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41" y="1860066"/>
            <a:ext cx="2718258" cy="9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3231873" y="2578100"/>
            <a:ext cx="0" cy="5969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</p:cNvCxnSpPr>
          <p:nvPr/>
        </p:nvCxnSpPr>
        <p:spPr>
          <a:xfrm>
            <a:off x="1254271" y="3544966"/>
            <a:ext cx="892522" cy="162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592126" y="5404667"/>
            <a:ext cx="746105" cy="19558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1" idx="1"/>
          </p:cNvCxnSpPr>
          <p:nvPr/>
        </p:nvCxnSpPr>
        <p:spPr>
          <a:xfrm>
            <a:off x="8966200" y="7718301"/>
            <a:ext cx="72339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3D 模型 49" descr="Surface Pro - Burgundy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773" y="1348439"/>
            <a:ext cx="4684060" cy="4774262"/>
          </a:xfrm>
          <a:prstGeom prst="rect">
            <a:avLst/>
          </a:prstGeom>
        </p:spPr>
      </p:pic>
      <p:pic>
        <p:nvPicPr>
          <p:cNvPr id="53" name="3D 模型 52" descr="Ear Piece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85665"/>
            <a:ext cx="1026404" cy="1672659"/>
          </a:xfrm>
          <a:prstGeom prst="rect">
            <a:avLst/>
          </a:prstGeom>
        </p:spPr>
      </p:pic>
      <p:pic>
        <p:nvPicPr>
          <p:cNvPr id="54" name="Picture 2" descr="Depth Camera D455 – Intel® RealSense™ Depth and Tracking Cam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74" y="1537095"/>
            <a:ext cx="2718258" cy="9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接连接符 55"/>
          <p:cNvCxnSpPr/>
          <p:nvPr/>
        </p:nvCxnSpPr>
        <p:spPr>
          <a:xfrm>
            <a:off x="9404806" y="2255129"/>
            <a:ext cx="0" cy="5969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3" idx="3"/>
          </p:cNvCxnSpPr>
          <p:nvPr/>
        </p:nvCxnSpPr>
        <p:spPr>
          <a:xfrm>
            <a:off x="7427204" y="3221995"/>
            <a:ext cx="368559" cy="125563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37226" y="6734538"/>
            <a:ext cx="4543286" cy="23905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Optional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3D 模型 2" descr="Wifi Router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96" y="6845614"/>
            <a:ext cx="2657719" cy="167265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2238700" y="5982789"/>
            <a:ext cx="778820" cy="202051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566160" y="7718301"/>
            <a:ext cx="3226526" cy="51129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22830" y="728200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</a:t>
            </a:r>
            <a:endParaRPr lang="en-US" sz="1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1375843" y="583346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  <a:endParaRPr 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495674" y="6549872"/>
            <a:ext cx="125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/>
              <a:t>Wifi</a:t>
            </a:r>
            <a:r>
              <a:rPr lang="en-US" sz="1800" dirty="0"/>
              <a:t> Router</a:t>
            </a:r>
            <a:endParaRPr 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612917" y="2844202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Laptop</a:t>
            </a:r>
            <a:endParaRPr lang="en-US" sz="1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959927" y="5368720"/>
            <a:ext cx="1391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  <a:endParaRPr lang="en-US" dirty="0"/>
          </a:p>
          <a:p>
            <a:pPr algn="ctr"/>
            <a:r>
              <a:rPr lang="en-US" dirty="0"/>
              <a:t>Performance</a:t>
            </a:r>
            <a:endParaRPr lang="en-US" dirty="0"/>
          </a:p>
          <a:p>
            <a:pPr algn="ctr"/>
            <a:r>
              <a:rPr lang="en-US" dirty="0"/>
              <a:t>Laptop</a:t>
            </a:r>
            <a:endParaRPr lang="en-US" sz="1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190488" y="1632936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Realsense</a:t>
            </a:r>
            <a:endParaRPr lang="en-US" sz="1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0012" y="2033115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Realsense</a:t>
            </a:r>
            <a:endParaRPr lang="en-US" sz="1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412871" y="2635981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Headset</a:t>
            </a:r>
            <a:endParaRPr 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57933" y="2838835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Headset</a:t>
            </a:r>
            <a:endParaRPr lang="en-US" sz="1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174288" y="190894"/>
            <a:ext cx="226512" cy="9123007"/>
          </a:xfrm>
          <a:prstGeom prst="line">
            <a:avLst/>
          </a:prstGeom>
          <a:ln w="762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3D 模型 28" descr="15 in. Surface Book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84" y="2214425"/>
            <a:ext cx="4547872" cy="4394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227867" y="190894"/>
            <a:ext cx="39621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  <a:r>
              <a:rPr lang="en-US" altLang="zh-CN" sz="3200" dirty="0"/>
              <a:t>ardware Deployment</a:t>
            </a:r>
            <a:endParaRPr 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989324" y="1154811"/>
            <a:ext cx="24851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Edge / Mobile / Outdoor</a:t>
            </a:r>
            <a:endParaRPr 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8126444" y="1154811"/>
            <a:ext cx="29595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High Performance Computing</a:t>
            </a:r>
            <a:endParaRPr lang="en-US" sz="1800" dirty="0"/>
          </a:p>
        </p:txBody>
      </p:sp>
      <p:pic>
        <p:nvPicPr>
          <p:cNvPr id="11" name="3D 模型 10" descr="Mainframe symbo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9599" y="6122701"/>
            <a:ext cx="2159000" cy="3191200"/>
          </a:xfrm>
          <a:prstGeom prst="rect">
            <a:avLst/>
          </a:prstGeom>
        </p:spPr>
      </p:pic>
      <p:pic>
        <p:nvPicPr>
          <p:cNvPr id="12" name="3D 模型 11" descr="Wifi Router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22" y="6202795"/>
            <a:ext cx="2657719" cy="1672659"/>
          </a:xfrm>
          <a:prstGeom prst="rect">
            <a:avLst/>
          </a:prstGeom>
        </p:spPr>
      </p:pic>
      <p:pic>
        <p:nvPicPr>
          <p:cNvPr id="13" name="3D 模型 12" descr="Ear Piece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7" y="2708636"/>
            <a:ext cx="1026404" cy="1672659"/>
          </a:xfrm>
          <a:prstGeom prst="rect">
            <a:avLst/>
          </a:prstGeom>
        </p:spPr>
      </p:pic>
      <p:cxnSp>
        <p:nvCxnSpPr>
          <p:cNvPr id="21" name="直接连接符 20"/>
          <p:cNvCxnSpPr>
            <a:stCxn id="13" idx="3"/>
          </p:cNvCxnSpPr>
          <p:nvPr/>
        </p:nvCxnSpPr>
        <p:spPr>
          <a:xfrm>
            <a:off x="1254271" y="3544966"/>
            <a:ext cx="892522" cy="162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592126" y="5404667"/>
            <a:ext cx="746105" cy="19558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1" idx="1"/>
          </p:cNvCxnSpPr>
          <p:nvPr/>
        </p:nvCxnSpPr>
        <p:spPr>
          <a:xfrm>
            <a:off x="8966200" y="7718301"/>
            <a:ext cx="72339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3D 模型 49" descr="Surface Pro - Burgundy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73" y="1348439"/>
            <a:ext cx="4684060" cy="4774262"/>
          </a:xfrm>
          <a:prstGeom prst="rect">
            <a:avLst/>
          </a:prstGeom>
        </p:spPr>
      </p:pic>
      <p:pic>
        <p:nvPicPr>
          <p:cNvPr id="53" name="3D 模型 52" descr="Ear Piece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85665"/>
            <a:ext cx="1026404" cy="1672659"/>
          </a:xfrm>
          <a:prstGeom prst="rect">
            <a:avLst/>
          </a:prstGeom>
        </p:spPr>
      </p:pic>
      <p:pic>
        <p:nvPicPr>
          <p:cNvPr id="54" name="Picture 2" descr="Depth Camera D455 – Intel® RealSense™ Depth and Tracking Camer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74" y="1537095"/>
            <a:ext cx="2718258" cy="9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接连接符 55"/>
          <p:cNvCxnSpPr/>
          <p:nvPr/>
        </p:nvCxnSpPr>
        <p:spPr>
          <a:xfrm>
            <a:off x="9404806" y="2255129"/>
            <a:ext cx="0" cy="5969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3" idx="3"/>
          </p:cNvCxnSpPr>
          <p:nvPr/>
        </p:nvCxnSpPr>
        <p:spPr>
          <a:xfrm>
            <a:off x="7427204" y="3221995"/>
            <a:ext cx="368559" cy="125563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75013" y="6018129"/>
            <a:ext cx="3817673" cy="170017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375843" y="583346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  <a:endParaRPr 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495674" y="6549872"/>
            <a:ext cx="125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/>
              <a:t>Wifi</a:t>
            </a:r>
            <a:r>
              <a:rPr lang="en-US" sz="1800" dirty="0"/>
              <a:t> Router</a:t>
            </a:r>
            <a:endParaRPr 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612917" y="2844202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Laptop</a:t>
            </a:r>
            <a:endParaRPr lang="en-US" sz="1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959927" y="5368720"/>
            <a:ext cx="1391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  <a:endParaRPr lang="en-US" dirty="0"/>
          </a:p>
          <a:p>
            <a:pPr algn="ctr"/>
            <a:r>
              <a:rPr lang="en-US" dirty="0"/>
              <a:t>Performance</a:t>
            </a:r>
            <a:endParaRPr lang="en-US" dirty="0"/>
          </a:p>
          <a:p>
            <a:pPr algn="ctr"/>
            <a:r>
              <a:rPr lang="en-US" dirty="0"/>
              <a:t>Laptop</a:t>
            </a:r>
            <a:endParaRPr lang="en-US" sz="1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190488" y="1632936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Realsense</a:t>
            </a:r>
            <a:endParaRPr lang="en-US" sz="1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0012" y="2033115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Realsense</a:t>
            </a:r>
            <a:endParaRPr lang="en-US" sz="1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412871" y="2635981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Headset</a:t>
            </a:r>
            <a:endParaRPr 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57933" y="2838835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Headset</a:t>
            </a:r>
            <a:endParaRPr lang="en-US" sz="1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174288" y="190894"/>
            <a:ext cx="226512" cy="9123007"/>
          </a:xfrm>
          <a:prstGeom prst="line">
            <a:avLst/>
          </a:prstGeom>
          <a:ln w="762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3D 模型 7" descr="Mobile phone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68" y="2362101"/>
            <a:ext cx="1831690" cy="392994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2618" y="4219571"/>
            <a:ext cx="959015" cy="71437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045" y="4312441"/>
            <a:ext cx="656739" cy="528637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 flipV="1">
            <a:off x="1435784" y="4576759"/>
            <a:ext cx="456834" cy="1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7" name="矩形 6"/>
          <p:cNvSpPr/>
          <p:nvPr/>
        </p:nvSpPr>
        <p:spPr>
          <a:xfrm>
            <a:off x="3129916" y="4219571"/>
            <a:ext cx="959015" cy="71437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Processing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7214" y="4219571"/>
            <a:ext cx="959015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Detection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3878" y="5053961"/>
            <a:ext cx="1033683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Tracking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03733" y="4219571"/>
            <a:ext cx="959015" cy="71437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Processing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5327" y="5145401"/>
            <a:ext cx="1052652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2312" y="5236841"/>
            <a:ext cx="1046066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Tracking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97217" y="4219571"/>
            <a:ext cx="891566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23252" y="4219571"/>
            <a:ext cx="1145856" cy="71437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Composition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003577" y="4219571"/>
            <a:ext cx="959015" cy="71437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isplay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11003577" y="5111111"/>
            <a:ext cx="959015" cy="897255"/>
          </a:xfrm>
          <a:prstGeom prst="flowChartMagneticDisk">
            <a:avLst/>
          </a:prstGeom>
          <a:gradFill rotWithShape="1">
            <a:gsLst>
              <a:gs pos="0">
                <a:srgbClr val="91BF77">
                  <a:tint val="70000"/>
                  <a:lumMod val="110000"/>
                </a:srgbClr>
              </a:gs>
              <a:gs pos="100000">
                <a:srgbClr val="91BF77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直接箭头连接符 16"/>
          <p:cNvCxnSpPr>
            <a:stCxn id="4" idx="3"/>
            <a:endCxn id="7" idx="1"/>
          </p:cNvCxnSpPr>
          <p:nvPr/>
        </p:nvCxnSpPr>
        <p:spPr>
          <a:xfrm>
            <a:off x="2851633" y="4576759"/>
            <a:ext cx="278283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>
            <a:off x="4088931" y="4576759"/>
            <a:ext cx="278283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8040766" y="4576758"/>
            <a:ext cx="256451" cy="1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5326229" y="4576759"/>
            <a:ext cx="1677504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1" name="直接箭头连接符 20"/>
          <p:cNvCxnSpPr>
            <a:stCxn id="13" idx="3"/>
            <a:endCxn id="14" idx="1"/>
          </p:cNvCxnSpPr>
          <p:nvPr/>
        </p:nvCxnSpPr>
        <p:spPr>
          <a:xfrm>
            <a:off x="9188783" y="4576759"/>
            <a:ext cx="334469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2" name="直接箭头连接符 21"/>
          <p:cNvCxnSpPr>
            <a:endCxn id="15" idx="1"/>
          </p:cNvCxnSpPr>
          <p:nvPr/>
        </p:nvCxnSpPr>
        <p:spPr>
          <a:xfrm flipV="1">
            <a:off x="10669108" y="4576759"/>
            <a:ext cx="334469" cy="2624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" name="连接符: 肘形 22"/>
          <p:cNvCxnSpPr>
            <a:stCxn id="8" idx="2"/>
            <a:endCxn id="9" idx="1"/>
          </p:cNvCxnSpPr>
          <p:nvPr/>
        </p:nvCxnSpPr>
        <p:spPr>
          <a:xfrm rot="16200000" flipH="1">
            <a:off x="4971699" y="4808969"/>
            <a:ext cx="477203" cy="727156"/>
          </a:xfrm>
          <a:prstGeom prst="bentConnector2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4" name="连接符: 肘形 23"/>
          <p:cNvCxnSpPr>
            <a:stCxn id="14" idx="2"/>
            <a:endCxn id="16" idx="2"/>
          </p:cNvCxnSpPr>
          <p:nvPr/>
        </p:nvCxnSpPr>
        <p:spPr>
          <a:xfrm rot="16200000" flipH="1">
            <a:off x="10236982" y="4793143"/>
            <a:ext cx="625793" cy="907397"/>
          </a:xfrm>
          <a:prstGeom prst="bentConnector2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5" name="连接符: 肘形 24"/>
          <p:cNvCxnSpPr>
            <a:stCxn id="12" idx="3"/>
            <a:endCxn id="45" idx="2"/>
          </p:cNvCxnSpPr>
          <p:nvPr/>
        </p:nvCxnSpPr>
        <p:spPr>
          <a:xfrm flipV="1">
            <a:off x="6798378" y="5077290"/>
            <a:ext cx="818372" cy="516739"/>
          </a:xfrm>
          <a:prstGeom prst="bentConnector2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连接符: 肘形 25"/>
          <p:cNvCxnSpPr>
            <a:stCxn id="4" idx="0"/>
            <a:endCxn id="14" idx="0"/>
          </p:cNvCxnSpPr>
          <p:nvPr/>
        </p:nvCxnSpPr>
        <p:spPr>
          <a:xfrm rot="5400000" flipH="1" flipV="1">
            <a:off x="6234153" y="357544"/>
            <a:ext cx="12700" cy="7724054"/>
          </a:xfrm>
          <a:prstGeom prst="bentConnector3">
            <a:avLst>
              <a:gd name="adj1" fmla="val 4800000"/>
            </a:avLst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2990774" y="3286125"/>
            <a:ext cx="0" cy="466725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cxnSp>
        <p:nvCxnSpPr>
          <p:cNvPr id="28" name="直接连接符 27"/>
          <p:cNvCxnSpPr/>
          <p:nvPr/>
        </p:nvCxnSpPr>
        <p:spPr>
          <a:xfrm>
            <a:off x="4228072" y="3286125"/>
            <a:ext cx="0" cy="466725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cxnSp>
        <p:nvCxnSpPr>
          <p:cNvPr id="29" name="直接连接符 28"/>
          <p:cNvCxnSpPr/>
          <p:nvPr/>
        </p:nvCxnSpPr>
        <p:spPr>
          <a:xfrm>
            <a:off x="5438699" y="3286125"/>
            <a:ext cx="0" cy="466725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cxnSp>
        <p:nvCxnSpPr>
          <p:cNvPr id="30" name="直接连接符 29"/>
          <p:cNvCxnSpPr/>
          <p:nvPr/>
        </p:nvCxnSpPr>
        <p:spPr>
          <a:xfrm>
            <a:off x="6848399" y="3286125"/>
            <a:ext cx="0" cy="466725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cxnSp>
        <p:nvCxnSpPr>
          <p:cNvPr id="31" name="直接连接符 30"/>
          <p:cNvCxnSpPr/>
          <p:nvPr/>
        </p:nvCxnSpPr>
        <p:spPr>
          <a:xfrm>
            <a:off x="9356017" y="3286125"/>
            <a:ext cx="0" cy="466725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cxnSp>
        <p:nvCxnSpPr>
          <p:cNvPr id="32" name="直接连接符 31"/>
          <p:cNvCxnSpPr/>
          <p:nvPr/>
        </p:nvCxnSpPr>
        <p:spPr>
          <a:xfrm>
            <a:off x="8129982" y="3286125"/>
            <a:ext cx="0" cy="466725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cxnSp>
        <p:nvCxnSpPr>
          <p:cNvPr id="33" name="直接连接符 32"/>
          <p:cNvCxnSpPr/>
          <p:nvPr/>
        </p:nvCxnSpPr>
        <p:spPr>
          <a:xfrm>
            <a:off x="10817216" y="3286125"/>
            <a:ext cx="0" cy="466725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sp>
        <p:nvSpPr>
          <p:cNvPr id="34" name="标注: 线形 33"/>
          <p:cNvSpPr/>
          <p:nvPr/>
        </p:nvSpPr>
        <p:spPr>
          <a:xfrm>
            <a:off x="1780147" y="5768335"/>
            <a:ext cx="1086797" cy="2185037"/>
          </a:xfrm>
          <a:prstGeom prst="borderCallout1">
            <a:avLst>
              <a:gd name="adj1" fmla="val -2203"/>
              <a:gd name="adj2" fmla="val 53317"/>
              <a:gd name="adj3" fmla="val -41996"/>
              <a:gd name="adj4" fmla="val 29138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FHD/HD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H.264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Sometimes raw video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标注: 线形 34"/>
          <p:cNvSpPr/>
          <p:nvPr/>
        </p:nvSpPr>
        <p:spPr>
          <a:xfrm>
            <a:off x="3073624" y="5764520"/>
            <a:ext cx="1086797" cy="2185037"/>
          </a:xfrm>
          <a:prstGeom prst="borderCallout1">
            <a:avLst>
              <a:gd name="adj1" fmla="val -2203"/>
              <a:gd name="adj2" fmla="val 53317"/>
              <a:gd name="adj3" fmla="val -41996"/>
              <a:gd name="adj4" fmla="val 29138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scaling/normalization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 space convention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标注: 线形 35"/>
          <p:cNvSpPr/>
          <p:nvPr/>
        </p:nvSpPr>
        <p:spPr>
          <a:xfrm>
            <a:off x="4294731" y="5764519"/>
            <a:ext cx="1086797" cy="2185037"/>
          </a:xfrm>
          <a:prstGeom prst="borderCallout1">
            <a:avLst>
              <a:gd name="adj1" fmla="val -2203"/>
              <a:gd name="adj2" fmla="val 53317"/>
              <a:gd name="adj3" fmla="val -41996"/>
              <a:gd name="adj4" fmla="val 29138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olo/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segmentation if necessary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标注: 线形 36"/>
          <p:cNvSpPr/>
          <p:nvPr/>
        </p:nvSpPr>
        <p:spPr>
          <a:xfrm>
            <a:off x="5599987" y="6336977"/>
            <a:ext cx="1086797" cy="1612579"/>
          </a:xfrm>
          <a:prstGeom prst="borderCallout1">
            <a:avLst>
              <a:gd name="adj1" fmla="val -2203"/>
              <a:gd name="adj2" fmla="val 53317"/>
              <a:gd name="adj3" fmla="val -27820"/>
              <a:gd name="adj4" fmla="val 26509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Kalman filters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标注: 线形 37"/>
          <p:cNvSpPr/>
          <p:nvPr/>
        </p:nvSpPr>
        <p:spPr>
          <a:xfrm>
            <a:off x="6953969" y="5764519"/>
            <a:ext cx="1120465" cy="2185037"/>
          </a:xfrm>
          <a:prstGeom prst="borderCallout1">
            <a:avLst>
              <a:gd name="adj1" fmla="val -2203"/>
              <a:gd name="adj2" fmla="val 53317"/>
              <a:gd name="adj3" fmla="val -41996"/>
              <a:gd name="adj4" fmla="val 29138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Crop ROI coordinates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scaling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标注: 线形 38"/>
          <p:cNvSpPr/>
          <p:nvPr/>
        </p:nvSpPr>
        <p:spPr>
          <a:xfrm>
            <a:off x="8219199" y="5772135"/>
            <a:ext cx="1086797" cy="2185037"/>
          </a:xfrm>
          <a:prstGeom prst="borderCallout1">
            <a:avLst>
              <a:gd name="adj1" fmla="val -2203"/>
              <a:gd name="adj2" fmla="val 53317"/>
              <a:gd name="adj3" fmla="val -39816"/>
              <a:gd name="adj4" fmla="val 25632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ResNet / DenseNet / GoogleNet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标注: 线形 39"/>
          <p:cNvSpPr/>
          <p:nvPr/>
        </p:nvSpPr>
        <p:spPr>
          <a:xfrm>
            <a:off x="9523252" y="5764518"/>
            <a:ext cx="1086797" cy="2185037"/>
          </a:xfrm>
          <a:prstGeom prst="borderCallout1">
            <a:avLst>
              <a:gd name="adj1" fmla="val -2203"/>
              <a:gd name="adj2" fmla="val 53317"/>
              <a:gd name="adj3" fmla="val -41996"/>
              <a:gd name="adj4" fmla="val 29138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Draw/Highlight bounding box/text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标注: 线形 40"/>
          <p:cNvSpPr/>
          <p:nvPr/>
        </p:nvSpPr>
        <p:spPr>
          <a:xfrm>
            <a:off x="10978555" y="6224580"/>
            <a:ext cx="1165111" cy="1724975"/>
          </a:xfrm>
          <a:prstGeom prst="borderCallout1">
            <a:avLst>
              <a:gd name="adj1" fmla="val -2203"/>
              <a:gd name="adj2" fmla="val 53317"/>
              <a:gd name="adj3" fmla="val -19379"/>
              <a:gd name="adj4" fmla="val 17744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name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Coordinates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Optical Text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0146" y="4934898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1BF77">
                    <a:lumMod val="50000"/>
                  </a:srgbClr>
                </a:solidFill>
                <a:effectLst/>
                <a:uLnTx/>
                <a:uFillTx/>
              </a:rPr>
              <a:t>Network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1BF77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1BF77">
                    <a:lumMod val="50000"/>
                  </a:srgbClr>
                </a:solidFill>
                <a:effectLst/>
                <a:uLnTx/>
                <a:uFillTx/>
              </a:rPr>
              <a:t>Camera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1BF77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61542" y="4277670"/>
            <a:ext cx="959015" cy="71437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37242" y="4362915"/>
            <a:ext cx="959015" cy="71437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Processing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92868" y="4287828"/>
            <a:ext cx="891566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49617" y="4371971"/>
            <a:ext cx="891566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Classification/ OCR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流程图: 磁盘 47"/>
          <p:cNvSpPr/>
          <p:nvPr/>
        </p:nvSpPr>
        <p:spPr>
          <a:xfrm>
            <a:off x="8895399" y="2111067"/>
            <a:ext cx="1507919" cy="989003"/>
          </a:xfrm>
          <a:prstGeom prst="flowChartMagneticDisk">
            <a:avLst/>
          </a:prstGeom>
          <a:gradFill rotWithShape="1">
            <a:gsLst>
              <a:gs pos="0">
                <a:srgbClr val="F77754">
                  <a:tint val="70000"/>
                  <a:lumMod val="110000"/>
                </a:srgbClr>
              </a:gs>
              <a:gs pos="100000">
                <a:srgbClr val="F77754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F7775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Task-oriented prior knowledge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(Shared with NLP)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标注: 线形 48"/>
          <p:cNvSpPr/>
          <p:nvPr/>
        </p:nvSpPr>
        <p:spPr>
          <a:xfrm>
            <a:off x="10900528" y="2140034"/>
            <a:ext cx="1165111" cy="1724975"/>
          </a:xfrm>
          <a:prstGeom prst="borderCallout1">
            <a:avLst>
              <a:gd name="adj1" fmla="val 19376"/>
              <a:gd name="adj2" fmla="val -6413"/>
              <a:gd name="adj3" fmla="val 28940"/>
              <a:gd name="adj4" fmla="val -37124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Narrow down the range of object labels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连接符: 肘形 49"/>
          <p:cNvCxnSpPr>
            <a:stCxn id="48" idx="2"/>
            <a:endCxn id="13" idx="0"/>
          </p:cNvCxnSpPr>
          <p:nvPr/>
        </p:nvCxnSpPr>
        <p:spPr>
          <a:xfrm rot="10800000" flipV="1">
            <a:off x="8743001" y="2605569"/>
            <a:ext cx="152399" cy="1614002"/>
          </a:xfrm>
          <a:prstGeom prst="bentConnector2">
            <a:avLst/>
          </a:prstGeom>
          <a:noFill/>
          <a:ln w="57150" cap="rnd" cmpd="sng" algn="ctr">
            <a:solidFill>
              <a:srgbClr val="F77754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227867" y="190894"/>
            <a:ext cx="249940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Pipeline of CV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4541821" y="1923410"/>
            <a:ext cx="3289461" cy="4354315"/>
          </a:xfrm>
          <a:prstGeom prst="rect">
            <a:avLst/>
          </a:prstGeom>
          <a:gradFill rotWithShape="1">
            <a:gsLst>
              <a:gs pos="0">
                <a:srgbClr val="3CA2E2">
                  <a:tint val="70000"/>
                  <a:lumMod val="110000"/>
                </a:srgbClr>
              </a:gs>
              <a:gs pos="100000">
                <a:srgbClr val="3CA2E2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Center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直接箭头连接符 49"/>
          <p:cNvCxnSpPr>
            <a:stCxn id="85" idx="3"/>
            <a:endCxn id="78" idx="1"/>
          </p:cNvCxnSpPr>
          <p:nvPr/>
        </p:nvCxnSpPr>
        <p:spPr>
          <a:xfrm>
            <a:off x="7677616" y="5780327"/>
            <a:ext cx="287441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3330289" y="5423139"/>
            <a:ext cx="959015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537247" y="3797466"/>
            <a:ext cx="1145856" cy="714375"/>
          </a:xfrm>
          <a:prstGeom prst="rect">
            <a:avLst/>
          </a:prstGeom>
          <a:gradFill rotWithShape="1">
            <a:gsLst>
              <a:gs pos="0">
                <a:srgbClr val="91BF77">
                  <a:tint val="70000"/>
                  <a:lumMod val="110000"/>
                </a:srgbClr>
              </a:gs>
              <a:gs pos="100000">
                <a:srgbClr val="91BF77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556968" y="5423139"/>
            <a:ext cx="1145855" cy="714375"/>
          </a:xfrm>
          <a:prstGeom prst="rect">
            <a:avLst/>
          </a:prstGeom>
          <a:gradFill rotWithShape="1">
            <a:gsLst>
              <a:gs pos="0">
                <a:srgbClr val="91BF77">
                  <a:tint val="70000"/>
                  <a:lumMod val="110000"/>
                </a:srgbClr>
              </a:gs>
              <a:gs pos="100000">
                <a:srgbClr val="91BF77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直接箭头连接符 53"/>
          <p:cNvCxnSpPr>
            <a:stCxn id="75" idx="1"/>
            <a:endCxn id="81" idx="3"/>
          </p:cNvCxnSpPr>
          <p:nvPr/>
        </p:nvCxnSpPr>
        <p:spPr>
          <a:xfrm flipH="1">
            <a:off x="7657896" y="4150787"/>
            <a:ext cx="287440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5" name="直接箭头连接符 54"/>
          <p:cNvCxnSpPr>
            <a:stCxn id="69" idx="1"/>
            <a:endCxn id="74" idx="1"/>
          </p:cNvCxnSpPr>
          <p:nvPr/>
        </p:nvCxnSpPr>
        <p:spPr>
          <a:xfrm flipV="1">
            <a:off x="1545982" y="5042526"/>
            <a:ext cx="1788780" cy="289171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6" name="直接箭头连接符 55"/>
          <p:cNvCxnSpPr>
            <a:stCxn id="69" idx="3"/>
            <a:endCxn id="73" idx="1"/>
          </p:cNvCxnSpPr>
          <p:nvPr/>
        </p:nvCxnSpPr>
        <p:spPr>
          <a:xfrm>
            <a:off x="1545982" y="6228952"/>
            <a:ext cx="1784307" cy="719048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7" name="直接箭头连接符 56"/>
          <p:cNvCxnSpPr>
            <a:stCxn id="52" idx="1"/>
            <a:endCxn id="75" idx="3"/>
          </p:cNvCxnSpPr>
          <p:nvPr/>
        </p:nvCxnSpPr>
        <p:spPr>
          <a:xfrm flipH="1" flipV="1">
            <a:off x="9218496" y="4150787"/>
            <a:ext cx="318751" cy="3867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8" name="直接箭头连接符 57"/>
          <p:cNvCxnSpPr>
            <a:stCxn id="78" idx="3"/>
            <a:endCxn id="53" idx="1"/>
          </p:cNvCxnSpPr>
          <p:nvPr/>
        </p:nvCxnSpPr>
        <p:spPr>
          <a:xfrm>
            <a:off x="9238217" y="5780327"/>
            <a:ext cx="318751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9" name="直接连接符 58"/>
          <p:cNvCxnSpPr/>
          <p:nvPr/>
        </p:nvCxnSpPr>
        <p:spPr>
          <a:xfrm>
            <a:off x="4637896" y="4810407"/>
            <a:ext cx="7419824" cy="0"/>
          </a:xfrm>
          <a:prstGeom prst="line">
            <a:avLst/>
          </a:prstGeom>
          <a:noFill/>
          <a:ln w="28575" cap="rnd" cmpd="sng" algn="ctr">
            <a:solidFill>
              <a:srgbClr val="D8507E"/>
            </a:solidFill>
            <a:prstDash val="dash"/>
          </a:ln>
          <a:effectLst/>
        </p:spPr>
      </p:cxnSp>
      <p:sp>
        <p:nvSpPr>
          <p:cNvPr id="60" name="标注: 线形 59"/>
          <p:cNvSpPr/>
          <p:nvPr/>
        </p:nvSpPr>
        <p:spPr>
          <a:xfrm>
            <a:off x="1150796" y="6662339"/>
            <a:ext cx="1244949" cy="1134817"/>
          </a:xfrm>
          <a:prstGeom prst="borderCallout1">
            <a:avLst>
              <a:gd name="adj1" fmla="val 36105"/>
              <a:gd name="adj2" fmla="val 100970"/>
              <a:gd name="adj3" fmla="val 43264"/>
              <a:gd name="adj4" fmla="val 173940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Summarize a report about key objects ahead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标注: 线形 60"/>
          <p:cNvSpPr/>
          <p:nvPr/>
        </p:nvSpPr>
        <p:spPr>
          <a:xfrm>
            <a:off x="1601800" y="3299558"/>
            <a:ext cx="2704839" cy="1182916"/>
          </a:xfrm>
          <a:prstGeom prst="borderCallout1">
            <a:avLst>
              <a:gd name="adj1" fmla="val 101777"/>
              <a:gd name="adj2" fmla="val 50185"/>
              <a:gd name="adj3" fmla="val 178276"/>
              <a:gd name="adj4" fmla="val 63998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structured text analysis, identify word and structural information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object detection, extract task related information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标注: 线形 61"/>
          <p:cNvSpPr/>
          <p:nvPr/>
        </p:nvSpPr>
        <p:spPr>
          <a:xfrm>
            <a:off x="4963403" y="6621856"/>
            <a:ext cx="1170644" cy="1182916"/>
          </a:xfrm>
          <a:prstGeom prst="borderCallout1">
            <a:avLst>
              <a:gd name="adj1" fmla="val -2203"/>
              <a:gd name="adj2" fmla="val 53317"/>
              <a:gd name="adj3" fmla="val -35839"/>
              <a:gd name="adj4" fmla="val 49986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object coordination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object information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标注: 线形 62"/>
          <p:cNvSpPr/>
          <p:nvPr/>
        </p:nvSpPr>
        <p:spPr>
          <a:xfrm>
            <a:off x="6590819" y="6614239"/>
            <a:ext cx="1086797" cy="1182917"/>
          </a:xfrm>
          <a:prstGeom prst="borderCallout1">
            <a:avLst>
              <a:gd name="adj1" fmla="val -2203"/>
              <a:gd name="adj2" fmla="val 53317"/>
              <a:gd name="adj3" fmla="val -38082"/>
              <a:gd name="adj4" fmla="val 44379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decision for the next assistant movement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标注: 线形 63"/>
          <p:cNvSpPr/>
          <p:nvPr/>
        </p:nvSpPr>
        <p:spPr>
          <a:xfrm>
            <a:off x="8032966" y="2238426"/>
            <a:ext cx="1120465" cy="1182916"/>
          </a:xfrm>
          <a:prstGeom prst="borderCallout1">
            <a:avLst>
              <a:gd name="adj1" fmla="val 99724"/>
              <a:gd name="adj2" fmla="val 49706"/>
              <a:gd name="adj3" fmla="val 132444"/>
              <a:gd name="adj4" fmla="val 47915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user’s intention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标注: 线形 64"/>
          <p:cNvSpPr/>
          <p:nvPr/>
        </p:nvSpPr>
        <p:spPr>
          <a:xfrm>
            <a:off x="8066799" y="6621856"/>
            <a:ext cx="1086797" cy="1182916"/>
          </a:xfrm>
          <a:prstGeom prst="borderCallout1">
            <a:avLst>
              <a:gd name="adj1" fmla="val -2203"/>
              <a:gd name="adj2" fmla="val 53317"/>
              <a:gd name="adj3" fmla="val -36396"/>
              <a:gd name="adj4" fmla="val 43502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guidance text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标注: 线形 65"/>
          <p:cNvSpPr/>
          <p:nvPr/>
        </p:nvSpPr>
        <p:spPr>
          <a:xfrm>
            <a:off x="9586496" y="6621856"/>
            <a:ext cx="1086797" cy="1182916"/>
          </a:xfrm>
          <a:prstGeom prst="borderCallout1">
            <a:avLst>
              <a:gd name="adj1" fmla="val -3571"/>
              <a:gd name="adj2" fmla="val 51083"/>
              <a:gd name="adj3" fmla="val -39260"/>
              <a:gd name="adj4" fmla="val 49241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to speech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标注: 线形 67"/>
          <p:cNvSpPr/>
          <p:nvPr/>
        </p:nvSpPr>
        <p:spPr>
          <a:xfrm>
            <a:off x="9554425" y="2222956"/>
            <a:ext cx="1079742" cy="1213856"/>
          </a:xfrm>
          <a:prstGeom prst="borderCallout1">
            <a:avLst>
              <a:gd name="adj1" fmla="val 100409"/>
              <a:gd name="adj2" fmla="val 47017"/>
              <a:gd name="adj3" fmla="val 129132"/>
              <a:gd name="adj4" fmla="val 47437"/>
            </a:avLst>
          </a:prstGeom>
          <a:solidFill>
            <a:sysClr val="window" lastClr="FFFFFF"/>
          </a:solidFill>
          <a:ln w="2857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Speech to text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流程图: 磁盘 68"/>
          <p:cNvSpPr/>
          <p:nvPr/>
        </p:nvSpPr>
        <p:spPr>
          <a:xfrm>
            <a:off x="1066474" y="5331697"/>
            <a:ext cx="959015" cy="897255"/>
          </a:xfrm>
          <a:prstGeom prst="flowChartMagneticDisk">
            <a:avLst/>
          </a:prstGeom>
          <a:gradFill rotWithShape="1">
            <a:gsLst>
              <a:gs pos="0">
                <a:srgbClr val="91BF77">
                  <a:tint val="70000"/>
                  <a:lumMod val="110000"/>
                </a:srgbClr>
              </a:gs>
              <a:gs pos="100000">
                <a:srgbClr val="91BF77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91BF7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流程图: 磁盘 69"/>
          <p:cNvSpPr/>
          <p:nvPr/>
        </p:nvSpPr>
        <p:spPr>
          <a:xfrm>
            <a:off x="5008451" y="4180544"/>
            <a:ext cx="1163114" cy="897255"/>
          </a:xfrm>
          <a:prstGeom prst="flowChartMagneticDisk">
            <a:avLst/>
          </a:prstGeom>
          <a:solidFill>
            <a:srgbClr val="EBEBEB">
              <a:lumMod val="90000"/>
            </a:srgbClr>
          </a:solidFill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流程图: 磁盘 70"/>
          <p:cNvSpPr/>
          <p:nvPr/>
        </p:nvSpPr>
        <p:spPr>
          <a:xfrm>
            <a:off x="6494782" y="2439145"/>
            <a:ext cx="1163114" cy="897255"/>
          </a:xfrm>
          <a:prstGeom prst="flowChartMagneticDisk">
            <a:avLst/>
          </a:prstGeom>
          <a:solidFill>
            <a:srgbClr val="EBEBEB">
              <a:lumMod val="90000"/>
            </a:srgbClr>
          </a:solidFill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流程图: 磁盘 71"/>
          <p:cNvSpPr/>
          <p:nvPr/>
        </p:nvSpPr>
        <p:spPr>
          <a:xfrm>
            <a:off x="4685655" y="2416462"/>
            <a:ext cx="1507919" cy="989003"/>
          </a:xfrm>
          <a:prstGeom prst="flowChartMagneticDisk">
            <a:avLst/>
          </a:prstGeom>
          <a:gradFill rotWithShape="1">
            <a:gsLst>
              <a:gs pos="0">
                <a:srgbClr val="F77754">
                  <a:tint val="70000"/>
                  <a:lumMod val="110000"/>
                </a:srgbClr>
              </a:gs>
              <a:gs pos="100000">
                <a:srgbClr val="F77754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F7775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Task-oriented prior knowledge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(Shared with CV)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330289" y="6590812"/>
            <a:ext cx="959015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Summarization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334762" y="4685338"/>
            <a:ext cx="959015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Structured text analysis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945336" y="3793599"/>
            <a:ext cx="1273160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 language understanding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970543" y="383148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Verbal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Command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004711" y="5457160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Guidance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itchFamily="2" charset="-122"/>
              </a:rPr>
              <a:t>oice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965057" y="5423139"/>
            <a:ext cx="1273160" cy="714375"/>
          </a:xfrm>
          <a:prstGeom prst="rect">
            <a:avLst/>
          </a:prstGeom>
          <a:gradFill rotWithShape="1">
            <a:gsLst>
              <a:gs pos="0">
                <a:srgbClr val="E5B458">
                  <a:tint val="70000"/>
                  <a:lumMod val="110000"/>
                </a:srgbClr>
              </a:gs>
              <a:gs pos="100000">
                <a:srgbClr val="E5B458">
                  <a:tint val="82000"/>
                  <a:alpha val="74000"/>
                </a:srgbClr>
              </a:gs>
            </a:gsLst>
            <a:lin ang="5400000" scaled="0"/>
          </a:gradFill>
          <a:ln w="9525" cap="rnd" cmpd="sng" algn="ctr">
            <a:solidFill>
              <a:srgbClr val="E5B45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 language generation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直接箭头连接符 78"/>
          <p:cNvCxnSpPr>
            <a:stCxn id="76" idx="1"/>
            <a:endCxn id="52" idx="3"/>
          </p:cNvCxnSpPr>
          <p:nvPr/>
        </p:nvCxnSpPr>
        <p:spPr>
          <a:xfrm flipH="1">
            <a:off x="10683103" y="4154651"/>
            <a:ext cx="287440" cy="3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0" name="直接箭头连接符 79"/>
          <p:cNvCxnSpPr>
            <a:stCxn id="53" idx="3"/>
            <a:endCxn id="77" idx="1"/>
          </p:cNvCxnSpPr>
          <p:nvPr/>
        </p:nvCxnSpPr>
        <p:spPr>
          <a:xfrm flipV="1">
            <a:off x="10702823" y="5780326"/>
            <a:ext cx="301888" cy="1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6512041" y="3793599"/>
            <a:ext cx="1145855" cy="714375"/>
          </a:xfrm>
          <a:prstGeom prst="rect">
            <a:avLst/>
          </a:prstGeom>
          <a:solidFill>
            <a:srgbClr val="EBEBEB">
              <a:lumMod val="90000"/>
            </a:srgbClr>
          </a:soli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task status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直接箭头连接符 81"/>
          <p:cNvCxnSpPr>
            <a:stCxn id="81" idx="1"/>
            <a:endCxn id="70" idx="4"/>
          </p:cNvCxnSpPr>
          <p:nvPr/>
        </p:nvCxnSpPr>
        <p:spPr>
          <a:xfrm flipH="1">
            <a:off x="6171565" y="4150787"/>
            <a:ext cx="340476" cy="478385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3" name="直接箭头连接符 82"/>
          <p:cNvCxnSpPr/>
          <p:nvPr/>
        </p:nvCxnSpPr>
        <p:spPr>
          <a:xfrm flipH="1" flipV="1">
            <a:off x="6109866" y="3316874"/>
            <a:ext cx="410696" cy="434569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4" name="直接箭头连接符 83"/>
          <p:cNvCxnSpPr>
            <a:stCxn id="71" idx="3"/>
            <a:endCxn id="81" idx="0"/>
          </p:cNvCxnSpPr>
          <p:nvPr/>
        </p:nvCxnSpPr>
        <p:spPr>
          <a:xfrm>
            <a:off x="7076339" y="3336400"/>
            <a:ext cx="8630" cy="457199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531761" y="5423139"/>
            <a:ext cx="1145855" cy="714375"/>
          </a:xfrm>
          <a:prstGeom prst="rect">
            <a:avLst/>
          </a:prstGeom>
          <a:solidFill>
            <a:srgbClr val="EBEBEB">
              <a:lumMod val="90000"/>
            </a:srgbClr>
          </a:soli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Assistant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17081" y="5423139"/>
            <a:ext cx="1145855" cy="714375"/>
          </a:xfrm>
          <a:prstGeom prst="rect">
            <a:avLst/>
          </a:prstGeom>
          <a:solidFill>
            <a:srgbClr val="EBEBEB">
              <a:lumMod val="90000"/>
            </a:srgbClr>
          </a:solidFill>
          <a:ln w="9525" cap="rnd" cmpd="sng" algn="ctr">
            <a:solidFill>
              <a:srgbClr val="3CA2E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key information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直接箭头连接符 86"/>
          <p:cNvCxnSpPr>
            <a:stCxn id="86" idx="0"/>
            <a:endCxn id="70" idx="3"/>
          </p:cNvCxnSpPr>
          <p:nvPr/>
        </p:nvCxnSpPr>
        <p:spPr>
          <a:xfrm flipH="1" flipV="1">
            <a:off x="5590008" y="5077799"/>
            <a:ext cx="1" cy="34534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8" name="直接箭头连接符 87"/>
          <p:cNvCxnSpPr>
            <a:stCxn id="69" idx="4"/>
            <a:endCxn id="51" idx="1"/>
          </p:cNvCxnSpPr>
          <p:nvPr/>
        </p:nvCxnSpPr>
        <p:spPr>
          <a:xfrm>
            <a:off x="2025489" y="5780325"/>
            <a:ext cx="1304800" cy="2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89" name="文本框 88"/>
          <p:cNvSpPr txBox="1"/>
          <p:nvPr/>
        </p:nvSpPr>
        <p:spPr>
          <a:xfrm>
            <a:off x="1801554" y="4739894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Character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967608" y="5456036"/>
            <a:ext cx="140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Object &amp;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Coordination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91" name="直接箭头连接符 90"/>
          <p:cNvCxnSpPr>
            <a:stCxn id="74" idx="3"/>
            <a:endCxn id="86" idx="1"/>
          </p:cNvCxnSpPr>
          <p:nvPr/>
        </p:nvCxnSpPr>
        <p:spPr>
          <a:xfrm>
            <a:off x="4293777" y="5042526"/>
            <a:ext cx="723304" cy="737801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2" name="直接箭头连接符 91"/>
          <p:cNvCxnSpPr>
            <a:stCxn id="51" idx="3"/>
            <a:endCxn id="86" idx="1"/>
          </p:cNvCxnSpPr>
          <p:nvPr/>
        </p:nvCxnSpPr>
        <p:spPr>
          <a:xfrm>
            <a:off x="4289304" y="5780327"/>
            <a:ext cx="727777" cy="0"/>
          </a:xfrm>
          <a:prstGeom prst="straightConnector1">
            <a:avLst/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3" name="连接符: 肘形 92"/>
          <p:cNvCxnSpPr>
            <a:stCxn id="73" idx="0"/>
            <a:endCxn id="53" idx="2"/>
          </p:cNvCxnSpPr>
          <p:nvPr/>
        </p:nvCxnSpPr>
        <p:spPr>
          <a:xfrm rot="5400000" flipH="1" flipV="1">
            <a:off x="6743197" y="3204114"/>
            <a:ext cx="453298" cy="6320099"/>
          </a:xfrm>
          <a:prstGeom prst="bentConnector3">
            <a:avLst>
              <a:gd name="adj1" fmla="val 50000"/>
            </a:avLst>
          </a:prstGeom>
          <a:noFill/>
          <a:ln w="57150" cap="rnd" cmpd="sng" algn="ctr">
            <a:solidFill>
              <a:srgbClr val="91BF77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94" name="文本框 93"/>
          <p:cNvSpPr txBox="1"/>
          <p:nvPr/>
        </p:nvSpPr>
        <p:spPr>
          <a:xfrm>
            <a:off x="227867" y="190894"/>
            <a:ext cx="269657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Pipeline of NLP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867" y="190894"/>
            <a:ext cx="660161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Status diagram (CV – Frame metadata)</a:t>
            </a:r>
            <a:endParaRPr 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7880350" y="895835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/>
          <p:cNvSpPr/>
          <p:nvPr/>
        </p:nvSpPr>
        <p:spPr>
          <a:xfrm>
            <a:off x="7245350" y="19812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Stand by / Video receiving</a:t>
            </a:r>
            <a:endParaRPr lang="en-US" sz="2400" dirty="0"/>
          </a:p>
        </p:txBody>
      </p:sp>
      <p:sp>
        <p:nvSpPr>
          <p:cNvPr id="9" name="矩形: 圆角 8"/>
          <p:cNvSpPr/>
          <p:nvPr/>
        </p:nvSpPr>
        <p:spPr>
          <a:xfrm>
            <a:off x="4647127" y="5819502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Detected</a:t>
            </a:r>
            <a:endParaRPr lang="en-US" sz="2400" dirty="0"/>
          </a:p>
        </p:txBody>
      </p:sp>
      <p:sp>
        <p:nvSpPr>
          <p:cNvPr id="10" name="矩形: 圆角 9"/>
          <p:cNvSpPr/>
          <p:nvPr/>
        </p:nvSpPr>
        <p:spPr>
          <a:xfrm>
            <a:off x="7245350" y="5825852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Receipt</a:t>
            </a:r>
            <a:endParaRPr lang="en-US" sz="2400" dirty="0"/>
          </a:p>
          <a:p>
            <a:pPr algn="ctr"/>
            <a:r>
              <a:rPr lang="en-US" sz="2400" dirty="0"/>
              <a:t>Detected</a:t>
            </a:r>
            <a:endParaRPr lang="en-US" sz="2400" dirty="0"/>
          </a:p>
        </p:txBody>
      </p:sp>
      <p:sp>
        <p:nvSpPr>
          <p:cNvPr id="16" name="矩形: 圆角 15"/>
          <p:cNvSpPr/>
          <p:nvPr/>
        </p:nvSpPr>
        <p:spPr>
          <a:xfrm>
            <a:off x="9805473" y="5819502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QRCode</a:t>
            </a:r>
            <a:endParaRPr lang="en-US" sz="2400" dirty="0"/>
          </a:p>
          <a:p>
            <a:pPr algn="ctr"/>
            <a:r>
              <a:rPr lang="en-US" sz="2400" dirty="0"/>
              <a:t>Detected</a:t>
            </a:r>
            <a:endParaRPr lang="en-US" sz="2400" dirty="0"/>
          </a:p>
        </p:txBody>
      </p:sp>
      <p:cxnSp>
        <p:nvCxnSpPr>
          <p:cNvPr id="17" name="直接箭头连接符 16"/>
          <p:cNvCxnSpPr>
            <a:stCxn id="8" idx="1"/>
            <a:endCxn id="9" idx="0"/>
          </p:cNvCxnSpPr>
          <p:nvPr/>
        </p:nvCxnSpPr>
        <p:spPr>
          <a:xfrm flipH="1">
            <a:off x="5517077" y="4216400"/>
            <a:ext cx="1728273" cy="160310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6" idx="0"/>
          </p:cNvCxnSpPr>
          <p:nvPr/>
        </p:nvCxnSpPr>
        <p:spPr>
          <a:xfrm>
            <a:off x="8985250" y="4216400"/>
            <a:ext cx="1690173" cy="160310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8115300" y="4775200"/>
            <a:ext cx="0" cy="105065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4"/>
            <a:endCxn id="7" idx="0"/>
          </p:cNvCxnSpPr>
          <p:nvPr/>
        </p:nvCxnSpPr>
        <p:spPr>
          <a:xfrm>
            <a:off x="8115300" y="1378435"/>
            <a:ext cx="0" cy="60276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234131" y="146391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US" dirty="0"/>
          </a:p>
        </p:txBody>
      </p:sp>
      <p:sp>
        <p:nvSpPr>
          <p:cNvPr id="45" name="矩形: 圆角 44"/>
          <p:cNvSpPr/>
          <p:nvPr/>
        </p:nvSpPr>
        <p:spPr>
          <a:xfrm>
            <a:off x="1398400" y="365125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&amp; hand location</a:t>
            </a:r>
            <a:endParaRPr 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171186" y="4353520"/>
            <a:ext cx="1290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User’s hand</a:t>
            </a:r>
            <a:endParaRPr lang="en-US" dirty="0"/>
          </a:p>
          <a:p>
            <a:pPr algn="ctr"/>
            <a:r>
              <a:rPr lang="en-US" sz="1800" dirty="0"/>
              <a:t>approaches</a:t>
            </a:r>
            <a:endParaRPr lang="en-US" sz="1800" dirty="0"/>
          </a:p>
          <a:p>
            <a:pPr algn="ctr"/>
            <a:r>
              <a:rPr lang="en-US" dirty="0"/>
              <a:t>object</a:t>
            </a:r>
            <a:endParaRPr lang="en-US" sz="1800" dirty="0"/>
          </a:p>
        </p:txBody>
      </p:sp>
      <p:cxnSp>
        <p:nvCxnSpPr>
          <p:cNvPr id="54" name="连接符: 肘形 53"/>
          <p:cNvCxnSpPr>
            <a:stCxn id="45" idx="0"/>
            <a:endCxn id="7" idx="1"/>
          </p:cNvCxnSpPr>
          <p:nvPr/>
        </p:nvCxnSpPr>
        <p:spPr>
          <a:xfrm rot="5400000" flipH="1" flipV="1">
            <a:off x="4201225" y="607125"/>
            <a:ext cx="1111250" cy="497700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5" idx="1"/>
            <a:endCxn id="45" idx="3"/>
          </p:cNvCxnSpPr>
          <p:nvPr/>
        </p:nvCxnSpPr>
        <p:spPr>
          <a:xfrm flipH="1">
            <a:off x="3138300" y="4210050"/>
            <a:ext cx="15226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矩形: 圆角 3"/>
          <p:cNvSpPr/>
          <p:nvPr/>
        </p:nvSpPr>
        <p:spPr>
          <a:xfrm>
            <a:off x="7245350" y="78740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Frame</a:t>
            </a:r>
            <a:endParaRPr lang="en-US" sz="2400" dirty="0"/>
          </a:p>
          <a:p>
            <a:pPr algn="ctr"/>
            <a:r>
              <a:rPr lang="en-US" sz="2400" dirty="0"/>
              <a:t>Metadata</a:t>
            </a:r>
            <a:endParaRPr lang="en-US" sz="2400" dirty="0"/>
          </a:p>
          <a:p>
            <a:pPr algn="ctr"/>
            <a:r>
              <a:rPr lang="en-US" sz="2400" dirty="0"/>
              <a:t>Update</a:t>
            </a:r>
            <a:endParaRPr lang="en-US" sz="2400" dirty="0"/>
          </a:p>
        </p:txBody>
      </p:sp>
      <p:sp>
        <p:nvSpPr>
          <p:cNvPr id="8" name="矩形: 圆角 7"/>
          <p:cNvSpPr/>
          <p:nvPr/>
        </p:nvSpPr>
        <p:spPr>
          <a:xfrm>
            <a:off x="7245350" y="36576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Image decoded</a:t>
            </a:r>
            <a:endParaRPr lang="en-US" sz="2400" dirty="0"/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>
          <a:xfrm>
            <a:off x="8115300" y="3111500"/>
            <a:ext cx="0" cy="546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174608" y="4815185"/>
            <a:ext cx="1405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</a:t>
            </a:r>
            <a:endParaRPr lang="en-US" dirty="0"/>
          </a:p>
          <a:p>
            <a:pPr algn="ctr"/>
            <a:r>
              <a:rPr lang="en-US" sz="1800" dirty="0"/>
              <a:t>Detection &amp; </a:t>
            </a:r>
            <a:endParaRPr lang="en-US" sz="1800" dirty="0"/>
          </a:p>
          <a:p>
            <a:pPr algn="ctr"/>
            <a:r>
              <a:rPr lang="en-US" sz="1800" dirty="0"/>
              <a:t>Classification</a:t>
            </a:r>
            <a:endParaRPr lang="en-US" sz="18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163759" y="4912047"/>
            <a:ext cx="1405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</a:t>
            </a:r>
            <a:endParaRPr lang="en-US" dirty="0"/>
          </a:p>
          <a:p>
            <a:pPr algn="ctr"/>
            <a:r>
              <a:rPr lang="en-US" sz="1800" dirty="0"/>
              <a:t>Detection &amp; </a:t>
            </a:r>
            <a:endParaRPr lang="en-US" sz="1800" dirty="0"/>
          </a:p>
          <a:p>
            <a:pPr algn="ctr"/>
            <a:r>
              <a:rPr lang="en-US" sz="1800" dirty="0"/>
              <a:t>Classification</a:t>
            </a:r>
            <a:endParaRPr lang="en-US" sz="18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903659" y="4210050"/>
            <a:ext cx="1405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</a:t>
            </a:r>
            <a:endParaRPr lang="en-US" dirty="0"/>
          </a:p>
          <a:p>
            <a:pPr algn="ctr"/>
            <a:r>
              <a:rPr lang="en-US" sz="1800" dirty="0"/>
              <a:t>Detection &amp; </a:t>
            </a:r>
            <a:endParaRPr lang="en-US" sz="1800" dirty="0"/>
          </a:p>
          <a:p>
            <a:pPr algn="ctr"/>
            <a:r>
              <a:rPr lang="en-US" sz="1800" dirty="0"/>
              <a:t>Classification</a:t>
            </a:r>
            <a:endParaRPr lang="en-US" sz="1800" dirty="0"/>
          </a:p>
        </p:txBody>
      </p:sp>
      <p:cxnSp>
        <p:nvCxnSpPr>
          <p:cNvPr id="60" name="直接箭头连接符 59"/>
          <p:cNvCxnSpPr>
            <a:stCxn id="10" idx="2"/>
            <a:endCxn id="4" idx="0"/>
          </p:cNvCxnSpPr>
          <p:nvPr/>
        </p:nvCxnSpPr>
        <p:spPr>
          <a:xfrm>
            <a:off x="8115300" y="6943452"/>
            <a:ext cx="0" cy="93054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2"/>
            <a:endCxn id="4" idx="3"/>
          </p:cNvCxnSpPr>
          <p:nvPr/>
        </p:nvCxnSpPr>
        <p:spPr>
          <a:xfrm flipH="1">
            <a:off x="8985250" y="6937102"/>
            <a:ext cx="1690173" cy="149569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9" idx="2"/>
            <a:endCxn id="4" idx="1"/>
          </p:cNvCxnSpPr>
          <p:nvPr/>
        </p:nvCxnSpPr>
        <p:spPr>
          <a:xfrm>
            <a:off x="5517077" y="6937102"/>
            <a:ext cx="1728273" cy="149569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849922" y="7731536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</a:t>
            </a:r>
            <a:endParaRPr lang="en-US" dirty="0"/>
          </a:p>
          <a:p>
            <a:pPr algn="ctr"/>
            <a:r>
              <a:rPr lang="en-US" sz="1800" dirty="0"/>
              <a:t>Recognized</a:t>
            </a:r>
            <a:endParaRPr lang="en-US" sz="18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038688" y="7644431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</a:t>
            </a:r>
            <a:endParaRPr lang="en-US" dirty="0"/>
          </a:p>
          <a:p>
            <a:pPr algn="ctr"/>
            <a:r>
              <a:rPr lang="en-US" sz="1800" dirty="0"/>
              <a:t>Recognized</a:t>
            </a:r>
            <a:endParaRPr lang="en-US" sz="1800" dirty="0"/>
          </a:p>
        </p:txBody>
      </p:sp>
      <p:sp>
        <p:nvSpPr>
          <p:cNvPr id="74" name="文本框 73"/>
          <p:cNvSpPr txBox="1"/>
          <p:nvPr/>
        </p:nvSpPr>
        <p:spPr>
          <a:xfrm>
            <a:off x="6787302" y="7101585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</a:t>
            </a:r>
            <a:endParaRPr lang="en-US" dirty="0"/>
          </a:p>
          <a:p>
            <a:pPr algn="ctr"/>
            <a:r>
              <a:rPr lang="en-US" sz="1800" dirty="0"/>
              <a:t>Recognized</a:t>
            </a:r>
            <a:endParaRPr lang="en-US" sz="1800" dirty="0"/>
          </a:p>
        </p:txBody>
      </p:sp>
      <p:sp>
        <p:nvSpPr>
          <p:cNvPr id="75" name="矩形: 圆角 74"/>
          <p:cNvSpPr/>
          <p:nvPr/>
        </p:nvSpPr>
        <p:spPr>
          <a:xfrm>
            <a:off x="4660900" y="365125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Prepare for Hand Tracking</a:t>
            </a:r>
            <a:endParaRPr lang="en-US" sz="2400" dirty="0"/>
          </a:p>
        </p:txBody>
      </p:sp>
      <p:cxnSp>
        <p:nvCxnSpPr>
          <p:cNvPr id="76" name="直接箭头连接符 75"/>
          <p:cNvCxnSpPr>
            <a:stCxn id="8" idx="1"/>
            <a:endCxn id="75" idx="3"/>
          </p:cNvCxnSpPr>
          <p:nvPr/>
        </p:nvCxnSpPr>
        <p:spPr>
          <a:xfrm flipH="1" flipV="1">
            <a:off x="6400800" y="4210050"/>
            <a:ext cx="844550" cy="63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连接符: 肘形 88"/>
          <p:cNvCxnSpPr>
            <a:stCxn id="45" idx="2"/>
            <a:endCxn id="4" idx="2"/>
          </p:cNvCxnSpPr>
          <p:nvPr/>
        </p:nvCxnSpPr>
        <p:spPr>
          <a:xfrm rot="16200000" flipH="1">
            <a:off x="3080450" y="3956750"/>
            <a:ext cx="4222750" cy="5846950"/>
          </a:xfrm>
          <a:prstGeom prst="bentConnector3">
            <a:avLst>
              <a:gd name="adj1" fmla="val 105414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连接符: 肘形 91"/>
          <p:cNvCxnSpPr>
            <a:stCxn id="4" idx="3"/>
            <a:endCxn id="7" idx="3"/>
          </p:cNvCxnSpPr>
          <p:nvPr/>
        </p:nvCxnSpPr>
        <p:spPr>
          <a:xfrm flipV="1">
            <a:off x="8985250" y="2540000"/>
            <a:ext cx="12700" cy="5892800"/>
          </a:xfrm>
          <a:prstGeom prst="bentConnector3">
            <a:avLst>
              <a:gd name="adj1" fmla="val 2470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351329" y="6544359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</a:t>
            </a:r>
            <a:endParaRPr lang="en-US" dirty="0"/>
          </a:p>
          <a:p>
            <a:pPr algn="ctr"/>
            <a:r>
              <a:rPr lang="en-US" sz="1800" dirty="0"/>
              <a:t>Recognized</a:t>
            </a:r>
            <a:endParaRPr lang="en-US" sz="1800" dirty="0"/>
          </a:p>
        </p:txBody>
      </p:sp>
      <p:sp>
        <p:nvSpPr>
          <p:cNvPr id="97" name="文本框 96"/>
          <p:cNvSpPr txBox="1"/>
          <p:nvPr/>
        </p:nvSpPr>
        <p:spPr>
          <a:xfrm>
            <a:off x="8218428" y="3151421"/>
            <a:ext cx="89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Decode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867" y="190894"/>
            <a:ext cx="597529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Status diagram (NLP – Task status)</a:t>
            </a:r>
            <a:endParaRPr 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7042150" y="895835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/>
          <p:cNvSpPr/>
          <p:nvPr/>
        </p:nvSpPr>
        <p:spPr>
          <a:xfrm>
            <a:off x="6407150" y="19812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Stand by</a:t>
            </a:r>
            <a:endParaRPr lang="en-US" sz="2400" dirty="0"/>
          </a:p>
        </p:txBody>
      </p:sp>
      <p:sp>
        <p:nvSpPr>
          <p:cNvPr id="9" name="矩形: 圆角 8"/>
          <p:cNvSpPr/>
          <p:nvPr/>
        </p:nvSpPr>
        <p:spPr>
          <a:xfrm>
            <a:off x="3008827" y="44450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Prepare for object location</a:t>
            </a:r>
            <a:endParaRPr lang="en-US" sz="2400" dirty="0"/>
          </a:p>
        </p:txBody>
      </p:sp>
      <p:sp>
        <p:nvSpPr>
          <p:cNvPr id="10" name="矩形: 圆角 9"/>
          <p:cNvSpPr/>
          <p:nvPr/>
        </p:nvSpPr>
        <p:spPr>
          <a:xfrm>
            <a:off x="6407150" y="36449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Prepare for receipt checking</a:t>
            </a:r>
            <a:endParaRPr lang="en-US" sz="2400" dirty="0"/>
          </a:p>
        </p:txBody>
      </p:sp>
      <p:sp>
        <p:nvSpPr>
          <p:cNvPr id="16" name="矩形: 圆角 15"/>
          <p:cNvSpPr/>
          <p:nvPr/>
        </p:nvSpPr>
        <p:spPr>
          <a:xfrm>
            <a:off x="9805473" y="44450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Prepare for </a:t>
            </a:r>
            <a:r>
              <a:rPr lang="en-US" sz="2400" dirty="0" err="1"/>
              <a:t>QRCode</a:t>
            </a:r>
            <a:endParaRPr lang="en-US" sz="2400" dirty="0"/>
          </a:p>
          <a:p>
            <a:pPr algn="ctr"/>
            <a:r>
              <a:rPr lang="en-US" sz="2400" dirty="0"/>
              <a:t>Scanning</a:t>
            </a:r>
            <a:endParaRPr lang="en-US" sz="2400" dirty="0"/>
          </a:p>
        </p:txBody>
      </p:sp>
      <p:cxnSp>
        <p:nvCxnSpPr>
          <p:cNvPr id="18" name="直接箭头连接符 17"/>
          <p:cNvCxnSpPr>
            <a:stCxn id="7" idx="1"/>
            <a:endCxn id="9" idx="0"/>
          </p:cNvCxnSpPr>
          <p:nvPr/>
        </p:nvCxnSpPr>
        <p:spPr>
          <a:xfrm flipH="1">
            <a:off x="3878777" y="2540000"/>
            <a:ext cx="2528373" cy="1905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16" idx="0"/>
          </p:cNvCxnSpPr>
          <p:nvPr/>
        </p:nvCxnSpPr>
        <p:spPr>
          <a:xfrm>
            <a:off x="8147050" y="2540000"/>
            <a:ext cx="2528373" cy="1905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10" idx="0"/>
          </p:cNvCxnSpPr>
          <p:nvPr/>
        </p:nvCxnSpPr>
        <p:spPr>
          <a:xfrm>
            <a:off x="7277100" y="3098800"/>
            <a:ext cx="0" cy="546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4"/>
            <a:endCxn id="7" idx="0"/>
          </p:cNvCxnSpPr>
          <p:nvPr/>
        </p:nvCxnSpPr>
        <p:spPr>
          <a:xfrm>
            <a:off x="7277100" y="1378435"/>
            <a:ext cx="0" cy="60276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395931" y="1463917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090810" y="2713303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</a:t>
            </a:r>
            <a:endParaRPr lang="en-US" dirty="0"/>
          </a:p>
          <a:p>
            <a:r>
              <a:rPr lang="en-US" dirty="0"/>
              <a:t>Command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395931" y="3067734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</a:t>
            </a:r>
            <a:endParaRPr lang="en-US" dirty="0"/>
          </a:p>
          <a:p>
            <a:r>
              <a:rPr lang="en-US" dirty="0"/>
              <a:t>Command</a:t>
            </a:r>
            <a:endParaRPr 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416677" y="2801034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</a:t>
            </a:r>
            <a:endParaRPr lang="en-US" dirty="0"/>
          </a:p>
          <a:p>
            <a:r>
              <a:rPr lang="en-US" dirty="0"/>
              <a:t>Command</a:t>
            </a:r>
            <a:endParaRPr lang="en-US" dirty="0"/>
          </a:p>
        </p:txBody>
      </p:sp>
      <p:cxnSp>
        <p:nvCxnSpPr>
          <p:cNvPr id="36" name="直接箭头连接符 35"/>
          <p:cNvCxnSpPr>
            <a:stCxn id="9" idx="3"/>
            <a:endCxn id="10" idx="1"/>
          </p:cNvCxnSpPr>
          <p:nvPr/>
        </p:nvCxnSpPr>
        <p:spPr>
          <a:xfrm flipV="1">
            <a:off x="4748727" y="4203700"/>
            <a:ext cx="1658423" cy="800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3"/>
            <a:endCxn id="16" idx="1"/>
          </p:cNvCxnSpPr>
          <p:nvPr/>
        </p:nvCxnSpPr>
        <p:spPr>
          <a:xfrm>
            <a:off x="8147050" y="4203700"/>
            <a:ext cx="1658423" cy="800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1"/>
            <a:endCxn id="9" idx="3"/>
          </p:cNvCxnSpPr>
          <p:nvPr/>
        </p:nvCxnSpPr>
        <p:spPr>
          <a:xfrm flipH="1">
            <a:off x="4748727" y="5003800"/>
            <a:ext cx="505674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923406" y="3826454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</a:t>
            </a:r>
            <a:endParaRPr lang="en-US" dirty="0"/>
          </a:p>
          <a:p>
            <a:r>
              <a:rPr lang="en-US" dirty="0"/>
              <a:t>Command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95008" y="5073108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</a:t>
            </a:r>
            <a:endParaRPr lang="en-US" dirty="0"/>
          </a:p>
          <a:p>
            <a:r>
              <a:rPr lang="en-US" dirty="0"/>
              <a:t>Command</a:t>
            </a:r>
            <a:endParaRPr 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604659" y="3901639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</a:t>
            </a:r>
            <a:endParaRPr lang="en-US" dirty="0"/>
          </a:p>
          <a:p>
            <a:r>
              <a:rPr lang="en-US" dirty="0"/>
              <a:t>Command</a:t>
            </a:r>
            <a:endParaRPr 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6407150" y="6181104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decision &amp; summary</a:t>
            </a:r>
            <a:endParaRPr 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343897" y="5257774"/>
            <a:ext cx="1269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OCR &amp; </a:t>
            </a:r>
            <a:endParaRPr lang="en-US" sz="1800" dirty="0"/>
          </a:p>
          <a:p>
            <a:pPr algn="ctr"/>
            <a:r>
              <a:rPr lang="en-US" sz="1800" dirty="0"/>
              <a:t>Receipt</a:t>
            </a:r>
            <a:endParaRPr lang="en-US" sz="1800" dirty="0"/>
          </a:p>
          <a:p>
            <a:pPr algn="ctr"/>
            <a:r>
              <a:rPr lang="en-US" sz="1800" dirty="0"/>
              <a:t>recognition</a:t>
            </a:r>
            <a:endParaRPr lang="en-US" sz="1800" dirty="0"/>
          </a:p>
        </p:txBody>
      </p:sp>
      <p:cxnSp>
        <p:nvCxnSpPr>
          <p:cNvPr id="51" name="直接箭头连接符 50"/>
          <p:cNvCxnSpPr>
            <a:stCxn id="10" idx="2"/>
            <a:endCxn id="49" idx="0"/>
          </p:cNvCxnSpPr>
          <p:nvPr/>
        </p:nvCxnSpPr>
        <p:spPr>
          <a:xfrm>
            <a:off x="7277100" y="4762500"/>
            <a:ext cx="0" cy="141860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7042150" y="8202951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箭头连接符 55"/>
          <p:cNvCxnSpPr>
            <a:stCxn id="49" idx="2"/>
            <a:endCxn id="54" idx="0"/>
          </p:cNvCxnSpPr>
          <p:nvPr/>
        </p:nvCxnSpPr>
        <p:spPr>
          <a:xfrm>
            <a:off x="7277100" y="7298704"/>
            <a:ext cx="0" cy="9042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509004" y="7852702"/>
            <a:ext cx="52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TTS</a:t>
            </a:r>
            <a:endParaRPr lang="en-US" sz="1800" dirty="0"/>
          </a:p>
        </p:txBody>
      </p:sp>
      <p:cxnSp>
        <p:nvCxnSpPr>
          <p:cNvPr id="61" name="连接符: 肘形 60"/>
          <p:cNvCxnSpPr>
            <a:stCxn id="54" idx="6"/>
            <a:endCxn id="10" idx="3"/>
          </p:cNvCxnSpPr>
          <p:nvPr/>
        </p:nvCxnSpPr>
        <p:spPr>
          <a:xfrm flipV="1">
            <a:off x="7512050" y="4203700"/>
            <a:ext cx="635000" cy="4240551"/>
          </a:xfrm>
          <a:prstGeom prst="bentConnector3">
            <a:avLst>
              <a:gd name="adj1" fmla="val 174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9805473" y="6981204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decision &amp; summary</a:t>
            </a:r>
            <a:endParaRPr lang="en-US" sz="24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0750050" y="5968010"/>
            <a:ext cx="955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QRCode</a:t>
            </a:r>
            <a:endParaRPr lang="en-US" dirty="0"/>
          </a:p>
          <a:p>
            <a:pPr algn="ctr"/>
            <a:r>
              <a:rPr lang="en-US" sz="1800" dirty="0"/>
              <a:t>Decode</a:t>
            </a:r>
            <a:endParaRPr lang="en-US" sz="1800" dirty="0"/>
          </a:p>
        </p:txBody>
      </p:sp>
      <p:cxnSp>
        <p:nvCxnSpPr>
          <p:cNvPr id="71" name="直接箭头连接符 70"/>
          <p:cNvCxnSpPr>
            <a:endCxn id="69" idx="0"/>
          </p:cNvCxnSpPr>
          <p:nvPr/>
        </p:nvCxnSpPr>
        <p:spPr>
          <a:xfrm>
            <a:off x="10675423" y="5562600"/>
            <a:ext cx="0" cy="141860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2"/>
          </p:cNvCxnSpPr>
          <p:nvPr/>
        </p:nvCxnSpPr>
        <p:spPr>
          <a:xfrm>
            <a:off x="10675423" y="8098804"/>
            <a:ext cx="0" cy="9042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907327" y="8652802"/>
            <a:ext cx="52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TTS</a:t>
            </a:r>
            <a:endParaRPr lang="en-US" sz="1800" dirty="0"/>
          </a:p>
        </p:txBody>
      </p:sp>
      <p:cxnSp>
        <p:nvCxnSpPr>
          <p:cNvPr id="74" name="连接符: 肘形 73"/>
          <p:cNvCxnSpPr/>
          <p:nvPr/>
        </p:nvCxnSpPr>
        <p:spPr>
          <a:xfrm flipV="1">
            <a:off x="10910373" y="5003800"/>
            <a:ext cx="635000" cy="4240551"/>
          </a:xfrm>
          <a:prstGeom prst="bentConnector3">
            <a:avLst>
              <a:gd name="adj1" fmla="val 176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0440473" y="8990134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: 圆角 78"/>
          <p:cNvSpPr/>
          <p:nvPr/>
        </p:nvSpPr>
        <p:spPr>
          <a:xfrm>
            <a:off x="319213" y="4445000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&amp; hand location</a:t>
            </a:r>
            <a:endParaRPr lang="en-US" sz="2400" dirty="0"/>
          </a:p>
        </p:txBody>
      </p:sp>
      <p:sp>
        <p:nvSpPr>
          <p:cNvPr id="80" name="矩形: 圆角 79"/>
          <p:cNvSpPr/>
          <p:nvPr/>
        </p:nvSpPr>
        <p:spPr>
          <a:xfrm>
            <a:off x="3008827" y="6981204"/>
            <a:ext cx="1739900" cy="1117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decision &amp; summary</a:t>
            </a:r>
            <a:endParaRPr lang="en-US" sz="2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945097" y="5834408"/>
            <a:ext cx="1307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User’s hand</a:t>
            </a:r>
            <a:endParaRPr lang="en-US" dirty="0"/>
          </a:p>
          <a:p>
            <a:pPr algn="ctr"/>
            <a:r>
              <a:rPr lang="en-US" sz="1800" dirty="0"/>
              <a:t>Reaches</a:t>
            </a:r>
            <a:endParaRPr lang="en-US" sz="1800" dirty="0"/>
          </a:p>
          <a:p>
            <a:pPr algn="ctr"/>
            <a:r>
              <a:rPr lang="en-US" dirty="0"/>
              <a:t>object</a:t>
            </a:r>
            <a:endParaRPr lang="en-US" sz="1800" dirty="0"/>
          </a:p>
        </p:txBody>
      </p:sp>
      <p:cxnSp>
        <p:nvCxnSpPr>
          <p:cNvPr id="82" name="直接箭头连接符 81"/>
          <p:cNvCxnSpPr>
            <a:endCxn id="80" idx="0"/>
          </p:cNvCxnSpPr>
          <p:nvPr/>
        </p:nvCxnSpPr>
        <p:spPr>
          <a:xfrm>
            <a:off x="3878777" y="5562600"/>
            <a:ext cx="0" cy="141860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3643827" y="8927706"/>
            <a:ext cx="4699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直接箭头连接符 83"/>
          <p:cNvCxnSpPr>
            <a:stCxn id="80" idx="2"/>
            <a:endCxn id="83" idx="0"/>
          </p:cNvCxnSpPr>
          <p:nvPr/>
        </p:nvCxnSpPr>
        <p:spPr>
          <a:xfrm>
            <a:off x="3878777" y="8098804"/>
            <a:ext cx="0" cy="82890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128955" y="8680587"/>
            <a:ext cx="52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TTS</a:t>
            </a:r>
            <a:endParaRPr lang="en-US" sz="1800" dirty="0"/>
          </a:p>
        </p:txBody>
      </p:sp>
      <p:cxnSp>
        <p:nvCxnSpPr>
          <p:cNvPr id="86" name="连接符: 肘形 85"/>
          <p:cNvCxnSpPr>
            <a:stCxn id="83" idx="2"/>
            <a:endCxn id="9" idx="1"/>
          </p:cNvCxnSpPr>
          <p:nvPr/>
        </p:nvCxnSpPr>
        <p:spPr>
          <a:xfrm rot="10800000">
            <a:off x="3008827" y="5003800"/>
            <a:ext cx="635000" cy="4165206"/>
          </a:xfrm>
          <a:prstGeom prst="bentConnector3">
            <a:avLst>
              <a:gd name="adj1" fmla="val 136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926479" y="3083199"/>
            <a:ext cx="1307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User’s hand</a:t>
            </a:r>
            <a:endParaRPr lang="en-US" dirty="0"/>
          </a:p>
          <a:p>
            <a:pPr algn="ctr"/>
            <a:r>
              <a:rPr lang="en-US" sz="1800" dirty="0"/>
              <a:t>approaches</a:t>
            </a:r>
            <a:endParaRPr lang="en-US" sz="1800" dirty="0"/>
          </a:p>
          <a:p>
            <a:pPr algn="ctr"/>
            <a:r>
              <a:rPr lang="en-US" dirty="0"/>
              <a:t>object</a:t>
            </a:r>
            <a:endParaRPr lang="en-US" sz="1800" dirty="0"/>
          </a:p>
        </p:txBody>
      </p:sp>
      <p:cxnSp>
        <p:nvCxnSpPr>
          <p:cNvPr id="100" name="连接符: 肘形 99"/>
          <p:cNvCxnSpPr>
            <a:stCxn id="79" idx="0"/>
            <a:endCxn id="9" idx="0"/>
          </p:cNvCxnSpPr>
          <p:nvPr/>
        </p:nvCxnSpPr>
        <p:spPr>
          <a:xfrm rot="5400000" flipH="1" flipV="1">
            <a:off x="2533970" y="3100193"/>
            <a:ext cx="12700" cy="2689614"/>
          </a:xfrm>
          <a:prstGeom prst="bentConnector3">
            <a:avLst>
              <a:gd name="adj1" fmla="val 320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2022795" y="4800600"/>
            <a:ext cx="98603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5171</Words>
  <Application>WPS Office WWO_feishu_20230110121033-3971878c96</Application>
  <PresentationFormat>A3 纸张(297x420 毫米)</PresentationFormat>
  <Paragraphs>673</Paragraphs>
  <Slides>22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chris</cp:lastModifiedBy>
  <dcterms:created xsi:type="dcterms:W3CDTF">2023-07-05T13:11:30Z</dcterms:created>
  <dcterms:modified xsi:type="dcterms:W3CDTF">2023-07-05T13:11:30Z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