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1" r:id="rId4"/>
    <p:sldId id="265" r:id="rId5"/>
    <p:sldId id="263" r:id="rId6"/>
    <p:sldId id="264" r:id="rId7"/>
    <p:sldId id="259" r:id="rId8"/>
    <p:sldId id="260" r:id="rId9"/>
  </p:sldIdLst>
  <p:sldSz cx="9144000" cy="5143500" type="screen16x9"/>
  <p:notesSz cx="6858000" cy="9144000"/>
  <p:embeddedFontLst>
    <p:embeddedFont>
      <p:font typeface="等线" panose="02010600030101010101" pitchFamily="2" charset="-122"/>
      <p:regular r:id="rId11"/>
      <p:bold r:id="rId12"/>
    </p:embeddedFont>
    <p:embeddedFont>
      <p:font typeface="Maven Pro" panose="02010600030101010101" charset="0"/>
      <p:regular r:id="rId13"/>
      <p:bold r:id="rId14"/>
    </p:embeddedFont>
    <p:embeddedFont>
      <p:font typeface="Monotype Corsiva" panose="03010101010201010101" pitchFamily="66" charset="0"/>
      <p:italic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1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56618958f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56618958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256618958f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256618958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56618958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56618958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latin typeface="Monotype Corsiva" panose="03010101010201010101" pitchFamily="66" charset="0"/>
              </a:rPr>
              <a:t>Mental Health</a:t>
            </a:r>
            <a:endParaRPr dirty="0">
              <a:latin typeface="Monotype Corsiva" panose="03010101010201010101" pitchFamily="66" charset="0"/>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Jamal Beacham, Jalen Smith, Yizhe Wang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84" name="Google Shape;284;p14"/>
          <p:cNvSpPr txBox="1">
            <a:spLocks noGrp="1"/>
          </p:cNvSpPr>
          <p:nvPr>
            <p:ph type="body" idx="1"/>
          </p:nvPr>
        </p:nvSpPr>
        <p:spPr>
          <a:xfrm>
            <a:off x="1139250" y="1517900"/>
            <a:ext cx="7559700" cy="3074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Our topic was about Mental Health</a:t>
            </a:r>
            <a:endParaRPr sz="1600" dirty="0"/>
          </a:p>
          <a:p>
            <a:pPr marL="457200" lvl="0" indent="-330200" algn="l" rtl="0">
              <a:spcBef>
                <a:spcPts val="0"/>
              </a:spcBef>
              <a:spcAft>
                <a:spcPts val="0"/>
              </a:spcAft>
              <a:buSzPts val="1600"/>
              <a:buChar char="●"/>
            </a:pPr>
            <a:r>
              <a:rPr lang="en" sz="1600" dirty="0"/>
              <a:t>Focus was on how mental health and job stress were related </a:t>
            </a:r>
            <a:endParaRPr sz="1600" dirty="0"/>
          </a:p>
          <a:p>
            <a:pPr marL="457200" lvl="0" indent="0" algn="l" rtl="0">
              <a:spcBef>
                <a:spcPts val="1200"/>
              </a:spcBef>
              <a:spcAft>
                <a:spcPts val="1200"/>
              </a:spcAft>
              <a:buNone/>
            </a:pPr>
            <a:endParaRPr dirty="0"/>
          </a:p>
        </p:txBody>
      </p:sp>
      <p:pic>
        <p:nvPicPr>
          <p:cNvPr id="285" name="Google Shape;285;p14"/>
          <p:cNvPicPr preferRelativeResize="0"/>
          <p:nvPr/>
        </p:nvPicPr>
        <p:blipFill>
          <a:blip r:embed="rId3">
            <a:alphaModFix/>
          </a:blip>
          <a:stretch>
            <a:fillRect/>
          </a:stretch>
        </p:blipFill>
        <p:spPr>
          <a:xfrm>
            <a:off x="7212974" y="2729125"/>
            <a:ext cx="1931026" cy="24143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Effect transition="in" filter="fade">
                                      <p:cBhvr>
                                        <p:cTn id="7" dur="500"/>
                                        <p:tgtEl>
                                          <p:spTgt spid="2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Effect transition="in" filter="fade">
                                      <p:cBhvr>
                                        <p:cTn id="12" dur="500"/>
                                        <p:tgtEl>
                                          <p:spTgt spid="2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3655E-5526-4A42-9C5A-D18037FA66D4}"/>
              </a:ext>
            </a:extLst>
          </p:cNvPr>
          <p:cNvSpPr>
            <a:spLocks noGrp="1"/>
          </p:cNvSpPr>
          <p:nvPr>
            <p:ph type="title"/>
          </p:nvPr>
        </p:nvSpPr>
        <p:spPr/>
        <p:txBody>
          <a:bodyPr/>
          <a:lstStyle/>
          <a:p>
            <a:r>
              <a:rPr lang="en-US" altLang="zh-CN" dirty="0"/>
              <a:t>INTRODUCTION</a:t>
            </a:r>
            <a:endParaRPr lang="zh-CN" altLang="en-US" dirty="0"/>
          </a:p>
        </p:txBody>
      </p:sp>
      <p:sp>
        <p:nvSpPr>
          <p:cNvPr id="5" name="文本占位符 4">
            <a:extLst>
              <a:ext uri="{FF2B5EF4-FFF2-40B4-BE49-F238E27FC236}">
                <a16:creationId xmlns:a16="http://schemas.microsoft.com/office/drawing/2014/main" id="{2512EB8A-B87F-461C-81BC-625500CB0AAF}"/>
              </a:ext>
            </a:extLst>
          </p:cNvPr>
          <p:cNvSpPr>
            <a:spLocks noGrp="1"/>
          </p:cNvSpPr>
          <p:nvPr>
            <p:ph type="body" idx="1"/>
          </p:nvPr>
        </p:nvSpPr>
        <p:spPr>
          <a:xfrm>
            <a:off x="1056750" y="1555584"/>
            <a:ext cx="7030500" cy="2541600"/>
          </a:xfrm>
        </p:spPr>
        <p:txBody>
          <a:bodyPr>
            <a:normAutofit/>
          </a:bodyPr>
          <a:lstStyle/>
          <a:p>
            <a:pPr marL="14605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Whenever there is stress, it can become very overwhelming. It increases the risks of mental health problems. In addition to numerous medical problems, such as high blood pressure. Stress(long-term) increases mental health problems such as depression and anxiety. It also</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increases sleep problems, as well as muscle tension. Our project is designed to help with tracking</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people’s mental health condition in the workforce.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19369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3655E-5526-4A42-9C5A-D18037FA66D4}"/>
              </a:ext>
            </a:extLst>
          </p:cNvPr>
          <p:cNvSpPr>
            <a:spLocks noGrp="1"/>
          </p:cNvSpPr>
          <p:nvPr>
            <p:ph type="title"/>
          </p:nvPr>
        </p:nvSpPr>
        <p:spPr/>
        <p:txBody>
          <a:bodyPr/>
          <a:lstStyle/>
          <a:p>
            <a:r>
              <a:rPr lang="en-US" altLang="zh-CN" dirty="0"/>
              <a:t>DATA STRUCTURE</a:t>
            </a:r>
            <a:endParaRPr lang="zh-CN" altLang="en-US" dirty="0"/>
          </a:p>
        </p:txBody>
      </p:sp>
      <p:sp>
        <p:nvSpPr>
          <p:cNvPr id="6" name="文本占位符 5">
            <a:extLst>
              <a:ext uri="{FF2B5EF4-FFF2-40B4-BE49-F238E27FC236}">
                <a16:creationId xmlns:a16="http://schemas.microsoft.com/office/drawing/2014/main" id="{BEED5433-DC31-4D44-ABF1-6D0B7E57DEF8}"/>
              </a:ext>
            </a:extLst>
          </p:cNvPr>
          <p:cNvSpPr>
            <a:spLocks noGrp="1"/>
          </p:cNvSpPr>
          <p:nvPr>
            <p:ph type="body" idx="1"/>
          </p:nvPr>
        </p:nvSpPr>
        <p:spPr>
          <a:xfrm>
            <a:off x="1268436" y="1505064"/>
            <a:ext cx="7030500" cy="2541600"/>
          </a:xfrm>
        </p:spPr>
        <p:txBody>
          <a:bodyPr/>
          <a:lstStyle/>
          <a:p>
            <a:pPr marL="146050" indent="0">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data structure used in our project is std strings. In the beginning, our group thought of whether we could use stacks to do the project, but found that this method is not appropriate, because the code needs to read data from the text file and show them. Therefore, std strings is a much better choice.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2126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3655E-5526-4A42-9C5A-D18037FA66D4}"/>
              </a:ext>
            </a:extLst>
          </p:cNvPr>
          <p:cNvSpPr>
            <a:spLocks noGrp="1"/>
          </p:cNvSpPr>
          <p:nvPr>
            <p:ph type="title"/>
          </p:nvPr>
        </p:nvSpPr>
        <p:spPr/>
        <p:txBody>
          <a:bodyPr/>
          <a:lstStyle/>
          <a:p>
            <a:r>
              <a:rPr lang="en-US" altLang="zh-CN" dirty="0"/>
              <a:t>PROJECT DETAILS</a:t>
            </a:r>
            <a:endParaRPr lang="zh-CN" altLang="en-US" dirty="0"/>
          </a:p>
        </p:txBody>
      </p:sp>
      <p:sp>
        <p:nvSpPr>
          <p:cNvPr id="5" name="文本占位符 4">
            <a:extLst>
              <a:ext uri="{FF2B5EF4-FFF2-40B4-BE49-F238E27FC236}">
                <a16:creationId xmlns:a16="http://schemas.microsoft.com/office/drawing/2014/main" id="{2512EB8A-B87F-461C-81BC-625500CB0AAF}"/>
              </a:ext>
            </a:extLst>
          </p:cNvPr>
          <p:cNvSpPr>
            <a:spLocks noGrp="1"/>
          </p:cNvSpPr>
          <p:nvPr>
            <p:ph type="body" idx="1"/>
          </p:nvPr>
        </p:nvSpPr>
        <p:spPr>
          <a:xfrm>
            <a:off x="1117374" y="1414129"/>
            <a:ext cx="7030500" cy="2541600"/>
          </a:xfrm>
        </p:spPr>
        <p:txBody>
          <a:bodyPr>
            <a:normAutofit/>
          </a:bodyPr>
          <a:lstStyle/>
          <a:p>
            <a:pPr marL="14605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our project, users can type in all their information, such as name, state, and country and also add in if they have a history of mental problems and if they suffer from job stress. Once the users input all their information, they are allowed to grade their mental health on an A-D scale, in relation to how their job stress is affecting them. A is the highest grade and D is the lowest grade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等线" panose="02010600030101010101" pitchFamily="2" charset="-122"/>
              </a:rPr>
              <a:t>they can score themselves with. </a:t>
            </a:r>
            <a:endParaRPr lang="zh-CN" altLang="en-US" dirty="0"/>
          </a:p>
        </p:txBody>
      </p:sp>
    </p:spTree>
    <p:extLst>
      <p:ext uri="{BB962C8B-B14F-4D97-AF65-F5344CB8AC3E}">
        <p14:creationId xmlns:p14="http://schemas.microsoft.com/office/powerpoint/2010/main" val="29052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3655E-5526-4A42-9C5A-D18037FA66D4}"/>
              </a:ext>
            </a:extLst>
          </p:cNvPr>
          <p:cNvSpPr>
            <a:spLocks noGrp="1"/>
          </p:cNvSpPr>
          <p:nvPr>
            <p:ph type="title"/>
          </p:nvPr>
        </p:nvSpPr>
        <p:spPr/>
        <p:txBody>
          <a:bodyPr/>
          <a:lstStyle/>
          <a:p>
            <a:r>
              <a:rPr lang="en-US" altLang="zh-CN" dirty="0"/>
              <a:t>GOAL</a:t>
            </a:r>
            <a:endParaRPr lang="zh-CN" altLang="en-US" dirty="0"/>
          </a:p>
        </p:txBody>
      </p:sp>
      <p:sp>
        <p:nvSpPr>
          <p:cNvPr id="5" name="文本占位符 4">
            <a:extLst>
              <a:ext uri="{FF2B5EF4-FFF2-40B4-BE49-F238E27FC236}">
                <a16:creationId xmlns:a16="http://schemas.microsoft.com/office/drawing/2014/main" id="{2512EB8A-B87F-461C-81BC-625500CB0AAF}"/>
              </a:ext>
            </a:extLst>
          </p:cNvPr>
          <p:cNvSpPr>
            <a:spLocks noGrp="1"/>
          </p:cNvSpPr>
          <p:nvPr>
            <p:ph type="body" idx="1"/>
          </p:nvPr>
        </p:nvSpPr>
        <p:spPr>
          <a:xfrm>
            <a:off x="1107269" y="1404026"/>
            <a:ext cx="7030500" cy="2541600"/>
          </a:xfrm>
        </p:spPr>
        <p:txBody>
          <a:bodyPr>
            <a:normAutofit fontScale="92500" lnSpcReduction="10000"/>
          </a:bodyPr>
          <a:lstStyle/>
          <a:p>
            <a:pPr marL="146050" indent="0" algn="just">
              <a:buNone/>
            </a:pPr>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Our project will store all of the information as a text file that can be saved for next usage, and users can do some simple analyzation on these data, such as displaying, inserting, deleting, modifying, searching, sorting and counting. </a:t>
            </a:r>
          </a:p>
          <a:p>
            <a:pPr marL="146050" indent="0" algn="just">
              <a:buNone/>
            </a:pPr>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latin typeface="Times New Roman" panose="02020603050405020304" pitchFamily="18" charset="0"/>
              <a:ea typeface="等线" panose="02010600030101010101" pitchFamily="2" charset="-122"/>
              <a:cs typeface="Times New Roman" panose="02020603050405020304" pitchFamily="18" charset="0"/>
            </a:endParaRPr>
          </a:p>
          <a:p>
            <a:pPr marL="14605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Our program is able to record mental health conditions of each person, and should be helpful for making specific treatment plans. Psychologists can be much easier to know whether a worker should take necessary treatment according to the recorded data.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584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Vertic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arn(inVertical)">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217850" y="391100"/>
            <a:ext cx="6708300" cy="49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SET</a:t>
            </a:r>
            <a:endParaRPr dirty="0"/>
          </a:p>
        </p:txBody>
      </p:sp>
      <p:sp>
        <p:nvSpPr>
          <p:cNvPr id="297" name="Google Shape;297;p16"/>
          <p:cNvSpPr txBox="1">
            <a:spLocks noGrp="1"/>
          </p:cNvSpPr>
          <p:nvPr>
            <p:ph type="body" idx="1"/>
          </p:nvPr>
        </p:nvSpPr>
        <p:spPr>
          <a:xfrm>
            <a:off x="1368150" y="1181675"/>
            <a:ext cx="7330800" cy="3124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2500"/>
              <a:t>ID	Age	Gender	Country	State	History	Work	Score</a:t>
            </a:r>
            <a:endParaRPr sz="2500" dirty="0"/>
          </a:p>
          <a:p>
            <a:pPr marL="0" lvl="0" indent="0" algn="l" rtl="0">
              <a:spcBef>
                <a:spcPts val="1200"/>
              </a:spcBef>
              <a:spcAft>
                <a:spcPts val="0"/>
              </a:spcAft>
              <a:buNone/>
            </a:pPr>
            <a:r>
              <a:rPr lang="en" sz="2500"/>
              <a:t>1	37	Female	USA	IL	No	YES	D</a:t>
            </a:r>
            <a:endParaRPr sz="2500" dirty="0"/>
          </a:p>
          <a:p>
            <a:pPr marL="0" lvl="0" indent="0" algn="l" rtl="0">
              <a:spcBef>
                <a:spcPts val="1200"/>
              </a:spcBef>
              <a:spcAft>
                <a:spcPts val="0"/>
              </a:spcAft>
              <a:buNone/>
            </a:pPr>
            <a:r>
              <a:rPr lang="en" sz="2500"/>
              <a:t>2	44	Male	USA	IN	No	NO	B</a:t>
            </a:r>
            <a:endParaRPr sz="2500" dirty="0"/>
          </a:p>
          <a:p>
            <a:pPr marL="0" lvl="0" indent="0" algn="l" rtl="0">
              <a:spcBef>
                <a:spcPts val="1200"/>
              </a:spcBef>
              <a:spcAft>
                <a:spcPts val="0"/>
              </a:spcAft>
              <a:buNone/>
            </a:pPr>
            <a:r>
              <a:rPr lang="en" sz="2500"/>
              <a:t>3	31	Male	UK	NA	Yes	YES	B</a:t>
            </a:r>
            <a:endParaRPr sz="2500" dirty="0"/>
          </a:p>
          <a:p>
            <a:pPr marL="0" lvl="0" indent="0" algn="l" rtl="0">
              <a:spcBef>
                <a:spcPts val="1200"/>
              </a:spcBef>
              <a:spcAft>
                <a:spcPts val="0"/>
              </a:spcAft>
              <a:buNone/>
            </a:pPr>
            <a:r>
              <a:rPr lang="en" sz="2500"/>
              <a:t>4	31	Male	USA	TX	No	NO	B</a:t>
            </a:r>
            <a:endParaRPr sz="2500" dirty="0"/>
          </a:p>
          <a:p>
            <a:pPr marL="0" lvl="0" indent="0" algn="l" rtl="0">
              <a:spcBef>
                <a:spcPts val="1200"/>
              </a:spcBef>
              <a:spcAft>
                <a:spcPts val="0"/>
              </a:spcAft>
              <a:buNone/>
            </a:pPr>
            <a:r>
              <a:rPr lang="en" sz="2500"/>
              <a:t>5	33	Male	USA	TN	Yes	YES	C</a:t>
            </a:r>
            <a:endParaRPr sz="2500" dirty="0"/>
          </a:p>
          <a:p>
            <a:pPr marL="0" lvl="0" indent="0" algn="l" rtl="0">
              <a:spcBef>
                <a:spcPts val="1200"/>
              </a:spcBef>
              <a:spcAft>
                <a:spcPts val="0"/>
              </a:spcAft>
              <a:buNone/>
            </a:pPr>
            <a:r>
              <a:rPr lang="en" sz="2500"/>
              <a:t>6	35	Female	USA	MI	Yes	YES	C</a:t>
            </a:r>
            <a:endParaRPr sz="2500" dirty="0"/>
          </a:p>
          <a:p>
            <a:pPr marL="0" lvl="0" indent="0" algn="l" rtl="0">
              <a:spcBef>
                <a:spcPts val="1200"/>
              </a:spcBef>
              <a:spcAft>
                <a:spcPts val="0"/>
              </a:spcAft>
              <a:buNone/>
            </a:pPr>
            <a:r>
              <a:rPr lang="en" sz="2500"/>
              <a:t>7	42	Female	USA	IL	Yes	NO	B</a:t>
            </a:r>
            <a:endParaRPr sz="2500" dirty="0"/>
          </a:p>
          <a:p>
            <a:pPr marL="0" lvl="0" indent="0" algn="l" rtl="0">
              <a:spcBef>
                <a:spcPts val="1200"/>
              </a:spcBef>
              <a:spcAft>
                <a:spcPts val="0"/>
              </a:spcAft>
              <a:buNone/>
            </a:pPr>
            <a:r>
              <a:rPr lang="en" sz="2500"/>
              <a:t>8	31	Male	USA	OH	No	NO	C</a:t>
            </a:r>
            <a:endParaRPr sz="2500" dirty="0"/>
          </a:p>
          <a:p>
            <a:pPr marL="0" lvl="0" indent="0" algn="l" rtl="0">
              <a:spcBef>
                <a:spcPts val="1200"/>
              </a:spcBef>
              <a:spcAft>
                <a:spcPts val="0"/>
              </a:spcAft>
              <a:buNone/>
            </a:pPr>
            <a:r>
              <a:rPr lang="en" sz="2500"/>
              <a:t>9	42	Female	USA	CA	Yes	YES	A</a:t>
            </a:r>
            <a:endParaRPr sz="2500" dirty="0"/>
          </a:p>
          <a:p>
            <a:pPr marL="0" lvl="0" indent="0" algn="l" rtl="0">
              <a:spcBef>
                <a:spcPts val="1200"/>
              </a:spcBef>
              <a:spcAft>
                <a:spcPts val="0"/>
              </a:spcAft>
              <a:buNone/>
            </a:pPr>
            <a:r>
              <a:rPr lang="en" sz="2500"/>
              <a:t>10	36	Male	USA	CT	Yes	NO	A</a:t>
            </a:r>
            <a:endParaRPr sz="2500" dirty="0"/>
          </a:p>
          <a:p>
            <a:pPr marL="0" lvl="0" indent="0" algn="l" rtl="0">
              <a:spcBef>
                <a:spcPts val="1200"/>
              </a:spcBef>
              <a:spcAft>
                <a:spcPts val="0"/>
              </a:spcAft>
              <a:buNone/>
            </a:pPr>
            <a:r>
              <a:rPr lang="en" sz="2500"/>
              <a:t>11	29	Female	USA	IL	Yes	NO	B</a:t>
            </a:r>
            <a:endParaRPr sz="2500" dirty="0"/>
          </a:p>
          <a:p>
            <a:pPr marL="0" lvl="0" indent="0" algn="l" rtl="0">
              <a:spcBef>
                <a:spcPts val="1200"/>
              </a:spcBef>
              <a:spcAft>
                <a:spcPts val="0"/>
              </a:spcAft>
              <a:buNone/>
            </a:pPr>
            <a:r>
              <a:rPr lang="en" sz="2500"/>
              <a:t>12	23	Male	UK	NA	No	YES	D</a:t>
            </a:r>
            <a:endParaRPr sz="2500" dirty="0"/>
          </a:p>
          <a:p>
            <a:pPr marL="0" lvl="0" indent="0" algn="l" rtl="0">
              <a:spcBef>
                <a:spcPts val="1200"/>
              </a:spcBef>
              <a:spcAft>
                <a:spcPts val="0"/>
              </a:spcAft>
              <a:buNone/>
            </a:pPr>
            <a:r>
              <a:rPr lang="en" sz="2500"/>
              <a:t>13	32	Male	USA	TN	No	YES	C</a:t>
            </a:r>
            <a:endParaRPr sz="2500" dirty="0"/>
          </a:p>
          <a:p>
            <a:pPr marL="0" lvl="0" indent="0" algn="l" rtl="0">
              <a:spcBef>
                <a:spcPts val="1200"/>
              </a:spcBef>
              <a:spcAft>
                <a:spcPts val="0"/>
              </a:spcAft>
              <a:buNone/>
            </a:pPr>
            <a:r>
              <a:rPr lang="en" sz="2500"/>
              <a:t>14	46	Male	USA	MD	Yes	YES	A</a:t>
            </a:r>
            <a:endParaRPr sz="25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CODE</a:t>
            </a:r>
            <a:endParaRPr dirty="0"/>
          </a:p>
        </p:txBody>
      </p:sp>
      <p:sp>
        <p:nvSpPr>
          <p:cNvPr id="303" name="Google Shape;303;p17"/>
          <p:cNvSpPr txBox="1">
            <a:spLocks noGrp="1"/>
          </p:cNvSpPr>
          <p:nvPr>
            <p:ph type="body" idx="1"/>
          </p:nvPr>
        </p:nvSpPr>
        <p:spPr>
          <a:xfrm>
            <a:off x="1010525" y="15679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latin typeface="Times New Roman" panose="02020603050405020304" pitchFamily="18" charset="0"/>
                <a:cs typeface="Times New Roman" panose="02020603050405020304" pitchFamily="18" charset="0"/>
              </a:rPr>
              <a:t>https://github.com/Yizhe07/Project_Mental_Health</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593</Words>
  <Application>Microsoft Office PowerPoint</Application>
  <PresentationFormat>全屏显示(16:9)</PresentationFormat>
  <Paragraphs>33</Paragraphs>
  <Slides>8</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Times New Roman</vt:lpstr>
      <vt:lpstr>Monotype Corsiva</vt:lpstr>
      <vt:lpstr>Arial</vt:lpstr>
      <vt:lpstr>Maven Pro</vt:lpstr>
      <vt:lpstr>Nunito</vt:lpstr>
      <vt:lpstr>等线</vt:lpstr>
      <vt:lpstr>Momentum</vt:lpstr>
      <vt:lpstr>Mental Health</vt:lpstr>
      <vt:lpstr>OVERVIEW</vt:lpstr>
      <vt:lpstr>INTRODUCTION</vt:lpstr>
      <vt:lpstr>DATA STRUCTURE</vt:lpstr>
      <vt:lpstr>PROJECT DETAILS</vt:lpstr>
      <vt:lpstr>GOAL</vt:lpstr>
      <vt:lpstr>DATA SET</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dc:title>
  <cp:lastModifiedBy>yizhe wang</cp:lastModifiedBy>
  <cp:revision>2</cp:revision>
  <dcterms:modified xsi:type="dcterms:W3CDTF">2022-04-27T08:45:53Z</dcterms:modified>
</cp:coreProperties>
</file>