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67" r:id="rId5"/>
    <p:sldId id="264" r:id="rId6"/>
    <p:sldId id="275" r:id="rId7"/>
    <p:sldId id="265" r:id="rId8"/>
    <p:sldId id="276" r:id="rId9"/>
    <p:sldId id="263" r:id="rId10"/>
    <p:sldId id="277" r:id="rId11"/>
    <p:sldId id="273" r:id="rId12"/>
    <p:sldId id="278" r:id="rId13"/>
    <p:sldId id="274" r:id="rId14"/>
    <p:sldId id="266" r:id="rId15"/>
    <p:sldId id="257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3.png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38160" y="0"/>
            <a:ext cx="405384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836703" y="1902374"/>
            <a:ext cx="91523" cy="2593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1220059" y="3345152"/>
            <a:ext cx="4536000" cy="148135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086310" y="2647656"/>
            <a:ext cx="5285544" cy="55938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1086310" y="3641918"/>
            <a:ext cx="1710053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8"/>
            </p:custDataLst>
          </p:nvPr>
        </p:nvSpPr>
        <p:spPr>
          <a:xfrm>
            <a:off x="1086310" y="4110028"/>
            <a:ext cx="1710053" cy="396000"/>
          </a:xfrm>
          <a:prstGeom prst="rect">
            <a:avLst/>
          </a:prstGeom>
          <a:noFill/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086310" y="1446028"/>
            <a:ext cx="5285544" cy="1106046"/>
          </a:xfrm>
        </p:spPr>
        <p:txBody>
          <a:bodyPr lIns="0" anchor="b">
            <a:normAutofit/>
          </a:bodyPr>
          <a:lstStyle>
            <a:lvl1pPr algn="l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57386" y="1027052"/>
            <a:ext cx="4877223" cy="5005250"/>
          </a:xfrm>
          <a:prstGeom prst="rect">
            <a:avLst/>
          </a:prstGeom>
        </p:spPr>
      </p:pic>
      <p:sp>
        <p:nvSpPr>
          <p:cNvPr id="9" name="泪滴形 8"/>
          <p:cNvSpPr/>
          <p:nvPr>
            <p:custDataLst>
              <p:tags r:id="rId4"/>
            </p:custDataLst>
          </p:nvPr>
        </p:nvSpPr>
        <p:spPr>
          <a:xfrm>
            <a:off x="4218860" y="1028700"/>
            <a:ext cx="4877229" cy="5003602"/>
          </a:xfrm>
          <a:prstGeom prst="teardrop">
            <a:avLst/>
          </a:prstGeom>
          <a:solidFill>
            <a:schemeClr val="accent3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4778536" y="4494886"/>
            <a:ext cx="349310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4529770" y="3069021"/>
            <a:ext cx="4004845" cy="1323539"/>
          </a:xfrm>
        </p:spPr>
        <p:txBody>
          <a:bodyPr lIns="900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1" name="泪滴形 30"/>
          <p:cNvSpPr/>
          <p:nvPr>
            <p:custDataLst>
              <p:tags r:id="rId3"/>
            </p:custDataLst>
          </p:nvPr>
        </p:nvSpPr>
        <p:spPr>
          <a:xfrm rot="16200000" flipH="1">
            <a:off x="11191628" y="215651"/>
            <a:ext cx="660980" cy="678107"/>
          </a:xfrm>
          <a:prstGeom prst="teardrop">
            <a:avLst/>
          </a:prstGeom>
          <a:solidFill>
            <a:schemeClr val="accent3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0" name="泪滴形 9"/>
          <p:cNvSpPr/>
          <p:nvPr>
            <p:custDataLst>
              <p:tags r:id="rId3"/>
            </p:custDataLst>
          </p:nvPr>
        </p:nvSpPr>
        <p:spPr>
          <a:xfrm rot="15686278">
            <a:off x="11630597" y="6304047"/>
            <a:ext cx="519010" cy="532458"/>
          </a:xfrm>
          <a:prstGeom prst="teardrop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泪滴形 10"/>
          <p:cNvSpPr/>
          <p:nvPr>
            <p:custDataLst>
              <p:tags r:id="rId4"/>
            </p:custDataLst>
          </p:nvPr>
        </p:nvSpPr>
        <p:spPr>
          <a:xfrm rot="5400000">
            <a:off x="71803" y="66041"/>
            <a:ext cx="428670" cy="439778"/>
          </a:xfrm>
          <a:prstGeom prst="teardrop">
            <a:avLst/>
          </a:prstGeom>
          <a:solidFill>
            <a:schemeClr val="accent3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1" name="泪滴形 10"/>
          <p:cNvSpPr/>
          <p:nvPr>
            <p:custDataLst>
              <p:tags r:id="rId3"/>
            </p:custDataLst>
          </p:nvPr>
        </p:nvSpPr>
        <p:spPr>
          <a:xfrm rot="15686278" flipH="1" flipV="1">
            <a:off x="55411" y="47144"/>
            <a:ext cx="514560" cy="527893"/>
          </a:xfrm>
          <a:prstGeom prst="teardrop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泪滴形 9"/>
          <p:cNvSpPr/>
          <p:nvPr>
            <p:custDataLst>
              <p:tags r:id="rId3"/>
            </p:custDataLst>
          </p:nvPr>
        </p:nvSpPr>
        <p:spPr>
          <a:xfrm rot="5400000">
            <a:off x="149757" y="565257"/>
            <a:ext cx="660980" cy="678107"/>
          </a:xfrm>
          <a:prstGeom prst="teardrop">
            <a:avLst/>
          </a:prstGeom>
          <a:solidFill>
            <a:schemeClr val="accent3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2" name="任意多边形: 形状 11"/>
          <p:cNvSpPr/>
          <p:nvPr>
            <p:custDataLst>
              <p:tags r:id="rId3"/>
            </p:custDataLst>
          </p:nvPr>
        </p:nvSpPr>
        <p:spPr>
          <a:xfrm flipH="1">
            <a:off x="-1" y="4861"/>
            <a:ext cx="488272" cy="911222"/>
          </a:xfrm>
          <a:custGeom>
            <a:avLst/>
            <a:gdLst>
              <a:gd name="connsiteX0" fmla="*/ 1494167 w 4055831"/>
              <a:gd name="connsiteY0" fmla="*/ 0 h 6858201"/>
              <a:gd name="connsiteX1" fmla="*/ 4055831 w 4055831"/>
              <a:gd name="connsiteY1" fmla="*/ 0 h 6858201"/>
              <a:gd name="connsiteX2" fmla="*/ 4055831 w 4055831"/>
              <a:gd name="connsiteY2" fmla="*/ 1884223 h 6858201"/>
              <a:gd name="connsiteX3" fmla="*/ 3999533 w 4055831"/>
              <a:gd name="connsiteY3" fmla="*/ 1892815 h 6858201"/>
              <a:gd name="connsiteX4" fmla="*/ 2899335 w 4055831"/>
              <a:gd name="connsiteY4" fmla="*/ 3242712 h 6858201"/>
              <a:gd name="connsiteX5" fmla="*/ 3999533 w 4055831"/>
              <a:gd name="connsiteY5" fmla="*/ 4592610 h 6858201"/>
              <a:gd name="connsiteX6" fmla="*/ 4055831 w 4055831"/>
              <a:gd name="connsiteY6" fmla="*/ 4601202 h 6858201"/>
              <a:gd name="connsiteX7" fmla="*/ 4055831 w 4055831"/>
              <a:gd name="connsiteY7" fmla="*/ 6858201 h 6858201"/>
              <a:gd name="connsiteX8" fmla="*/ 1991085 w 4055831"/>
              <a:gd name="connsiteY8" fmla="*/ 6858201 h 6858201"/>
              <a:gd name="connsiteX9" fmla="*/ 1677115 w 4055831"/>
              <a:gd name="connsiteY9" fmla="*/ 6639175 h 6858201"/>
              <a:gd name="connsiteX10" fmla="*/ 0 w 4055831"/>
              <a:gd name="connsiteY10" fmla="*/ 3242712 h 6858201"/>
              <a:gd name="connsiteX11" fmla="*/ 1382378 w 4055831"/>
              <a:gd name="connsiteY11" fmla="*/ 93948 h 68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55831" h="6858201">
                <a:moveTo>
                  <a:pt x="1494167" y="0"/>
                </a:moveTo>
                <a:lnTo>
                  <a:pt x="4055831" y="0"/>
                </a:lnTo>
                <a:lnTo>
                  <a:pt x="4055831" y="1884223"/>
                </a:lnTo>
                <a:lnTo>
                  <a:pt x="3999533" y="1892815"/>
                </a:lnTo>
                <a:cubicBezTo>
                  <a:pt x="3371651" y="2021298"/>
                  <a:pt x="2899335" y="2576847"/>
                  <a:pt x="2899335" y="3242712"/>
                </a:cubicBezTo>
                <a:cubicBezTo>
                  <a:pt x="2899335" y="3908577"/>
                  <a:pt x="3371651" y="4464127"/>
                  <a:pt x="3999533" y="4592610"/>
                </a:cubicBezTo>
                <a:lnTo>
                  <a:pt x="4055831" y="4601202"/>
                </a:lnTo>
                <a:lnTo>
                  <a:pt x="4055831" y="6858201"/>
                </a:lnTo>
                <a:lnTo>
                  <a:pt x="1991085" y="6858201"/>
                </a:lnTo>
                <a:lnTo>
                  <a:pt x="1677115" y="6639175"/>
                </a:lnTo>
                <a:cubicBezTo>
                  <a:pt x="657456" y="5857414"/>
                  <a:pt x="0" y="4626842"/>
                  <a:pt x="0" y="3242712"/>
                </a:cubicBezTo>
                <a:cubicBezTo>
                  <a:pt x="0" y="1996996"/>
                  <a:pt x="532539" y="875662"/>
                  <a:pt x="1382378" y="93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4" name="任意多边形: 形状 13"/>
          <p:cNvSpPr/>
          <p:nvPr>
            <p:custDataLst>
              <p:tags r:id="rId3"/>
            </p:custDataLst>
          </p:nvPr>
        </p:nvSpPr>
        <p:spPr>
          <a:xfrm>
            <a:off x="11678007" y="0"/>
            <a:ext cx="513993" cy="959223"/>
          </a:xfrm>
          <a:custGeom>
            <a:avLst/>
            <a:gdLst>
              <a:gd name="connsiteX0" fmla="*/ 1494167 w 4055831"/>
              <a:gd name="connsiteY0" fmla="*/ 0 h 6858201"/>
              <a:gd name="connsiteX1" fmla="*/ 4055831 w 4055831"/>
              <a:gd name="connsiteY1" fmla="*/ 0 h 6858201"/>
              <a:gd name="connsiteX2" fmla="*/ 4055831 w 4055831"/>
              <a:gd name="connsiteY2" fmla="*/ 1884223 h 6858201"/>
              <a:gd name="connsiteX3" fmla="*/ 3999533 w 4055831"/>
              <a:gd name="connsiteY3" fmla="*/ 1892815 h 6858201"/>
              <a:gd name="connsiteX4" fmla="*/ 2899335 w 4055831"/>
              <a:gd name="connsiteY4" fmla="*/ 3242712 h 6858201"/>
              <a:gd name="connsiteX5" fmla="*/ 3999533 w 4055831"/>
              <a:gd name="connsiteY5" fmla="*/ 4592610 h 6858201"/>
              <a:gd name="connsiteX6" fmla="*/ 4055831 w 4055831"/>
              <a:gd name="connsiteY6" fmla="*/ 4601202 h 6858201"/>
              <a:gd name="connsiteX7" fmla="*/ 4055831 w 4055831"/>
              <a:gd name="connsiteY7" fmla="*/ 6858201 h 6858201"/>
              <a:gd name="connsiteX8" fmla="*/ 1991085 w 4055831"/>
              <a:gd name="connsiteY8" fmla="*/ 6858201 h 6858201"/>
              <a:gd name="connsiteX9" fmla="*/ 1677115 w 4055831"/>
              <a:gd name="connsiteY9" fmla="*/ 6639175 h 6858201"/>
              <a:gd name="connsiteX10" fmla="*/ 0 w 4055831"/>
              <a:gd name="connsiteY10" fmla="*/ 3242712 h 6858201"/>
              <a:gd name="connsiteX11" fmla="*/ 1382378 w 4055831"/>
              <a:gd name="connsiteY11" fmla="*/ 93948 h 68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55831" h="6858201">
                <a:moveTo>
                  <a:pt x="1494167" y="0"/>
                </a:moveTo>
                <a:lnTo>
                  <a:pt x="4055831" y="0"/>
                </a:lnTo>
                <a:lnTo>
                  <a:pt x="4055831" y="1884223"/>
                </a:lnTo>
                <a:lnTo>
                  <a:pt x="3999533" y="1892815"/>
                </a:lnTo>
                <a:cubicBezTo>
                  <a:pt x="3371651" y="2021298"/>
                  <a:pt x="2899335" y="2576847"/>
                  <a:pt x="2899335" y="3242712"/>
                </a:cubicBezTo>
                <a:cubicBezTo>
                  <a:pt x="2899335" y="3908577"/>
                  <a:pt x="3371651" y="4464127"/>
                  <a:pt x="3999533" y="4592610"/>
                </a:cubicBezTo>
                <a:lnTo>
                  <a:pt x="4055831" y="4601202"/>
                </a:lnTo>
                <a:lnTo>
                  <a:pt x="4055831" y="6858201"/>
                </a:lnTo>
                <a:lnTo>
                  <a:pt x="1991085" y="6858201"/>
                </a:lnTo>
                <a:lnTo>
                  <a:pt x="1677115" y="6639175"/>
                </a:lnTo>
                <a:cubicBezTo>
                  <a:pt x="657456" y="5857414"/>
                  <a:pt x="0" y="4626842"/>
                  <a:pt x="0" y="3242712"/>
                </a:cubicBezTo>
                <a:cubicBezTo>
                  <a:pt x="0" y="1996996"/>
                  <a:pt x="532539" y="875662"/>
                  <a:pt x="1382378" y="93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flipH="1">
            <a:off x="-1" y="5897075"/>
            <a:ext cx="514905" cy="960925"/>
          </a:xfrm>
          <a:custGeom>
            <a:avLst/>
            <a:gdLst>
              <a:gd name="connsiteX0" fmla="*/ 1494167 w 4055831"/>
              <a:gd name="connsiteY0" fmla="*/ 0 h 6858201"/>
              <a:gd name="connsiteX1" fmla="*/ 4055831 w 4055831"/>
              <a:gd name="connsiteY1" fmla="*/ 0 h 6858201"/>
              <a:gd name="connsiteX2" fmla="*/ 4055831 w 4055831"/>
              <a:gd name="connsiteY2" fmla="*/ 1884223 h 6858201"/>
              <a:gd name="connsiteX3" fmla="*/ 3999533 w 4055831"/>
              <a:gd name="connsiteY3" fmla="*/ 1892815 h 6858201"/>
              <a:gd name="connsiteX4" fmla="*/ 2899335 w 4055831"/>
              <a:gd name="connsiteY4" fmla="*/ 3242712 h 6858201"/>
              <a:gd name="connsiteX5" fmla="*/ 3999533 w 4055831"/>
              <a:gd name="connsiteY5" fmla="*/ 4592610 h 6858201"/>
              <a:gd name="connsiteX6" fmla="*/ 4055831 w 4055831"/>
              <a:gd name="connsiteY6" fmla="*/ 4601202 h 6858201"/>
              <a:gd name="connsiteX7" fmla="*/ 4055831 w 4055831"/>
              <a:gd name="connsiteY7" fmla="*/ 6858201 h 6858201"/>
              <a:gd name="connsiteX8" fmla="*/ 1991085 w 4055831"/>
              <a:gd name="connsiteY8" fmla="*/ 6858201 h 6858201"/>
              <a:gd name="connsiteX9" fmla="*/ 1677115 w 4055831"/>
              <a:gd name="connsiteY9" fmla="*/ 6639175 h 6858201"/>
              <a:gd name="connsiteX10" fmla="*/ 0 w 4055831"/>
              <a:gd name="connsiteY10" fmla="*/ 3242712 h 6858201"/>
              <a:gd name="connsiteX11" fmla="*/ 1382378 w 4055831"/>
              <a:gd name="connsiteY11" fmla="*/ 93948 h 68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55831" h="6858201">
                <a:moveTo>
                  <a:pt x="1494167" y="0"/>
                </a:moveTo>
                <a:lnTo>
                  <a:pt x="4055831" y="0"/>
                </a:lnTo>
                <a:lnTo>
                  <a:pt x="4055831" y="1884223"/>
                </a:lnTo>
                <a:lnTo>
                  <a:pt x="3999533" y="1892815"/>
                </a:lnTo>
                <a:cubicBezTo>
                  <a:pt x="3371651" y="2021298"/>
                  <a:pt x="2899335" y="2576847"/>
                  <a:pt x="2899335" y="3242712"/>
                </a:cubicBezTo>
                <a:cubicBezTo>
                  <a:pt x="2899335" y="3908577"/>
                  <a:pt x="3371651" y="4464127"/>
                  <a:pt x="3999533" y="4592610"/>
                </a:cubicBezTo>
                <a:lnTo>
                  <a:pt x="4055831" y="4601202"/>
                </a:lnTo>
                <a:lnTo>
                  <a:pt x="4055831" y="6858201"/>
                </a:lnTo>
                <a:lnTo>
                  <a:pt x="1991085" y="6858201"/>
                </a:lnTo>
                <a:lnTo>
                  <a:pt x="1677115" y="6639175"/>
                </a:lnTo>
                <a:cubicBezTo>
                  <a:pt x="657456" y="5857414"/>
                  <a:pt x="0" y="4626842"/>
                  <a:pt x="0" y="3242712"/>
                </a:cubicBezTo>
                <a:cubicBezTo>
                  <a:pt x="0" y="1996996"/>
                  <a:pt x="532539" y="875662"/>
                  <a:pt x="1382378" y="93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泪滴形 6"/>
          <p:cNvSpPr/>
          <p:nvPr>
            <p:custDataLst>
              <p:tags r:id="rId2"/>
            </p:custDataLst>
          </p:nvPr>
        </p:nvSpPr>
        <p:spPr>
          <a:xfrm rot="15686278">
            <a:off x="11187722" y="5812508"/>
            <a:ext cx="940917" cy="965297"/>
          </a:xfrm>
          <a:prstGeom prst="teardrop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>
            <p:custDataLst>
              <p:tags r:id="rId3"/>
            </p:custDataLst>
          </p:nvPr>
        </p:nvSpPr>
        <p:spPr>
          <a:xfrm rot="5400000">
            <a:off x="48179" y="26607"/>
            <a:ext cx="660980" cy="678107"/>
          </a:xfrm>
          <a:prstGeom prst="teardrop">
            <a:avLst/>
          </a:prstGeom>
          <a:solidFill>
            <a:schemeClr val="accent3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round z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4285" y="5152390"/>
            <a:ext cx="1367790" cy="1197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 flipH="1">
            <a:off x="-33362" y="-201"/>
            <a:ext cx="3674919" cy="6858201"/>
          </a:xfrm>
          <a:custGeom>
            <a:avLst/>
            <a:gdLst>
              <a:gd name="connsiteX0" fmla="*/ 1494167 w 4055831"/>
              <a:gd name="connsiteY0" fmla="*/ 0 h 6858201"/>
              <a:gd name="connsiteX1" fmla="*/ 4055831 w 4055831"/>
              <a:gd name="connsiteY1" fmla="*/ 0 h 6858201"/>
              <a:gd name="connsiteX2" fmla="*/ 4055831 w 4055831"/>
              <a:gd name="connsiteY2" fmla="*/ 1884223 h 6858201"/>
              <a:gd name="connsiteX3" fmla="*/ 3999533 w 4055831"/>
              <a:gd name="connsiteY3" fmla="*/ 1892815 h 6858201"/>
              <a:gd name="connsiteX4" fmla="*/ 2899335 w 4055831"/>
              <a:gd name="connsiteY4" fmla="*/ 3242712 h 6858201"/>
              <a:gd name="connsiteX5" fmla="*/ 3999533 w 4055831"/>
              <a:gd name="connsiteY5" fmla="*/ 4592610 h 6858201"/>
              <a:gd name="connsiteX6" fmla="*/ 4055831 w 4055831"/>
              <a:gd name="connsiteY6" fmla="*/ 4601202 h 6858201"/>
              <a:gd name="connsiteX7" fmla="*/ 4055831 w 4055831"/>
              <a:gd name="connsiteY7" fmla="*/ 6858201 h 6858201"/>
              <a:gd name="connsiteX8" fmla="*/ 1991085 w 4055831"/>
              <a:gd name="connsiteY8" fmla="*/ 6858201 h 6858201"/>
              <a:gd name="connsiteX9" fmla="*/ 1677115 w 4055831"/>
              <a:gd name="connsiteY9" fmla="*/ 6639175 h 6858201"/>
              <a:gd name="connsiteX10" fmla="*/ 0 w 4055831"/>
              <a:gd name="connsiteY10" fmla="*/ 3242712 h 6858201"/>
              <a:gd name="connsiteX11" fmla="*/ 1382378 w 4055831"/>
              <a:gd name="connsiteY11" fmla="*/ 93948 h 68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55831" h="6858201">
                <a:moveTo>
                  <a:pt x="1494167" y="0"/>
                </a:moveTo>
                <a:lnTo>
                  <a:pt x="4055831" y="0"/>
                </a:lnTo>
                <a:lnTo>
                  <a:pt x="4055831" y="1884223"/>
                </a:lnTo>
                <a:lnTo>
                  <a:pt x="3999533" y="1892815"/>
                </a:lnTo>
                <a:cubicBezTo>
                  <a:pt x="3371651" y="2021298"/>
                  <a:pt x="2899335" y="2576847"/>
                  <a:pt x="2899335" y="3242712"/>
                </a:cubicBezTo>
                <a:cubicBezTo>
                  <a:pt x="2899335" y="3908577"/>
                  <a:pt x="3371651" y="4464127"/>
                  <a:pt x="3999533" y="4592610"/>
                </a:cubicBezTo>
                <a:lnTo>
                  <a:pt x="4055831" y="4601202"/>
                </a:lnTo>
                <a:lnTo>
                  <a:pt x="4055831" y="6858201"/>
                </a:lnTo>
                <a:lnTo>
                  <a:pt x="1991085" y="6858201"/>
                </a:lnTo>
                <a:lnTo>
                  <a:pt x="1677115" y="6639175"/>
                </a:lnTo>
                <a:cubicBezTo>
                  <a:pt x="657456" y="5857414"/>
                  <a:pt x="0" y="4626842"/>
                  <a:pt x="0" y="3242712"/>
                </a:cubicBezTo>
                <a:cubicBezTo>
                  <a:pt x="0" y="1996996"/>
                  <a:pt x="532539" y="875662"/>
                  <a:pt x="1382378" y="93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008812" y="3314521"/>
            <a:ext cx="4655611" cy="8953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008812" y="2286623"/>
            <a:ext cx="4657332" cy="895350"/>
          </a:xfrm>
        </p:spPr>
        <p:txBody>
          <a:bodyPr lIns="0" anchor="b"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26.xml"/><Relationship Id="rId24" Type="http://schemas.openxmlformats.org/officeDocument/2006/relationships/tags" Target="../tags/tag125.xml"/><Relationship Id="rId23" Type="http://schemas.openxmlformats.org/officeDocument/2006/relationships/tags" Target="../tags/tag124.xml"/><Relationship Id="rId22" Type="http://schemas.openxmlformats.org/officeDocument/2006/relationships/tags" Target="../tags/tag123.xml"/><Relationship Id="rId21" Type="http://schemas.openxmlformats.org/officeDocument/2006/relationships/tags" Target="../tags/tag122.xml"/><Relationship Id="rId20" Type="http://schemas.openxmlformats.org/officeDocument/2006/relationships/tags" Target="../tags/tag12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9.xml"/><Relationship Id="rId3" Type="http://schemas.openxmlformats.org/officeDocument/2006/relationships/image" Target="../media/image2.png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2" Type="http://schemas.openxmlformats.org/officeDocument/2006/relationships/image" Target="../media/image2.png"/><Relationship Id="rId1" Type="http://schemas.openxmlformats.org/officeDocument/2006/relationships/tags" Target="../tags/tag1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Visulization of scorecard 1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86485" y="3641725"/>
            <a:ext cx="1710055" cy="1179195"/>
          </a:xfrm>
        </p:spPr>
        <p:txBody>
          <a:bodyPr/>
          <a:p>
            <a:r>
              <a:rPr lang="en-US" altLang="zh-CN"/>
              <a:t>Yizhe Shang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Round Z</a:t>
            </a:r>
            <a:endParaRPr lang="en-US" altLang="zh-CN"/>
          </a:p>
        </p:txBody>
      </p:sp>
      <p:pic>
        <p:nvPicPr>
          <p:cNvPr id="5" name="图片 4" descr="round 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360" y="2400935"/>
            <a:ext cx="2621280" cy="22936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Profitability: Bar Plot</a:t>
            </a:r>
            <a:endParaRPr lang="en-US" altLang="zh-CN" sz="266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5550" y="885190"/>
            <a:ext cx="7200000" cy="540332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Conversion Possibility: Distribution</a:t>
            </a:r>
            <a:b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 sz="2665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85190"/>
            <a:ext cx="7920000" cy="5943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9645" y="1548765"/>
            <a:ext cx="29324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10: Easy to convest strangers to customers.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1. Customers are not willing to purhase.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8589645" y="3534410"/>
            <a:ext cx="29324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There are 2 startups scored 10 by the conversion possibility.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Conversion Possibility: Bar Plot</a:t>
            </a:r>
            <a:endParaRPr lang="en-US" altLang="zh-CN" sz="266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6140" y="885190"/>
            <a:ext cx="7920000" cy="5943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Stickness: Distribution</a:t>
            </a:r>
            <a:endParaRPr lang="en-US" altLang="zh-CN" sz="266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内容占位符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85190"/>
            <a:ext cx="7920000" cy="5943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89645" y="1109980"/>
            <a:ext cx="29324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10: Frequently come back and buy/would introduce it to other </a:t>
            </a:r>
            <a:endParaRPr lang="en-US" altLang="zh-CN" sz="1600"/>
          </a:p>
          <a:p>
            <a:pPr algn="l"/>
            <a:r>
              <a:rPr lang="en-US" altLang="zh-CN" sz="1600"/>
              <a:t>people. 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1. Not going to buy it repetitively at all, or not willing to become a loyal customer/ promoter.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8589645" y="3395980"/>
            <a:ext cx="29324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There are 5 startups scored 10 by the user stickness.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Stickness: Bar Plot</a:t>
            </a:r>
            <a:endParaRPr lang="en-US" altLang="zh-CN" sz="266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5550" y="885190"/>
            <a:ext cx="7200000" cy="540332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072255" y="3137535"/>
            <a:ext cx="404812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watching!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715010"/>
          </a:xfrm>
        </p:spPr>
        <p:txBody>
          <a:bodyPr/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Content: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320" y="1236980"/>
            <a:ext cx="10852150" cy="51041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 sz="2400" b="1">
                <a:solidFill>
                  <a:schemeClr val="accent3"/>
                </a:solidFill>
                <a:effectLst/>
              </a:rPr>
              <a:t>Distribution of startups based on each category</a:t>
            </a:r>
            <a:endParaRPr lang="en-US" altLang="zh-CN" sz="24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en-US" altLang="zh-CN" sz="2400" b="1">
              <a:solidFill>
                <a:schemeClr val="accent3"/>
              </a:solidFill>
              <a:effectLst/>
            </a:endParaRPr>
          </a:p>
          <a:p>
            <a:r>
              <a:rPr lang="en-US" altLang="zh-CN" sz="2400" b="1">
                <a:solidFill>
                  <a:schemeClr val="accent3"/>
                </a:solidFill>
                <a:effectLst/>
              </a:rPr>
              <a:t>Top 10 startups or startups scored 10 by each category</a:t>
            </a:r>
            <a:endParaRPr lang="en-US" altLang="zh-CN" sz="2400" b="1">
              <a:solidFill>
                <a:schemeClr val="accent3"/>
              </a:solidFill>
              <a:effectLst/>
            </a:endParaRPr>
          </a:p>
          <a:p>
            <a:endParaRPr lang="en-US" altLang="zh-CN" sz="2400" b="1">
              <a:solidFill>
                <a:schemeClr val="accent3"/>
              </a:solidFill>
              <a:effectLst/>
            </a:endParaRPr>
          </a:p>
        </p:txBody>
      </p:sp>
      <p:pic>
        <p:nvPicPr>
          <p:cNvPr id="4" name="图片 3" descr="round z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635" y="5149215"/>
            <a:ext cx="1361440" cy="11918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Innovation: Distribution</a:t>
            </a:r>
            <a:endParaRPr lang="en-US" altLang="zh-CN" sz="266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内容占位符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85190"/>
            <a:ext cx="7920000" cy="5943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41080" y="1788160"/>
            <a:ext cx="28803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10: Extreme innovative with a huge potential. 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1: Not innovative at all.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8641080" y="3768090"/>
            <a:ext cx="28803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There are 13 startups scored 10 by the innovation.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Innovation: Bar Plot</a:t>
            </a:r>
            <a:endParaRPr lang="en-US" altLang="zh-CN" sz="266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5550" y="885190"/>
            <a:ext cx="7200000" cy="540332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Relevance to Need of Customer: Distribution</a:t>
            </a:r>
            <a:b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85190"/>
            <a:ext cx="7920000" cy="5943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9010" y="1656080"/>
            <a:ext cx="29324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ym typeface="+mn-ea"/>
              </a:rPr>
              <a:t>10: Very attractive to the target market</a:t>
            </a:r>
            <a:endParaRPr lang="en-US" altLang="zh-CN" sz="1600">
              <a:sym typeface="+mn-ea"/>
            </a:endParaRPr>
          </a:p>
          <a:p>
            <a:pPr algn="l"/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1: Irrelevant.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589645" y="3503295"/>
            <a:ext cx="2931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There are 17 startups scored 10 by the relevance of need to customer.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Relevance to Need of Customer: Bar Plot</a:t>
            </a:r>
            <a:endParaRPr lang="en-US" altLang="zh-CN" sz="266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5550" y="885190"/>
            <a:ext cx="7200000" cy="540332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Scope of Investment: Distribution</a:t>
            </a:r>
            <a:b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85190"/>
            <a:ext cx="7920000" cy="5943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89010" y="1579245"/>
            <a:ext cx="29330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10: Need little investment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1: Need a huge amount of investment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8589645" y="3349625"/>
            <a:ext cx="2933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There are 22 startups scored 10 by the scope of investment.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Scope of Investment: Bar Plot</a:t>
            </a:r>
            <a:endParaRPr lang="en-US" altLang="zh-CN" sz="266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5550" y="885190"/>
            <a:ext cx="7200000" cy="540332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Profitability: Distribution</a:t>
            </a:r>
            <a:b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85190"/>
            <a:ext cx="7920000" cy="5943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89645" y="1607185"/>
            <a:ext cx="2932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10:  Highly Profitable.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1: Not able to gain profit.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8589645" y="3534410"/>
            <a:ext cx="29317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There are 10 startups scored 10 by the profitability.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3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3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431"/>
  <p:tag name="KSO_WM_TEMPLATE_THUMBS_INDEX" val="1、2、3、4、8、9、10、11、13、14、15"/>
  <p:tag name="KSO_WM_TEMPLATE_SUBCATEGORY" val="0"/>
  <p:tag name="KSO_WM_TEMPLATE_MASTER_TYPE" val="1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43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LACING_PICTURE_USER_VIEWPORT" val="{&quot;height&quot;:3612,&quot;width&quot;:4128}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19143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191431">
      <a:dk1>
        <a:srgbClr val="000000"/>
      </a:dk1>
      <a:lt1>
        <a:srgbClr val="FFFFFF"/>
      </a:lt1>
      <a:dk2>
        <a:srgbClr val="F6F6F6"/>
      </a:dk2>
      <a:lt2>
        <a:srgbClr val="FFFFFF"/>
      </a:lt2>
      <a:accent1>
        <a:srgbClr val="577B80"/>
      </a:accent1>
      <a:accent2>
        <a:srgbClr val="477C9D"/>
      </a:accent2>
      <a:accent3>
        <a:srgbClr val="163642"/>
      </a:accent3>
      <a:accent4>
        <a:srgbClr val="466366"/>
      </a:accent4>
      <a:accent5>
        <a:srgbClr val="3C6B86"/>
      </a:accent5>
      <a:accent6>
        <a:srgbClr val="122C36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演示</Application>
  <PresentationFormat>宽屏</PresentationFormat>
  <Paragraphs>77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SimHei</vt:lpstr>
      <vt:lpstr>Calibri</vt:lpstr>
      <vt:lpstr>Arial Unicode MS</vt:lpstr>
      <vt:lpstr>1_Office 主题​​</vt:lpstr>
      <vt:lpstr>Visulization of scorecard 1</vt:lpstr>
      <vt:lpstr>Content:</vt:lpstr>
      <vt:lpstr>Innovation: Distribution</vt:lpstr>
      <vt:lpstr>Innovation: Bar Plot</vt:lpstr>
      <vt:lpstr>Relevance to Need of Customer: Distribution </vt:lpstr>
      <vt:lpstr>Relevance to Need of Customer: Bar Plot</vt:lpstr>
      <vt:lpstr>Scope of Investment: Distribution </vt:lpstr>
      <vt:lpstr>Scope of Investment: Bar Plot</vt:lpstr>
      <vt:lpstr>Profitability: Distribution </vt:lpstr>
      <vt:lpstr>Profitability: Bar Plot</vt:lpstr>
      <vt:lpstr>Conversion Possibility: Distribution </vt:lpstr>
      <vt:lpstr>Conversion Possibility: Bar Plot</vt:lpstr>
      <vt:lpstr>User Stickness: Distribution</vt:lpstr>
      <vt:lpstr>User Stickness: Bar Plot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Prince Charming</cp:lastModifiedBy>
  <cp:revision>163</cp:revision>
  <dcterms:created xsi:type="dcterms:W3CDTF">2019-06-19T02:08:00Z</dcterms:created>
  <dcterms:modified xsi:type="dcterms:W3CDTF">2021-07-05T21:15:21Z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6DD3BD8D76714CD6BEF21F2B94962DF6</vt:lpwstr>
  </property>
</Properties>
</file>