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281" r:id="rId2"/>
    <p:sldId id="292" r:id="rId3"/>
    <p:sldId id="298" r:id="rId4"/>
    <p:sldId id="295" r:id="rId5"/>
    <p:sldId id="299" r:id="rId6"/>
    <p:sldId id="291" r:id="rId7"/>
    <p:sldId id="296" r:id="rId8"/>
    <p:sldId id="297" r:id="rId9"/>
  </p:sldIdLst>
  <p:sldSz cx="11520488" cy="6480175"/>
  <p:notesSz cx="6858000" cy="9144000"/>
  <p:defaultTextStyle>
    <a:defPPr>
      <a:defRPr lang="de-DE"/>
    </a:defPPr>
    <a:lvl1pPr marL="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041" userDrawn="1">
          <p15:clr>
            <a:srgbClr val="A4A3A4"/>
          </p15:clr>
        </p15:guide>
        <p15:guide id="10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9" d="100"/>
          <a:sy n="89" d="100"/>
        </p:scale>
        <p:origin x="576" y="77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6D2C-802E-4003-8982-4AED93F4E23A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ACC9-D041-440C-B454-0A49DE677C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9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F400-AC60-4F59-85C1-D5E68471C183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B3FFF-9216-4355-9C20-3038FE0E1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1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 userDrawn="1"/>
        </p:nvGrpSpPr>
        <p:grpSpPr bwMode="gray">
          <a:xfrm>
            <a:off x="0" y="-273"/>
            <a:ext cx="11520490" cy="6480447"/>
            <a:chOff x="0" y="-273"/>
            <a:chExt cx="11520490" cy="6480447"/>
          </a:xfrm>
        </p:grpSpPr>
        <p:grpSp>
          <p:nvGrpSpPr>
            <p:cNvPr id="16" name="Gruppieren 15"/>
            <p:cNvGrpSpPr/>
            <p:nvPr userDrawn="1"/>
          </p:nvGrpSpPr>
          <p:grpSpPr bwMode="gray">
            <a:xfrm>
              <a:off x="0" y="-1"/>
              <a:ext cx="11520490" cy="6480175"/>
              <a:chOff x="0" y="-1"/>
              <a:chExt cx="11522077" cy="6480175"/>
            </a:xfrm>
          </p:grpSpPr>
          <p:grpSp>
            <p:nvGrpSpPr>
              <p:cNvPr id="20" name="Gruppieren 19"/>
              <p:cNvGrpSpPr/>
              <p:nvPr/>
            </p:nvGrpSpPr>
            <p:grpSpPr bwMode="gray">
              <a:xfrm>
                <a:off x="2" y="-1"/>
                <a:ext cx="11522075" cy="6480175"/>
                <a:chOff x="2" y="-1"/>
                <a:chExt cx="11522075" cy="6480175"/>
              </a:xfrm>
            </p:grpSpPr>
            <p:sp>
              <p:nvSpPr>
                <p:cNvPr id="24" name="Rectangle 3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1522075" cy="6480175"/>
                </a:xfrm>
                <a:prstGeom prst="rect">
                  <a:avLst/>
                </a:prstGeom>
                <a:solidFill>
                  <a:srgbClr val="0C386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5" name="Rectangle 4"/>
                <p:cNvSpPr>
                  <a:spLocks noChangeArrowheads="1"/>
                </p:cNvSpPr>
                <p:nvPr userDrawn="1"/>
              </p:nvSpPr>
              <p:spPr bwMode="gray">
                <a:xfrm>
                  <a:off x="4284000" y="-1"/>
                  <a:ext cx="1476000" cy="6479763"/>
                </a:xfrm>
                <a:prstGeom prst="rect">
                  <a:avLst/>
                </a:prstGeom>
                <a:solidFill>
                  <a:srgbClr val="0E4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6" name="Rectangle 5"/>
                <p:cNvSpPr>
                  <a:spLocks noChangeArrowheads="1"/>
                </p:cNvSpPr>
                <p:nvPr userDrawn="1"/>
              </p:nvSpPr>
              <p:spPr bwMode="gray">
                <a:xfrm>
                  <a:off x="2844000" y="-1"/>
                  <a:ext cx="1476000" cy="6479763"/>
                </a:xfrm>
                <a:prstGeom prst="rect">
                  <a:avLst/>
                </a:prstGeom>
                <a:solidFill>
                  <a:srgbClr val="14639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7" name="Rectangle 6"/>
                <p:cNvSpPr>
                  <a:spLocks noChangeArrowheads="1"/>
                </p:cNvSpPr>
                <p:nvPr userDrawn="1"/>
              </p:nvSpPr>
              <p:spPr bwMode="gray">
                <a:xfrm>
                  <a:off x="1404000" y="-1"/>
                  <a:ext cx="1476000" cy="6479763"/>
                </a:xfrm>
                <a:prstGeom prst="rect">
                  <a:avLst/>
                </a:prstGeom>
                <a:solidFill>
                  <a:srgbClr val="009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8" name="Rectangle 7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439466" cy="6479763"/>
                </a:xfrm>
                <a:prstGeom prst="rect">
                  <a:avLst/>
                </a:prstGeom>
                <a:solidFill>
                  <a:srgbClr val="5DAED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 bwMode="gray">
              <a:xfrm>
                <a:off x="0" y="3240375"/>
                <a:ext cx="11520000" cy="259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gray">
              <a:xfrm>
                <a:off x="575747" y="4536235"/>
                <a:ext cx="8209131" cy="36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18" name="Rechteck 17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4042456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Maximal 2 Zeilen: Titel</a:t>
            </a:r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4572235"/>
            <a:ext cx="8209557" cy="360850"/>
          </a:xfrm>
        </p:spPr>
        <p:txBody>
          <a:bodyPr tIns="144000"/>
          <a:lstStyle>
            <a:lvl1pPr>
              <a:spcBef>
                <a:spcPts val="0"/>
              </a:spcBef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Maximal 2 Zeilen: Untertitel, Ort, Datum, Referent</a:t>
            </a:r>
          </a:p>
        </p:txBody>
      </p:sp>
    </p:spTree>
    <p:extLst>
      <p:ext uri="{BB962C8B-B14F-4D97-AF65-F5344CB8AC3E}">
        <p14:creationId xmlns:p14="http://schemas.microsoft.com/office/powerpoint/2010/main" val="18811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4" y="1152525"/>
            <a:ext cx="5040311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03913" y="1152525"/>
            <a:ext cx="5040312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651198"/>
            <a:ext cx="1036784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</p:spTree>
    <p:extLst>
      <p:ext uri="{BB962C8B-B14F-4D97-AF65-F5344CB8AC3E}">
        <p14:creationId xmlns:p14="http://schemas.microsoft.com/office/powerpoint/2010/main" val="5432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5" name="Gruppieren 4"/>
          <p:cNvGrpSpPr>
            <a:grpSpLocks noChangeAspect="1"/>
          </p:cNvGrpSpPr>
          <p:nvPr userDrawn="1"/>
        </p:nvGrpSpPr>
        <p:grpSpPr bwMode="gray"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6" name="Rechteck 5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5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3143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spcBef>
                <a:spcPts val="0"/>
              </a:spcBef>
              <a:defRPr lang="de-DE" sz="1800" b="0" baseline="0" smtClean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de-DE" sz="1700" smtClean="0">
                <a:latin typeface="+mn-lt"/>
                <a:cs typeface="+mn-cs"/>
              </a:defRPr>
            </a:lvl2pPr>
            <a:lvl3pPr>
              <a:defRPr lang="de-DE" sz="1700" smtClean="0">
                <a:latin typeface="+mn-lt"/>
                <a:cs typeface="+mn-cs"/>
              </a:defRPr>
            </a:lvl3pPr>
            <a:lvl4pPr>
              <a:defRPr lang="de-DE" sz="1700" smtClean="0">
                <a:latin typeface="+mn-lt"/>
                <a:cs typeface="+mn-cs"/>
              </a:defRPr>
            </a:lvl4pPr>
            <a:lvl5pPr>
              <a:defRPr lang="de-DE" sz="1700">
                <a:latin typeface="+mn-lt"/>
                <a:cs typeface="+mn-cs"/>
              </a:defRPr>
            </a:lvl5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0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1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268343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5669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Kontaktdaten Ansprechpartner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574964" y="2746312"/>
            <a:ext cx="3744624" cy="493775"/>
          </a:xfrm>
          <a:prstGeom prst="rect">
            <a:avLst/>
          </a:prstGeom>
        </p:spPr>
        <p:txBody>
          <a:bodyPr vert="horz" wrap="square" lIns="0" tIns="0" rIns="0" bIns="108000" rtlCol="0" anchor="b" anchorCtr="0">
            <a:spAutoFit/>
          </a:bodyPr>
          <a:lstStyle>
            <a:lvl1pPr>
              <a:lnSpc>
                <a:spcPts val="3000"/>
              </a:lnSpc>
              <a:spcBef>
                <a:spcPct val="0"/>
              </a:spcBef>
              <a:buNone/>
              <a:defRPr sz="280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Kontakt</a:t>
            </a:r>
          </a:p>
        </p:txBody>
      </p:sp>
      <p:sp>
        <p:nvSpPr>
          <p:cNvPr id="19" name="Textplatzhalt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4824140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Optional: Kontaktdaten Ansprechpartner 2</a:t>
            </a:r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00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2746312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2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3276091"/>
            <a:ext cx="8209557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6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5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 bwMode="gray"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>
              <a:spcBef>
                <a:spcPts val="0"/>
              </a:spcBef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2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/>
          <p:cNvGrpSpPr/>
          <p:nvPr/>
        </p:nvGrpSpPr>
        <p:grpSpPr>
          <a:xfrm>
            <a:off x="2" y="-1"/>
            <a:ext cx="11520488" cy="6480175"/>
            <a:chOff x="2" y="-1"/>
            <a:chExt cx="11522075" cy="6480175"/>
          </a:xfrm>
        </p:grpSpPr>
        <p:sp>
          <p:nvSpPr>
            <p:cNvPr id="50" name="Rectangle 3"/>
            <p:cNvSpPr>
              <a:spLocks noChangeArrowheads="1"/>
            </p:cNvSpPr>
            <p:nvPr userDrawn="1"/>
          </p:nvSpPr>
          <p:spPr bwMode="auto">
            <a:xfrm>
              <a:off x="2" y="-1"/>
              <a:ext cx="11522075" cy="6480175"/>
            </a:xfrm>
            <a:prstGeom prst="rect">
              <a:avLst/>
            </a:prstGeom>
            <a:solidFill>
              <a:srgbClr val="0C3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1" name="Rectangle 4"/>
            <p:cNvSpPr>
              <a:spLocks noChangeArrowheads="1"/>
            </p:cNvSpPr>
            <p:nvPr userDrawn="1"/>
          </p:nvSpPr>
          <p:spPr bwMode="auto">
            <a:xfrm>
              <a:off x="4284000" y="-1"/>
              <a:ext cx="1476000" cy="6479763"/>
            </a:xfrm>
            <a:prstGeom prst="rect">
              <a:avLst/>
            </a:prstGeom>
            <a:solidFill>
              <a:srgbClr val="0E4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2" name="Rectangle 5"/>
            <p:cNvSpPr>
              <a:spLocks noChangeArrowheads="1"/>
            </p:cNvSpPr>
            <p:nvPr userDrawn="1"/>
          </p:nvSpPr>
          <p:spPr bwMode="auto">
            <a:xfrm>
              <a:off x="2844000" y="-1"/>
              <a:ext cx="1476000" cy="6479763"/>
            </a:xfrm>
            <a:prstGeom prst="rect">
              <a:avLst/>
            </a:prstGeom>
            <a:solidFill>
              <a:srgbClr val="1463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3" name="Rectangle 6"/>
            <p:cNvSpPr>
              <a:spLocks noChangeArrowheads="1"/>
            </p:cNvSpPr>
            <p:nvPr userDrawn="1"/>
          </p:nvSpPr>
          <p:spPr bwMode="auto">
            <a:xfrm>
              <a:off x="1404000" y="-1"/>
              <a:ext cx="1476000" cy="6479763"/>
            </a:xfrm>
            <a:prstGeom prst="rect">
              <a:avLst/>
            </a:prstGeom>
            <a:solidFill>
              <a:srgbClr val="00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4" name="Rectangle 7"/>
            <p:cNvSpPr>
              <a:spLocks noChangeArrowheads="1"/>
            </p:cNvSpPr>
            <p:nvPr userDrawn="1"/>
          </p:nvSpPr>
          <p:spPr bwMode="auto">
            <a:xfrm>
              <a:off x="2" y="-1"/>
              <a:ext cx="1439466" cy="6479763"/>
            </a:xfrm>
            <a:prstGeom prst="rect">
              <a:avLst/>
            </a:prstGeom>
            <a:solidFill>
              <a:srgbClr val="5DAE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6" name="Rechteck 5"/>
          <p:cNvSpPr/>
          <p:nvPr userDrawn="1"/>
        </p:nvSpPr>
        <p:spPr bwMode="gray">
          <a:xfrm>
            <a:off x="2" y="1"/>
            <a:ext cx="11520488" cy="172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2" y="2267979"/>
            <a:ext cx="11520488" cy="421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192292" y="3862436"/>
            <a:ext cx="4751933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6192292" y="4392215"/>
            <a:ext cx="4751933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3 Zeilen: Untertitel, Ort, Datum, Referent</a:t>
            </a:r>
          </a:p>
        </p:txBody>
      </p:sp>
      <p:grpSp>
        <p:nvGrpSpPr>
          <p:cNvPr id="25" name="Gruppieren 24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6" name="Rechteck 25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75668" y="431774"/>
            <a:ext cx="648000" cy="431825"/>
          </a:xfrm>
        </p:spPr>
        <p:txBody>
          <a:bodyPr anchor="ctr" anchorCtr="0"/>
          <a:lstStyle>
            <a:lvl1pPr algn="ctr">
              <a:defRPr sz="1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Partner</a:t>
            </a:r>
            <a:endParaRPr lang="de-DE" dirty="0"/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6192233" y="4356057"/>
            <a:ext cx="4752000" cy="35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2268538"/>
            <a:ext cx="5759450" cy="4211224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11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08513" y="1152525"/>
            <a:ext cx="6335712" cy="215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08513" y="5651198"/>
            <a:ext cx="633559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3743325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35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899" y="1152525"/>
            <a:ext cx="3743325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200900" y="5651198"/>
            <a:ext cx="3743206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6335711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0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10367962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5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08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667" y="287759"/>
            <a:ext cx="8640000" cy="353115"/>
          </a:xfrm>
          <a:prstGeom prst="rect">
            <a:avLst/>
          </a:prstGeom>
        </p:spPr>
        <p:txBody>
          <a:bodyPr vert="horz" wrap="square" lIns="0" tIns="57600" rIns="0" bIns="0" rtlCol="0" anchor="t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262" y="1151855"/>
            <a:ext cx="10367963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Siebente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550" y="6192447"/>
            <a:ext cx="5940424" cy="288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262" y="6192447"/>
            <a:ext cx="360000" cy="288000"/>
          </a:xfrm>
          <a:prstGeom prst="rect">
            <a:avLst/>
          </a:prstGeom>
        </p:spPr>
        <p:txBody>
          <a:bodyPr vert="horz" lIns="0" tIns="0" rIns="0" bIns="15480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8" name="Rechteck 7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</p:spTree>
    <p:extLst>
      <p:ext uri="{BB962C8B-B14F-4D97-AF65-F5344CB8AC3E}">
        <p14:creationId xmlns:p14="http://schemas.microsoft.com/office/powerpoint/2010/main" val="6770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3" r:id="rId6"/>
    <p:sldLayoutId id="2147483684" r:id="rId7"/>
    <p:sldLayoutId id="2147483685" r:id="rId8"/>
    <p:sldLayoutId id="2147483682" r:id="rId9"/>
    <p:sldLayoutId id="2147483680" r:id="rId10"/>
    <p:sldLayoutId id="2147483681" r:id="rId11"/>
    <p:sldLayoutId id="2147483691" r:id="rId12"/>
    <p:sldLayoutId id="214748369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017" rtl="0" eaLnBrk="1" latinLnBrk="0" hangingPunct="1">
        <a:lnSpc>
          <a:spcPts val="2300"/>
        </a:lnSpc>
        <a:spcBef>
          <a:spcPct val="0"/>
        </a:spcBef>
        <a:buNone/>
        <a:defRPr sz="2100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64017" rtl="0" eaLnBrk="1" latinLnBrk="0" hangingPunct="1">
        <a:spcBef>
          <a:spcPts val="14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1338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3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98525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4738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38" userDrawn="1">
          <p15:clr>
            <a:srgbClr val="F26B43"/>
          </p15:clr>
        </p15:guide>
        <p15:guide id="2" pos="290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363" userDrawn="1">
          <p15:clr>
            <a:srgbClr val="F26B43"/>
          </p15:clr>
        </p15:guide>
        <p15:guide id="5" pos="3719" userDrawn="1">
          <p15:clr>
            <a:srgbClr val="F26B43"/>
          </p15:clr>
        </p15:guide>
        <p15:guide id="6" pos="4354" userDrawn="1">
          <p15:clr>
            <a:srgbClr val="F26B43"/>
          </p15:clr>
        </p15:guide>
        <p15:guide id="7" pos="4536" userDrawn="1">
          <p15:clr>
            <a:srgbClr val="F26B43"/>
          </p15:clr>
        </p15:guide>
        <p15:guide id="8" pos="6894" userDrawn="1">
          <p15:clr>
            <a:srgbClr val="F26B43"/>
          </p15:clr>
        </p15:guide>
        <p15:guide id="9" orient="horz" pos="181" userDrawn="1">
          <p15:clr>
            <a:srgbClr val="F26B43"/>
          </p15:clr>
        </p15:guide>
        <p15:guide id="10" orient="horz" pos="363" userDrawn="1">
          <p15:clr>
            <a:srgbClr val="F26B43"/>
          </p15:clr>
        </p15:guide>
        <p15:guide id="11" orient="horz" pos="544" userDrawn="1">
          <p15:clr>
            <a:srgbClr val="F26B43"/>
          </p15:clr>
        </p15:guide>
        <p15:guide id="12" orient="horz" pos="726" userDrawn="1">
          <p15:clr>
            <a:srgbClr val="F26B43"/>
          </p15:clr>
        </p15:guide>
        <p15:guide id="13" orient="horz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Bachelorpraktikum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8" y="4572235"/>
            <a:ext cx="8209557" cy="576293"/>
          </a:xfrm>
        </p:spPr>
        <p:txBody>
          <a:bodyPr/>
          <a:lstStyle/>
          <a:p>
            <a:r>
              <a:rPr lang="de-DE" dirty="0" smtClean="0"/>
              <a:t>Yizhen LI</a:t>
            </a:r>
          </a:p>
          <a:p>
            <a:r>
              <a:rPr lang="de-DE" dirty="0" smtClean="0"/>
              <a:t>31.03.2020</a:t>
            </a:r>
          </a:p>
        </p:txBody>
      </p:sp>
      <p:sp>
        <p:nvSpPr>
          <p:cNvPr id="10" name="Rechteck 9"/>
          <p:cNvSpPr/>
          <p:nvPr/>
        </p:nvSpPr>
        <p:spPr>
          <a:xfrm>
            <a:off x="-396" y="-1116397"/>
            <a:ext cx="11520884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de-DE" sz="1200" b="1" dirty="0" smtClean="0">
                <a:solidFill>
                  <a:schemeClr val="bg1"/>
                </a:solidFill>
              </a:rPr>
              <a:t>Hinweis</a:t>
            </a:r>
          </a:p>
          <a:p>
            <a:pPr>
              <a:spcBef>
                <a:spcPts val="600"/>
              </a:spcBef>
            </a:pPr>
            <a:r>
              <a:rPr lang="de-DE" sz="1000" dirty="0">
                <a:solidFill>
                  <a:schemeClr val="bg1"/>
                </a:solidFill>
              </a:rPr>
              <a:t>Um die </a:t>
            </a:r>
            <a:r>
              <a:rPr lang="de-DE" sz="1000" dirty="0" smtClean="0">
                <a:solidFill>
                  <a:schemeClr val="bg1"/>
                </a:solidFill>
              </a:rPr>
              <a:t>Gestaltungsmöglichkeiten </a:t>
            </a:r>
            <a:r>
              <a:rPr lang="de-DE" sz="1000" dirty="0">
                <a:solidFill>
                  <a:schemeClr val="bg1"/>
                </a:solidFill>
              </a:rPr>
              <a:t>bei der Arbeit mit unseren </a:t>
            </a:r>
            <a:r>
              <a:rPr lang="de-DE" sz="1000" dirty="0" smtClean="0">
                <a:solidFill>
                  <a:schemeClr val="bg1"/>
                </a:solidFill>
              </a:rPr>
              <a:t>IAV-Präsentationsvorlagen </a:t>
            </a:r>
            <a:r>
              <a:rPr lang="de-DE" sz="1000" dirty="0">
                <a:solidFill>
                  <a:schemeClr val="bg1"/>
                </a:solidFill>
              </a:rPr>
              <a:t>optimal </a:t>
            </a:r>
            <a:r>
              <a:rPr lang="de-DE" sz="1000" dirty="0" smtClean="0">
                <a:solidFill>
                  <a:schemeClr val="bg1"/>
                </a:solidFill>
              </a:rPr>
              <a:t>auszuschöpfen 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und </a:t>
            </a:r>
            <a:r>
              <a:rPr lang="de-DE" sz="1000" dirty="0">
                <a:solidFill>
                  <a:schemeClr val="bg1"/>
                </a:solidFill>
              </a:rPr>
              <a:t>Designvorgaben einzuhalten, finden Sie im Intranet wichtige Gestaltungstipps und Beispielfolien</a:t>
            </a:r>
            <a:r>
              <a:rPr lang="de-DE" sz="1000" dirty="0" smtClean="0">
                <a:solidFill>
                  <a:schemeClr val="bg1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de-DE" sz="1000" b="1" dirty="0">
                <a:solidFill>
                  <a:schemeClr val="bg1"/>
                </a:solidFill>
              </a:rPr>
              <a:t>https://intranet.iavgroup.local/c-cm1/de/leistungen/powerpoint/gestaltungsregeln.html</a:t>
            </a:r>
          </a:p>
        </p:txBody>
      </p:sp>
    </p:spTree>
    <p:extLst>
      <p:ext uri="{BB962C8B-B14F-4D97-AF65-F5344CB8AC3E}">
        <p14:creationId xmlns:p14="http://schemas.microsoft.com/office/powerpoint/2010/main" val="10910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3" y="291152"/>
            <a:ext cx="8640000" cy="353115"/>
          </a:xfrm>
        </p:spPr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4" y="1152525"/>
            <a:ext cx="5040311" cy="610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Temperatur in einem Raum regeln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die Messdaten analysieren</a:t>
            </a:r>
            <a:endParaRPr lang="de-DE" b="0" dirty="0"/>
          </a:p>
        </p:txBody>
      </p:sp>
      <p:sp>
        <p:nvSpPr>
          <p:cNvPr id="99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3" y="3703778"/>
            <a:ext cx="2349832" cy="1867178"/>
          </a:xfrm>
        </p:spPr>
        <p:txBody>
          <a:bodyPr/>
          <a:lstStyle/>
          <a:p>
            <a:r>
              <a:rPr lang="de-DE" dirty="0" smtClean="0"/>
              <a:t>System entwerfen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ein </a:t>
            </a:r>
            <a:r>
              <a:rPr lang="de-DE" b="0" dirty="0" smtClean="0"/>
              <a:t>System in Simulink entwickeln</a:t>
            </a:r>
            <a:r>
              <a:rPr lang="de-DE" b="0" dirty="0"/>
              <a:t>, um </a:t>
            </a:r>
            <a:r>
              <a:rPr lang="de-DE" b="0" dirty="0" smtClean="0"/>
              <a:t>die Raumtemperatur zu regeln</a:t>
            </a:r>
            <a:endParaRPr lang="de-DE" b="0" dirty="0"/>
          </a:p>
          <a:p>
            <a:pPr marL="468313" lvl="1" indent="-285750"/>
            <a:r>
              <a:rPr lang="de-DE" dirty="0" err="1" smtClean="0"/>
              <a:t>Reglerentwurf</a:t>
            </a:r>
            <a:endParaRPr lang="de-DE" dirty="0" smtClean="0"/>
          </a:p>
          <a:p>
            <a:pPr marL="468313" lvl="1" indent="-285750"/>
            <a:r>
              <a:rPr lang="de-DE" b="0" dirty="0" smtClean="0"/>
              <a:t>Systemmodellierung</a:t>
            </a:r>
            <a:endParaRPr lang="de-DE" b="0" dirty="0"/>
          </a:p>
        </p:txBody>
      </p:sp>
      <p:sp>
        <p:nvSpPr>
          <p:cNvPr id="100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908359" y="3703778"/>
            <a:ext cx="5040312" cy="1400383"/>
          </a:xfrm>
        </p:spPr>
        <p:txBody>
          <a:bodyPr/>
          <a:lstStyle/>
          <a:p>
            <a:r>
              <a:rPr lang="de-DE" dirty="0" smtClean="0"/>
              <a:t>Analysesystem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Daten </a:t>
            </a:r>
            <a:r>
              <a:rPr lang="de-DE" b="0" dirty="0" smtClean="0"/>
              <a:t>erstellen </a:t>
            </a:r>
            <a:r>
              <a:rPr lang="de-DE" b="0" dirty="0"/>
              <a:t>(z.B. in </a:t>
            </a:r>
            <a:r>
              <a:rPr lang="de-DE" b="0" dirty="0" smtClean="0"/>
              <a:t>CSV, soll auf einer SPS laufen)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einlesen auf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anzeigen: in Form von Grafiken</a:t>
            </a:r>
          </a:p>
        </p:txBody>
      </p:sp>
      <p:sp>
        <p:nvSpPr>
          <p:cNvPr id="101" name="Ellipse 100"/>
          <p:cNvSpPr/>
          <p:nvPr/>
        </p:nvSpPr>
        <p:spPr>
          <a:xfrm>
            <a:off x="778302" y="2354229"/>
            <a:ext cx="1634608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Simulink System</a:t>
            </a:r>
          </a:p>
        </p:txBody>
      </p:sp>
      <p:sp>
        <p:nvSpPr>
          <p:cNvPr id="102" name="Ellipse 101"/>
          <p:cNvSpPr/>
          <p:nvPr/>
        </p:nvSpPr>
        <p:spPr>
          <a:xfrm>
            <a:off x="2994179" y="2249927"/>
            <a:ext cx="1800200" cy="86355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Steuerung (SPS)</a:t>
            </a:r>
          </a:p>
        </p:txBody>
      </p:sp>
      <p:sp>
        <p:nvSpPr>
          <p:cNvPr id="103" name="Ellipse 102"/>
          <p:cNvSpPr/>
          <p:nvPr/>
        </p:nvSpPr>
        <p:spPr>
          <a:xfrm>
            <a:off x="5434870" y="2326359"/>
            <a:ext cx="2017020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Analysesystem in </a:t>
            </a:r>
            <a:r>
              <a:rPr lang="de-DE" sz="1400" b="1" dirty="0" err="1" smtClean="0">
                <a:solidFill>
                  <a:schemeClr val="bg1"/>
                </a:solidFill>
              </a:rPr>
              <a:t>Matlab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4" name="Pfeil nach rechts 103"/>
          <p:cNvSpPr/>
          <p:nvPr/>
        </p:nvSpPr>
        <p:spPr>
          <a:xfrm>
            <a:off x="2534294" y="2607046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5" name="Pfeil nach rechts 104"/>
          <p:cNvSpPr/>
          <p:nvPr/>
        </p:nvSpPr>
        <p:spPr>
          <a:xfrm>
            <a:off x="4974985" y="2607046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06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253173" y="3703778"/>
            <a:ext cx="2349832" cy="1436291"/>
          </a:xfrm>
        </p:spPr>
        <p:txBody>
          <a:bodyPr/>
          <a:lstStyle/>
          <a:p>
            <a:r>
              <a:rPr lang="de-DE" dirty="0" smtClean="0"/>
              <a:t>Programm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Programm für SPS aus Simulink exportieren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Programm für SPS entwerfen</a:t>
            </a:r>
          </a:p>
        </p:txBody>
      </p:sp>
    </p:spTree>
    <p:extLst>
      <p:ext uri="{BB962C8B-B14F-4D97-AF65-F5344CB8AC3E}">
        <p14:creationId xmlns:p14="http://schemas.microsoft.com/office/powerpoint/2010/main" val="872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entwerfen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08513" y="1152525"/>
            <a:ext cx="6335712" cy="3303468"/>
          </a:xfrm>
        </p:spPr>
        <p:txBody>
          <a:bodyPr/>
          <a:lstStyle/>
          <a:p>
            <a:r>
              <a:rPr lang="de-DE" dirty="0" smtClean="0"/>
              <a:t>Beschreibung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Der Temperaturregler erfasst den vom Thermometer gemessenen Temperaturwert. Wenn die Raumtemperatur außerhalb des eingestellten Temperaturbereichs liegt, öffnet oder schließt der Regler den Heizwasserfluss.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heißes Wasser fließt vom Wassertank zum Heizgerät und abgekühltes Wasser fließt zurück.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Im Wassertank befindet sich auch ein Thermometer, das an der Regler angeschlossen ist. Dieser Regler steuert das Öffnen und Schließen der Warmwasserbereitung. Die Wassertemperatur im Wassertank ist stabil.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Es gibt auch eine Wärmeübertragung zwischen dem Raum und draußen. Unabhängig von der Außentemperatur sollte die Raumtemperatur stabil sein</a:t>
            </a:r>
            <a:r>
              <a:rPr lang="de-DE" b="0" dirty="0" smtClean="0"/>
              <a:t>.</a:t>
            </a:r>
            <a:endParaRPr lang="de-DE" b="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784718" y="1575279"/>
            <a:ext cx="3157044" cy="3329618"/>
            <a:chOff x="711143" y="1278621"/>
            <a:chExt cx="4257013" cy="4489715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740" y="1543363"/>
              <a:ext cx="3744416" cy="2663282"/>
            </a:xfrm>
            <a:prstGeom prst="rect">
              <a:avLst/>
            </a:prstGeom>
          </p:spPr>
        </p:pic>
        <p:pic>
          <p:nvPicPr>
            <p:cNvPr id="10" name="Picture 4" descr="https://wissensspeicher.iavgroup.local/IconExperience/o_collection/o_collection_png/blue_blue5/64x64/thermomet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699" y="1813562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372" y="3212425"/>
              <a:ext cx="951545" cy="813571"/>
            </a:xfrm>
            <a:prstGeom prst="rect">
              <a:avLst/>
            </a:prstGeom>
          </p:spPr>
        </p:pic>
        <p:pic>
          <p:nvPicPr>
            <p:cNvPr id="12" name="Picture 6" descr="https://wissensspeicher.iavgroup.local/IconExperience/o_collection/o_collection_png/blue_blue5/64x64/control_panel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095" y="238783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2390" y="4350693"/>
              <a:ext cx="1387117" cy="946127"/>
            </a:xfrm>
            <a:prstGeom prst="rect">
              <a:avLst/>
            </a:prstGeom>
          </p:spPr>
        </p:pic>
        <p:pic>
          <p:nvPicPr>
            <p:cNvPr id="14" name="Picture 8" descr="https://wissensspeicher.iavgroup.local/IconExperience/o_collection/o_collection_png/blue_blue5/32x32/fir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372" y="5330081"/>
              <a:ext cx="438254" cy="43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s://wissensspeicher.iavgroup.local/IconExperience/o_collection/o_collection_png/blue_white/32x32/thermometer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626" y="4856249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s://wissensspeicher.iavgroup.local/IconExperience/o_collection/o_collection_png/blue_blue5/64x64/control_panel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895" y="470384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https://wissensspeicher.iavgroup.local/IconExperience/o_collection/o_collection_png/blue5/64x64/window_split_hor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628" y="2218797"/>
              <a:ext cx="947673" cy="94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Gewinkelter Verbinder 17"/>
            <p:cNvCxnSpPr/>
            <p:nvPr/>
          </p:nvCxnSpPr>
          <p:spPr>
            <a:xfrm>
              <a:off x="3337365" y="2090759"/>
              <a:ext cx="783895" cy="6018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winkelter Verbinder 18"/>
            <p:cNvCxnSpPr/>
            <p:nvPr/>
          </p:nvCxnSpPr>
          <p:spPr>
            <a:xfrm rot="5400000" flipH="1" flipV="1">
              <a:off x="3728627" y="2987797"/>
              <a:ext cx="505426" cy="279840"/>
            </a:xfrm>
            <a:prstGeom prst="bentConnector3">
              <a:avLst>
                <a:gd name="adj1" fmla="val 99375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r Verbinder 19"/>
            <p:cNvCxnSpPr/>
            <p:nvPr/>
          </p:nvCxnSpPr>
          <p:spPr>
            <a:xfrm rot="5400000" flipH="1" flipV="1">
              <a:off x="1522915" y="3781182"/>
              <a:ext cx="1763989" cy="995749"/>
            </a:xfrm>
            <a:prstGeom prst="bentConnector3">
              <a:avLst>
                <a:gd name="adj1" fmla="val 99392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1907035" y="5161050"/>
              <a:ext cx="50298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winkelter Verbinder 21"/>
            <p:cNvCxnSpPr/>
            <p:nvPr/>
          </p:nvCxnSpPr>
          <p:spPr>
            <a:xfrm rot="5400000" flipH="1" flipV="1">
              <a:off x="1975885" y="4034172"/>
              <a:ext cx="1064243" cy="789555"/>
            </a:xfrm>
            <a:prstGeom prst="bentConnector3">
              <a:avLst>
                <a:gd name="adj1" fmla="val 10012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V="1">
              <a:off x="2113229" y="4961070"/>
              <a:ext cx="296788" cy="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winkelter Verbinder 23"/>
            <p:cNvCxnSpPr>
              <a:endCxn id="14" idx="3"/>
            </p:cNvCxnSpPr>
            <p:nvPr/>
          </p:nvCxnSpPr>
          <p:spPr>
            <a:xfrm rot="10800000" flipV="1">
              <a:off x="3343627" y="5208589"/>
              <a:ext cx="1073859" cy="340620"/>
            </a:xfrm>
            <a:prstGeom prst="bentConnector3">
              <a:avLst>
                <a:gd name="adj1" fmla="val 31551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>
              <a:stCxn id="15" idx="3"/>
            </p:cNvCxnSpPr>
            <p:nvPr/>
          </p:nvCxnSpPr>
          <p:spPr>
            <a:xfrm flipV="1">
              <a:off x="3648426" y="5008649"/>
              <a:ext cx="769060" cy="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14" descr="https://wissensspeicher.iavgroup.local/IconExperience/o_collection/o_collection_png/blue5/64x64/cloud_su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43" y="1278621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8" descr="https://wissensspeicher.iavgroup.local/IconExperience/o_collection/o_collection_png/blue_blue5/64x64/refresh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7167" y="2519337"/>
              <a:ext cx="761041" cy="761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67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47925" y="1224443"/>
            <a:ext cx="5040311" cy="215444"/>
          </a:xfrm>
        </p:spPr>
        <p:txBody>
          <a:bodyPr/>
          <a:lstStyle/>
          <a:p>
            <a:r>
              <a:rPr lang="de-DE" dirty="0" smtClean="0"/>
              <a:t>Blockschaltbild</a:t>
            </a:r>
            <a:endParaRPr lang="de-DE" dirty="0"/>
          </a:p>
        </p:txBody>
      </p:sp>
      <p:sp>
        <p:nvSpPr>
          <p:cNvPr id="90" name="Rechteck 89"/>
          <p:cNvSpPr/>
          <p:nvPr/>
        </p:nvSpPr>
        <p:spPr>
          <a:xfrm>
            <a:off x="4898645" y="1891789"/>
            <a:ext cx="1238080" cy="655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Regler_</a:t>
            </a:r>
          </a:p>
          <a:p>
            <a:pPr algn="l"/>
            <a:r>
              <a:rPr lang="de-DE" sz="1400" b="1" dirty="0" err="1" smtClean="0">
                <a:solidFill>
                  <a:schemeClr val="bg1"/>
                </a:solidFill>
              </a:rPr>
              <a:t>RaumTemp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6626837" y="1899323"/>
            <a:ext cx="136815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Raumsystem</a:t>
            </a:r>
          </a:p>
        </p:txBody>
      </p:sp>
      <p:cxnSp>
        <p:nvCxnSpPr>
          <p:cNvPr id="92" name="Gewinkelter Verbinder 91"/>
          <p:cNvCxnSpPr>
            <a:stCxn id="90" idx="3"/>
            <a:endCxn id="91" idx="1"/>
          </p:cNvCxnSpPr>
          <p:nvPr/>
        </p:nvCxnSpPr>
        <p:spPr>
          <a:xfrm>
            <a:off x="6136725" y="2219592"/>
            <a:ext cx="490112" cy="3767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r Verbinder 92"/>
          <p:cNvCxnSpPr>
            <a:stCxn id="91" idx="3"/>
          </p:cNvCxnSpPr>
          <p:nvPr/>
        </p:nvCxnSpPr>
        <p:spPr>
          <a:xfrm flipH="1" flipV="1">
            <a:off x="4578008" y="2219591"/>
            <a:ext cx="3416981" cy="3768"/>
          </a:xfrm>
          <a:prstGeom prst="bentConnector5">
            <a:avLst>
              <a:gd name="adj1" fmla="val -6690"/>
              <a:gd name="adj2" fmla="val 13263960"/>
              <a:gd name="adj3" fmla="val 10006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r Verbinder 93"/>
          <p:cNvCxnSpPr>
            <a:endCxn id="90" idx="1"/>
          </p:cNvCxnSpPr>
          <p:nvPr/>
        </p:nvCxnSpPr>
        <p:spPr>
          <a:xfrm>
            <a:off x="4257372" y="2219591"/>
            <a:ext cx="641273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/>
          <p:nvPr/>
        </p:nvCxnSpPr>
        <p:spPr>
          <a:xfrm>
            <a:off x="5978765" y="1492497"/>
            <a:ext cx="648072" cy="55084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3026437" y="2739861"/>
            <a:ext cx="1225781" cy="6556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Regler_</a:t>
            </a:r>
          </a:p>
          <a:p>
            <a:pPr algn="l"/>
            <a:r>
              <a:rPr lang="de-DE" sz="1400" b="1" dirty="0">
                <a:solidFill>
                  <a:schemeClr val="bg1"/>
                </a:solidFill>
              </a:rPr>
              <a:t>W</a:t>
            </a:r>
            <a:r>
              <a:rPr lang="de-DE" sz="1400" b="1" dirty="0" smtClean="0">
                <a:solidFill>
                  <a:schemeClr val="bg1"/>
                </a:solidFill>
              </a:rPr>
              <a:t>assertank</a:t>
            </a:r>
          </a:p>
        </p:txBody>
      </p:sp>
      <p:cxnSp>
        <p:nvCxnSpPr>
          <p:cNvPr id="97" name="Gewinkelter Verbinder 96"/>
          <p:cNvCxnSpPr>
            <a:stCxn id="96" idx="3"/>
          </p:cNvCxnSpPr>
          <p:nvPr/>
        </p:nvCxnSpPr>
        <p:spPr>
          <a:xfrm>
            <a:off x="4252218" y="3067664"/>
            <a:ext cx="490112" cy="3767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r Verbinder 97"/>
          <p:cNvCxnSpPr>
            <a:endCxn id="96" idx="1"/>
          </p:cNvCxnSpPr>
          <p:nvPr/>
        </p:nvCxnSpPr>
        <p:spPr>
          <a:xfrm>
            <a:off x="2372865" y="3067663"/>
            <a:ext cx="653572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4741849" y="2727812"/>
            <a:ext cx="1368152" cy="6480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Wassertank</a:t>
            </a:r>
          </a:p>
        </p:txBody>
      </p:sp>
      <p:cxnSp>
        <p:nvCxnSpPr>
          <p:cNvPr id="100" name="Gewinkelter Verbinder 99"/>
          <p:cNvCxnSpPr/>
          <p:nvPr/>
        </p:nvCxnSpPr>
        <p:spPr>
          <a:xfrm rot="5400000" flipH="1" flipV="1">
            <a:off x="6170306" y="2618665"/>
            <a:ext cx="625030" cy="288032"/>
          </a:xfrm>
          <a:prstGeom prst="bentConnector3">
            <a:avLst>
              <a:gd name="adj1" fmla="val 9968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 flipH="1">
            <a:off x="4525700" y="1359845"/>
            <a:ext cx="14661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smtClean="0"/>
              <a:t>Außentemperatur</a:t>
            </a:r>
          </a:p>
        </p:txBody>
      </p:sp>
      <p:cxnSp>
        <p:nvCxnSpPr>
          <p:cNvPr id="102" name="Gewinkelter Verbinder 101"/>
          <p:cNvCxnSpPr/>
          <p:nvPr/>
        </p:nvCxnSpPr>
        <p:spPr>
          <a:xfrm flipH="1" flipV="1">
            <a:off x="2688683" y="3062013"/>
            <a:ext cx="3416981" cy="3768"/>
          </a:xfrm>
          <a:prstGeom prst="bentConnector5">
            <a:avLst>
              <a:gd name="adj1" fmla="val -6690"/>
              <a:gd name="adj2" fmla="val -12148275"/>
              <a:gd name="adj3" fmla="val 10006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 flipH="1">
            <a:off x="7444867" y="1463730"/>
            <a:ext cx="14661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smtClean="0"/>
              <a:t>Raumtemperatur</a:t>
            </a:r>
          </a:p>
        </p:txBody>
      </p:sp>
      <p:sp>
        <p:nvSpPr>
          <p:cNvPr id="104" name="Textfeld 103"/>
          <p:cNvSpPr txBox="1"/>
          <p:nvPr/>
        </p:nvSpPr>
        <p:spPr>
          <a:xfrm flipH="1">
            <a:off x="3098385" y="2103207"/>
            <a:ext cx="15918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err="1" smtClean="0"/>
              <a:t>Sollwert_Raum</a:t>
            </a:r>
            <a:endParaRPr lang="de-DE" sz="1400" dirty="0" smtClean="0"/>
          </a:p>
        </p:txBody>
      </p:sp>
      <p:sp>
        <p:nvSpPr>
          <p:cNvPr id="105" name="Textfeld 104"/>
          <p:cNvSpPr txBox="1"/>
          <p:nvPr/>
        </p:nvSpPr>
        <p:spPr>
          <a:xfrm flipH="1">
            <a:off x="671806" y="2943303"/>
            <a:ext cx="16795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err="1" smtClean="0"/>
              <a:t>Sollwert_Wassertank</a:t>
            </a:r>
            <a:endParaRPr lang="de-DE" sz="1400" dirty="0" smtClean="0"/>
          </a:p>
        </p:txBody>
      </p:sp>
      <p:sp>
        <p:nvSpPr>
          <p:cNvPr id="106" name="Textfeld 105"/>
          <p:cNvSpPr txBox="1"/>
          <p:nvPr/>
        </p:nvSpPr>
        <p:spPr>
          <a:xfrm flipH="1">
            <a:off x="6381781" y="2807711"/>
            <a:ext cx="14661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800"/>
              </a:spcBef>
            </a:pPr>
            <a:r>
              <a:rPr lang="de-DE" sz="1400" dirty="0" smtClean="0"/>
              <a:t>Wassertemperatur</a:t>
            </a:r>
          </a:p>
        </p:txBody>
      </p:sp>
      <p:sp>
        <p:nvSpPr>
          <p:cNvPr id="107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6263" y="3587794"/>
            <a:ext cx="10187505" cy="24416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Raumsystem: Heizung, Fenster usw. Input sind Außentemperatur, Schaltung der Heizung und Wassertemperatur. Durch den Energieaustausch mit dem Raum und draußen wird neue Raumtemperatur eingestellt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Regler_RaumTemperatur</a:t>
            </a:r>
            <a:r>
              <a:rPr lang="de-DE" b="0" dirty="0" smtClean="0"/>
              <a:t>: Vergleichen den Sollwert der Raumtemperatur mit der echten Raumtemperatur</a:t>
            </a:r>
            <a:r>
              <a:rPr lang="de-DE" b="0" dirty="0"/>
              <a:t>, um festzustellen, ob der Schalter geöffnet ist oder nicht</a:t>
            </a:r>
            <a:endParaRPr lang="de-DE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Wassertank: das Wasser zu erhitzen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Regler_Wassertank</a:t>
            </a:r>
            <a:r>
              <a:rPr lang="de-DE" b="0" dirty="0" smtClean="0"/>
              <a:t>: Vergleichen </a:t>
            </a:r>
            <a:r>
              <a:rPr lang="de-DE" b="0" dirty="0"/>
              <a:t>den </a:t>
            </a:r>
            <a:r>
              <a:rPr lang="de-DE" b="0" dirty="0" smtClean="0"/>
              <a:t>Sollwert </a:t>
            </a:r>
            <a:r>
              <a:rPr lang="de-DE" b="0" dirty="0"/>
              <a:t>der </a:t>
            </a:r>
            <a:r>
              <a:rPr lang="de-DE" b="0" dirty="0" smtClean="0"/>
              <a:t>Wassertanktemperatur </a:t>
            </a:r>
            <a:r>
              <a:rPr lang="de-DE" b="0" dirty="0"/>
              <a:t>mit der </a:t>
            </a:r>
            <a:r>
              <a:rPr lang="de-DE" b="0" dirty="0" smtClean="0"/>
              <a:t>echten Wassertanktemperatur</a:t>
            </a:r>
            <a:r>
              <a:rPr lang="de-DE" b="0" dirty="0"/>
              <a:t>, um festzustellen, ob </a:t>
            </a:r>
            <a:r>
              <a:rPr lang="de-DE" b="0" dirty="0" smtClean="0"/>
              <a:t>die Warmwasserbereitung geöffnet </a:t>
            </a:r>
            <a:r>
              <a:rPr lang="de-DE" b="0" dirty="0"/>
              <a:t>ist oder </a:t>
            </a:r>
            <a:r>
              <a:rPr lang="de-DE" b="0" dirty="0" smtClean="0"/>
              <a:t>nicht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Modell wird physikalisch vereinfacht: Energieverluste durch Wassertankwände und Rohre sind nicht berücksichtigt</a:t>
            </a:r>
            <a:endParaRPr lang="de-DE" b="0" dirty="0"/>
          </a:p>
        </p:txBody>
      </p:sp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575667" y="236000"/>
            <a:ext cx="8640000" cy="353115"/>
          </a:xfrm>
        </p:spPr>
        <p:txBody>
          <a:bodyPr/>
          <a:lstStyle/>
          <a:p>
            <a:r>
              <a:rPr lang="de-DE" dirty="0" smtClean="0"/>
              <a:t>System entwerfen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3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 erstellen für die SPS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7200900" y="1152525"/>
            <a:ext cx="3743324" cy="2807642"/>
          </a:xfrm>
        </p:spPr>
        <p:txBody>
          <a:bodyPr/>
          <a:lstStyle/>
          <a:p>
            <a:r>
              <a:rPr lang="de-DE" b="0" dirty="0"/>
              <a:t>Ablauf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Programm aus Simulink exportieren: Simulink erstellt für jeden Block in Regelkreis entsprechende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Programm für Steuerung erstellen: In der SPS werden diese Programme verwendet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Die erzeugten Daten werden in der SPS aufgezeichnet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9" y="1442390"/>
            <a:ext cx="5738496" cy="156395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2325" y="1416096"/>
            <a:ext cx="5648989" cy="157137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err="1" smtClean="0">
                <a:solidFill>
                  <a:schemeClr val="tx1"/>
                </a:solidFill>
              </a:rPr>
              <a:t>simulink</a:t>
            </a:r>
            <a:endParaRPr lang="de-DE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3975635" y="4282601"/>
            <a:ext cx="1" cy="4276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048590" y="4738179"/>
            <a:ext cx="1854090" cy="5202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Daten</a:t>
            </a:r>
          </a:p>
        </p:txBody>
      </p:sp>
      <p:sp>
        <p:nvSpPr>
          <p:cNvPr id="13" name="Rechteck 12"/>
          <p:cNvSpPr/>
          <p:nvPr/>
        </p:nvSpPr>
        <p:spPr>
          <a:xfrm>
            <a:off x="2400518" y="3753536"/>
            <a:ext cx="3024336" cy="5202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SPS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2655606" y="2810542"/>
            <a:ext cx="0" cy="92420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624654" y="2829330"/>
            <a:ext cx="0" cy="92420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4128710" y="2234478"/>
            <a:ext cx="0" cy="15190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064814" y="2234478"/>
            <a:ext cx="0" cy="15190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6262" y="237345"/>
            <a:ext cx="8640000" cy="353115"/>
          </a:xfrm>
        </p:spPr>
        <p:txBody>
          <a:bodyPr/>
          <a:lstStyle/>
          <a:p>
            <a:r>
              <a:rPr lang="de-DE" dirty="0" smtClean="0"/>
              <a:t>Analysesystem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03/2020  TP-D81 Yizhen Li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86766" y="2699911"/>
            <a:ext cx="9033918" cy="2484391"/>
          </a:xfrm>
        </p:spPr>
        <p:txBody>
          <a:bodyPr/>
          <a:lstStyle/>
          <a:p>
            <a:r>
              <a:rPr lang="de-DE" dirty="0" smtClean="0"/>
              <a:t>Aufgaben des Analysesystems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Logging</a:t>
            </a:r>
            <a:r>
              <a:rPr lang="de-DE" b="0" dirty="0" smtClean="0"/>
              <a:t>-Datei erstellen: Daten von SPS werden aufgezeichnet und in </a:t>
            </a:r>
            <a:r>
              <a:rPr lang="de-DE" b="0" dirty="0" err="1" smtClean="0"/>
              <a:t>Logging</a:t>
            </a:r>
            <a:r>
              <a:rPr lang="de-DE" b="0" dirty="0" smtClean="0"/>
              <a:t>-Datei eingefügt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 smtClean="0"/>
              <a:t>Logging</a:t>
            </a:r>
            <a:r>
              <a:rPr lang="de-DE" b="0" dirty="0" smtClean="0"/>
              <a:t>-Datei lesen in </a:t>
            </a:r>
            <a:r>
              <a:rPr lang="de-DE" b="0" dirty="0" err="1" smtClean="0"/>
              <a:t>Matlab</a:t>
            </a:r>
            <a:r>
              <a:rPr lang="de-DE" b="0" dirty="0" smtClean="0"/>
              <a:t>: einzelne Datei oder mehrere Dateien, Dateien mit unterschiedlichen Datentypen/Größen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smtClean="0"/>
              <a:t>Daten anzeigen durch </a:t>
            </a:r>
            <a:r>
              <a:rPr lang="de-DE" b="0" dirty="0" err="1" smtClean="0"/>
              <a:t>Matlab</a:t>
            </a:r>
            <a:r>
              <a:rPr lang="de-DE" b="0" dirty="0" smtClean="0"/>
              <a:t> Programm: T-Zeit Liniendiagramm, mehrere Dateien in einer Grafik anzeigen, Grenzwerte festlegen, abnormale Daten markieren</a:t>
            </a:r>
            <a:endParaRPr lang="de-DE" b="0" dirty="0"/>
          </a:p>
        </p:txBody>
      </p:sp>
      <p:sp>
        <p:nvSpPr>
          <p:cNvPr id="8" name="Ellipse 7"/>
          <p:cNvSpPr/>
          <p:nvPr/>
        </p:nvSpPr>
        <p:spPr>
          <a:xfrm>
            <a:off x="931496" y="1523017"/>
            <a:ext cx="1634608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smtClean="0">
                <a:solidFill>
                  <a:schemeClr val="bg1"/>
                </a:solidFill>
              </a:rPr>
              <a:t>Daten von SPS</a:t>
            </a:r>
          </a:p>
        </p:txBody>
      </p:sp>
      <p:sp>
        <p:nvSpPr>
          <p:cNvPr id="9" name="Ellipse 8"/>
          <p:cNvSpPr/>
          <p:nvPr/>
        </p:nvSpPr>
        <p:spPr>
          <a:xfrm>
            <a:off x="3095410" y="1305767"/>
            <a:ext cx="1872953" cy="10702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err="1" smtClean="0">
                <a:solidFill>
                  <a:schemeClr val="bg1"/>
                </a:solidFill>
              </a:rPr>
              <a:t>Logging</a:t>
            </a:r>
            <a:r>
              <a:rPr lang="de-DE" sz="1400" b="1" dirty="0" smtClean="0">
                <a:solidFill>
                  <a:schemeClr val="bg1"/>
                </a:solidFill>
              </a:rPr>
              <a:t>-Datei</a:t>
            </a:r>
          </a:p>
        </p:txBody>
      </p:sp>
      <p:sp>
        <p:nvSpPr>
          <p:cNvPr id="10" name="Ellipse 9"/>
          <p:cNvSpPr/>
          <p:nvPr/>
        </p:nvSpPr>
        <p:spPr>
          <a:xfrm>
            <a:off x="5588064" y="1495147"/>
            <a:ext cx="2017020" cy="6741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sz="1400" b="1" dirty="0" err="1" smtClean="0">
                <a:solidFill>
                  <a:schemeClr val="bg1"/>
                </a:solidFill>
              </a:rPr>
              <a:t>Matlab</a:t>
            </a:r>
            <a:r>
              <a:rPr lang="de-DE" sz="1400" b="1" dirty="0" smtClean="0">
                <a:solidFill>
                  <a:schemeClr val="bg1"/>
                </a:solidFill>
              </a:rPr>
              <a:t> Programm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2687488" y="1775834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13" name="Pfeil nach rechts 12"/>
          <p:cNvSpPr/>
          <p:nvPr/>
        </p:nvSpPr>
        <p:spPr>
          <a:xfrm>
            <a:off x="5128179" y="1775834"/>
            <a:ext cx="360039" cy="14932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9" y="3276091"/>
            <a:ext cx="3960000" cy="1797140"/>
          </a:xfrm>
        </p:spPr>
        <p:txBody>
          <a:bodyPr/>
          <a:lstStyle/>
          <a:p>
            <a:r>
              <a:rPr lang="de-DE" dirty="0" smtClean="0"/>
              <a:t>Yizhen LI</a:t>
            </a:r>
          </a:p>
          <a:p>
            <a:r>
              <a:rPr lang="de-DE" dirty="0" smtClean="0"/>
              <a:t>IAV GmbH</a:t>
            </a:r>
          </a:p>
          <a:p>
            <a:r>
              <a:rPr lang="de-DE" dirty="0"/>
              <a:t>Rockwellstraße 16, 38518 </a:t>
            </a:r>
            <a:r>
              <a:rPr lang="de-DE" dirty="0" smtClean="0"/>
              <a:t>Gifhorn</a:t>
            </a:r>
            <a:br>
              <a:rPr lang="de-DE" dirty="0" smtClean="0"/>
            </a:br>
            <a:r>
              <a:rPr lang="de-DE" dirty="0" smtClean="0"/>
              <a:t>Telefon +49 </a:t>
            </a:r>
            <a:r>
              <a:rPr lang="de-DE" dirty="0"/>
              <a:t>5371 80-51611</a:t>
            </a:r>
            <a:endParaRPr lang="de-DE" dirty="0" smtClean="0"/>
          </a:p>
          <a:p>
            <a:r>
              <a:rPr lang="de-DE" dirty="0" smtClean="0"/>
              <a:t>yizhen.li@iav.de</a:t>
            </a:r>
          </a:p>
          <a:p>
            <a:r>
              <a:rPr lang="de-DE" dirty="0" smtClean="0"/>
              <a:t>www.iav.com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1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Lenkungsinformationen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MM/JJJJ  Abteilungskürzel  Namenskürzel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-396" y="-1116396"/>
            <a:ext cx="11520487" cy="10081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de-DE" sz="1200" b="1" dirty="0" smtClean="0">
                <a:solidFill>
                  <a:schemeClr val="bg1"/>
                </a:solidFill>
              </a:rPr>
              <a:t>Hinweis</a:t>
            </a:r>
            <a:endParaRPr lang="de-DE" sz="1200" b="1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de-DE" sz="1000" dirty="0">
                <a:solidFill>
                  <a:schemeClr val="bg1"/>
                </a:solidFill>
              </a:rPr>
              <a:t>Weiterführende Informationen dazu bei </a:t>
            </a:r>
            <a:r>
              <a:rPr lang="de-DE" sz="1000" dirty="0" smtClean="0">
                <a:solidFill>
                  <a:schemeClr val="bg1"/>
                </a:solidFill>
              </a:rPr>
              <a:t>C-QM1 oder </a:t>
            </a:r>
            <a:br>
              <a:rPr lang="de-DE" sz="1000" dirty="0" smtClean="0">
                <a:solidFill>
                  <a:schemeClr val="bg1"/>
                </a:solidFill>
              </a:rPr>
            </a:br>
            <a:r>
              <a:rPr lang="de-DE" sz="1000" dirty="0" smtClean="0">
                <a:solidFill>
                  <a:schemeClr val="bg1"/>
                </a:solidFill>
              </a:rPr>
              <a:t>direkt </a:t>
            </a:r>
            <a:r>
              <a:rPr lang="de-DE" sz="1000" dirty="0">
                <a:solidFill>
                  <a:schemeClr val="bg1"/>
                </a:solidFill>
              </a:rPr>
              <a:t>in PROFI „3.6.6 Lenkung dokumentierter Information“:</a:t>
            </a:r>
          </a:p>
          <a:p>
            <a:pPr>
              <a:spcBef>
                <a:spcPts val="600"/>
              </a:spcBef>
            </a:pPr>
            <a:r>
              <a:rPr lang="de-DE" sz="1000" b="1" dirty="0">
                <a:solidFill>
                  <a:schemeClr val="bg1"/>
                </a:solidFill>
              </a:rPr>
              <a:t>https://profi.iavgroup.local/pkit/go/pelement.do?id=4136&amp;type=Process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42132"/>
              </p:ext>
            </p:extLst>
          </p:nvPr>
        </p:nvGraphicFramePr>
        <p:xfrm>
          <a:off x="576263" y="1151856"/>
          <a:ext cx="10393649" cy="460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787">
                  <a:extLst>
                    <a:ext uri="{9D8B030D-6E8A-4147-A177-3AD203B41FA5}">
                      <a16:colId xmlns:a16="http://schemas.microsoft.com/office/drawing/2014/main" val="2438029956"/>
                    </a:ext>
                  </a:extLst>
                </a:gridCol>
                <a:gridCol w="1036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Projekt: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Bachelor</a:t>
                      </a:r>
                      <a:r>
                        <a:rPr lang="de-DE" sz="1000" baseline="0" dirty="0" smtClean="0"/>
                        <a:t>praktikum - Yizhen LI</a:t>
                      </a:r>
                      <a:endParaRPr lang="de-DE" sz="1000" dirty="0" smtClean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Version: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0.0.1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Status: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Entwurf 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/ freigegeben</a:t>
                      </a:r>
                      <a:r>
                        <a:rPr lang="de-DE" sz="1000" baseline="0" dirty="0" smtClean="0">
                          <a:solidFill>
                            <a:srgbClr val="CCCCCC"/>
                          </a:solidFill>
                        </a:rPr>
                        <a:t> / u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ngültig</a:t>
                      </a:r>
                      <a:endParaRPr lang="de-DE" sz="1000" dirty="0">
                        <a:solidFill>
                          <a:srgbClr val="CCCCCC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Geheimhaltungsstufe: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öffentlich / i</a:t>
                      </a:r>
                      <a:r>
                        <a:rPr lang="de-DE" sz="1000" kern="1200" dirty="0" smtClean="0">
                          <a:solidFill>
                            <a:srgbClr val="CCCCCC"/>
                          </a:solidFill>
                          <a:latin typeface="+mn-lt"/>
                          <a:ea typeface="+mn-ea"/>
                          <a:cs typeface="+mn-cs"/>
                        </a:rPr>
                        <a:t>ntern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smtClean="0">
                          <a:solidFill>
                            <a:srgbClr val="CCCCCC"/>
                          </a:solidFill>
                        </a:rPr>
                        <a:t>/ 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de-DE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ertraulich</a:t>
                      </a:r>
                      <a:r>
                        <a:rPr lang="de-DE" sz="1000" strike="noStrike" dirty="0" smtClean="0">
                          <a:solidFill>
                            <a:srgbClr val="CCCCCC"/>
                          </a:solidFill>
                        </a:rPr>
                        <a:t> / streng</a:t>
                      </a:r>
                      <a:r>
                        <a:rPr lang="de-DE" sz="1000" strike="noStrike" baseline="0" dirty="0" smtClean="0">
                          <a:solidFill>
                            <a:srgbClr val="CCCCCC"/>
                          </a:solidFill>
                        </a:rPr>
                        <a:t> vertraulich</a:t>
                      </a:r>
                      <a:endParaRPr lang="de-DE" sz="1000" strike="sngStrike" dirty="0">
                        <a:solidFill>
                          <a:srgbClr val="CCCCCC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20">
                <a:tc gridSpan="2"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Datum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Name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Abt.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Telefon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Erstellt: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31.03.2020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Yizhen</a:t>
                      </a:r>
                      <a:r>
                        <a:rPr lang="de-DE" sz="1000" baseline="0" dirty="0" smtClean="0"/>
                        <a:t> Li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dirty="0" smtClean="0"/>
                        <a:t>TP-D81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+49 5371 80-51611</a:t>
                      </a: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Geprüft: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Freigegeben: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1601777"/>
                  </a:ext>
                </a:extLst>
              </a:tr>
              <a:tr h="145120">
                <a:tc gridSpan="6"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/>
                        <a:t>Änderungshistorie</a:t>
                      </a:r>
                      <a:endParaRPr lang="de-DE" sz="1000" dirty="0" smtClean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018574"/>
                  </a:ext>
                </a:extLst>
              </a:tr>
              <a:tr h="145120"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Version</a:t>
                      </a:r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Datum</a:t>
                      </a:r>
                      <a:endParaRPr lang="de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1" dirty="0" smtClean="0"/>
                        <a:t>Name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000" b="1" dirty="0" smtClean="0">
                          <a:solidFill>
                            <a:schemeClr val="tx1"/>
                          </a:solidFill>
                        </a:rPr>
                        <a:t>Änderungen</a:t>
                      </a:r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5496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81153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20605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7802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17577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98932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02760"/>
                  </a:ext>
                </a:extLst>
              </a:tr>
              <a:tr h="208987">
                <a:tc>
                  <a:txBody>
                    <a:bodyPr/>
                    <a:lstStyle/>
                    <a:p>
                      <a:pPr algn="l"/>
                      <a:endParaRPr lang="de-DE" sz="1000" b="1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de-DE" sz="1000" dirty="0"/>
                    </a:p>
                  </a:txBody>
                  <a:tcPr marL="0" marR="108000" marT="36000" marB="54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6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V 16:9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E6962C"/>
      </a:hlink>
      <a:folHlink>
        <a:srgbClr val="E6962C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400" dirty="0" smtClean="0"/>
        </a:defPPr>
      </a:lstStyle>
    </a:txDef>
  </a:objectDefaults>
  <a:extraClrSchemeLst/>
  <a:custClrLst>
    <a:custClr name="Primär: IAV Blau 1">
      <a:srgbClr val="5DAEDB"/>
    </a:custClr>
    <a:custClr name="Primär: IAV Blau 3">
      <a:srgbClr val="14639E"/>
    </a:custClr>
    <a:custClr name="Primär: IAV Blau 5">
      <a:srgbClr val="0C3868"/>
    </a:custClr>
    <a:custClr name="-">
      <a:srgbClr val="FFFFFF"/>
    </a:custClr>
    <a:custClr name="-">
      <a:srgbClr val="FFFFFF"/>
    </a:custClr>
    <a:custClr name="Akzent: Orange">
      <a:srgbClr val="E6962C"/>
    </a:custClr>
    <a:custClr name="Akzent: Grün">
      <a:srgbClr val="91C60E"/>
    </a:custClr>
    <a:custClr name="-">
      <a:srgbClr val="FFFFFF"/>
    </a:custClr>
    <a:custClr name="-">
      <a:srgbClr val="FFFFFF"/>
    </a:custClr>
    <a:custClr name="-">
      <a:srgbClr val="FFFFFF"/>
    </a:custClr>
    <a:custClr name="Sekundär: Ampelrot">
      <a:srgbClr val="CE0037"/>
    </a:custClr>
    <a:custClr name="Sekundär: Ampelgelb">
      <a:srgbClr val="FFC600"/>
    </a:custClr>
    <a:custClr name="Sekundär: Dunkelgrün">
      <a:srgbClr val="006747"/>
    </a:custClr>
    <a:custClr name="Sekundär: Violett">
      <a:srgbClr val="5F259F"/>
    </a:custClr>
    <a:custClr name="Sekundär: Himbeer">
      <a:srgbClr val="A20067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Tertiär: 60 % Rot">
      <a:srgbClr val="F08590"/>
    </a:custClr>
    <a:custClr name="Tertiär: 60 % Gelb">
      <a:srgbClr val="FFE882"/>
    </a:custClr>
    <a:custClr name="Tertiär: 60 % Dunkelgrün">
      <a:srgbClr val="66A491"/>
    </a:custClr>
    <a:custClr name="Tertiär: 60 % Violett">
      <a:srgbClr val="9577B4"/>
    </a:custClr>
    <a:custClr name="Tertiär: 60 % Himbeer">
      <a:srgbClr val="CC7AA3"/>
    </a:custClr>
    <a:custClr name="Tertiär: 60 % Orange">
      <a:srgbClr val="FCC577"/>
    </a:custClr>
    <a:custClr name="Tertiär: 60 % Grün">
      <a:srgbClr val="C5D984"/>
    </a:custClr>
    <a:custClr name="-">
      <a:srgbClr val="FFFFFF"/>
    </a:custClr>
    <a:custClr name="-">
      <a:srgbClr val="FFFFFF"/>
    </a:custClr>
    <a:custClr name="-">
      <a:srgbClr val="FFFFFF"/>
    </a:custClr>
    <a:custClr name="Inaktiv: Grau">
      <a:srgbClr val="CCCCCC"/>
    </a:custClr>
  </a:custClrLst>
  <a:extLst>
    <a:ext uri="{05A4C25C-085E-4340-85A3-A5531E510DB2}">
      <thm15:themeFamily xmlns:thm15="http://schemas.microsoft.com/office/thememl/2012/main" name="Präsentation2" id="{4641955A-1A58-4255-A313-943CD3A04F7D}" vid="{FC9A6FDC-9D14-423A-B0C5-2B35F131188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Praesentationsvorlage_DE</Template>
  <TotalTime>0</TotalTime>
  <Words>583</Words>
  <Application>Microsoft Office PowerPoint</Application>
  <PresentationFormat>Benutzerdefiniert</PresentationFormat>
  <Paragraphs>112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IAV 16:9</vt:lpstr>
      <vt:lpstr>Bachelorpraktikum </vt:lpstr>
      <vt:lpstr>Problemstellung</vt:lpstr>
      <vt:lpstr>System entwerfen</vt:lpstr>
      <vt:lpstr>System entwerfen</vt:lpstr>
      <vt:lpstr>Programm erstellen für die SPS</vt:lpstr>
      <vt:lpstr>Analysesystem</vt:lpstr>
      <vt:lpstr>PowerPoint-Präsentation</vt:lpstr>
      <vt:lpstr>Lenkungsinformationen</vt:lpstr>
    </vt:vector>
  </TitlesOfParts>
  <Manager>https://profi.iavgroup.local/pkit/go/pelement.do?id=6879&amp;type=Process</Manager>
  <Company>IAV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</dc:title>
  <dc:creator>Li, Yizhen (TP-D)</dc:creator>
  <cp:keywords/>
  <dc:description>Test</dc:description>
  <cp:lastModifiedBy>Li, Yizhen (TP-D)</cp:lastModifiedBy>
  <cp:revision>58</cp:revision>
  <cp:lastPrinted>2016-02-10T12:37:00Z</cp:lastPrinted>
  <dcterms:created xsi:type="dcterms:W3CDTF">2020-03-25T12:22:43Z</dcterms:created>
  <dcterms:modified xsi:type="dcterms:W3CDTF">2020-04-01T11:18:08Z</dcterms:modified>
  <cp:category>1.2.1 Marke IAV</cp:category>
  <cp:version>62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AV-Template">
    <vt:lpwstr>C:\templates\Office\Prozesse\1.2.1 Marke IAV\Praesentationsvorlage_DE.potx</vt:lpwstr>
  </property>
</Properties>
</file>