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6" r:id="rId3"/>
    <p:sldId id="288" r:id="rId4"/>
    <p:sldId id="293" r:id="rId5"/>
    <p:sldId id="289" r:id="rId6"/>
    <p:sldId id="290" r:id="rId7"/>
    <p:sldId id="287" r:id="rId8"/>
    <p:sldId id="291" r:id="rId9"/>
    <p:sldId id="292" r:id="rId10"/>
    <p:sldId id="285" r:id="rId11"/>
    <p:sldId id="284" r:id="rId12"/>
  </p:sldIdLst>
  <p:sldSz cx="11520488" cy="6480175"/>
  <p:notesSz cx="6858000" cy="91440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041" userDrawn="1">
          <p15:clr>
            <a:srgbClr val="A4A3A4"/>
          </p15:clr>
        </p15:guide>
        <p15:guide id="10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74" y="120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6D2C-802E-4003-8982-4AED93F4E23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ACC9-D041-440C-B454-0A49DE677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F400-AC60-4F59-85C1-D5E68471C183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3FFF-9216-4355-9C20-3038FE0E1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 userDrawn="1"/>
        </p:nvGrpSpPr>
        <p:grpSpPr bwMode="gray">
          <a:xfrm>
            <a:off x="0" y="-273"/>
            <a:ext cx="11520490" cy="6480447"/>
            <a:chOff x="0" y="-273"/>
            <a:chExt cx="11520490" cy="6480447"/>
          </a:xfrm>
        </p:grpSpPr>
        <p:grpSp>
          <p:nvGrpSpPr>
            <p:cNvPr id="16" name="Gruppieren 15"/>
            <p:cNvGrpSpPr/>
            <p:nvPr userDrawn="1"/>
          </p:nvGrpSpPr>
          <p:grpSpPr bwMode="gray">
            <a:xfrm>
              <a:off x="0" y="-1"/>
              <a:ext cx="11520490" cy="6480175"/>
              <a:chOff x="0" y="-1"/>
              <a:chExt cx="11522077" cy="6480175"/>
            </a:xfrm>
          </p:grpSpPr>
          <p:grpSp>
            <p:nvGrpSpPr>
              <p:cNvPr id="20" name="Gruppieren 19"/>
              <p:cNvGrpSpPr/>
              <p:nvPr/>
            </p:nvGrpSpPr>
            <p:grpSpPr bwMode="gray">
              <a:xfrm>
                <a:off x="2" y="-1"/>
                <a:ext cx="11522075" cy="6480175"/>
                <a:chOff x="2" y="-1"/>
                <a:chExt cx="11522075" cy="6480175"/>
              </a:xfrm>
            </p:grpSpPr>
            <p:sp>
              <p:nvSpPr>
                <p:cNvPr id="24" name="Rectangle 3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1522075" cy="6480175"/>
                </a:xfrm>
                <a:prstGeom prst="rect">
                  <a:avLst/>
                </a:prstGeom>
                <a:solidFill>
                  <a:srgbClr val="0C386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5" name="Rectangle 4"/>
                <p:cNvSpPr>
                  <a:spLocks noChangeArrowheads="1"/>
                </p:cNvSpPr>
                <p:nvPr userDrawn="1"/>
              </p:nvSpPr>
              <p:spPr bwMode="gray">
                <a:xfrm>
                  <a:off x="4284000" y="-1"/>
                  <a:ext cx="1476000" cy="6479763"/>
                </a:xfrm>
                <a:prstGeom prst="rect">
                  <a:avLst/>
                </a:prstGeom>
                <a:solidFill>
                  <a:srgbClr val="0E4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6" name="Rectangle 5"/>
                <p:cNvSpPr>
                  <a:spLocks noChangeArrowheads="1"/>
                </p:cNvSpPr>
                <p:nvPr userDrawn="1"/>
              </p:nvSpPr>
              <p:spPr bwMode="gray">
                <a:xfrm>
                  <a:off x="2844000" y="-1"/>
                  <a:ext cx="1476000" cy="6479763"/>
                </a:xfrm>
                <a:prstGeom prst="rect">
                  <a:avLst/>
                </a:prstGeom>
                <a:solidFill>
                  <a:srgbClr val="14639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7" name="Rectangle 6"/>
                <p:cNvSpPr>
                  <a:spLocks noChangeArrowheads="1"/>
                </p:cNvSpPr>
                <p:nvPr userDrawn="1"/>
              </p:nvSpPr>
              <p:spPr bwMode="gray">
                <a:xfrm>
                  <a:off x="1404000" y="-1"/>
                  <a:ext cx="1476000" cy="6479763"/>
                </a:xfrm>
                <a:prstGeom prst="rect">
                  <a:avLst/>
                </a:prstGeom>
                <a:solidFill>
                  <a:srgbClr val="009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8" name="Rectangle 7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439466" cy="6479763"/>
                </a:xfrm>
                <a:prstGeom prst="rect">
                  <a:avLst/>
                </a:prstGeom>
                <a:solidFill>
                  <a:srgbClr val="5DAED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 bwMode="gray">
              <a:xfrm>
                <a:off x="0" y="3240375"/>
                <a:ext cx="11520000" cy="25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gray">
              <a:xfrm>
                <a:off x="575747" y="4536235"/>
                <a:ext cx="8209131" cy="36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18" name="Rechteck 17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4042456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Maximal 2 Zeilen: Titel</a:t>
            </a:r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4572235"/>
            <a:ext cx="8209557" cy="360850"/>
          </a:xfrm>
        </p:spPr>
        <p:txBody>
          <a:bodyPr tIns="144000"/>
          <a:lstStyle>
            <a:lvl1pPr>
              <a:spcBef>
                <a:spcPts val="0"/>
              </a:spcBef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Maximal 2 Zeilen: Untertitel, Ort, Datum, Referent</a:t>
            </a:r>
          </a:p>
        </p:txBody>
      </p:sp>
    </p:spTree>
    <p:extLst>
      <p:ext uri="{BB962C8B-B14F-4D97-AF65-F5344CB8AC3E}">
        <p14:creationId xmlns:p14="http://schemas.microsoft.com/office/powerpoint/2010/main" val="18811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4" y="1152525"/>
            <a:ext cx="5040311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03913" y="1152525"/>
            <a:ext cx="5040312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651198"/>
            <a:ext cx="1036784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</p:spTree>
    <p:extLst>
      <p:ext uri="{BB962C8B-B14F-4D97-AF65-F5344CB8AC3E}">
        <p14:creationId xmlns:p14="http://schemas.microsoft.com/office/powerpoint/2010/main" val="5432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Gruppieren 4"/>
          <p:cNvGrpSpPr>
            <a:grpSpLocks noChangeAspect="1"/>
          </p:cNvGrpSpPr>
          <p:nvPr userDrawn="1"/>
        </p:nvGrpSpPr>
        <p:grpSpPr bwMode="gray"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6" name="Rechteck 5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5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3143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spcBef>
                <a:spcPts val="0"/>
              </a:spcBef>
              <a:defRPr lang="de-DE" sz="1800" b="0" baseline="0" smtClean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de-DE" sz="1700" smtClean="0">
                <a:latin typeface="+mn-lt"/>
                <a:cs typeface="+mn-cs"/>
              </a:defRPr>
            </a:lvl2pPr>
            <a:lvl3pPr>
              <a:defRPr lang="de-DE" sz="1700" smtClean="0">
                <a:latin typeface="+mn-lt"/>
                <a:cs typeface="+mn-cs"/>
              </a:defRPr>
            </a:lvl3pPr>
            <a:lvl4pPr>
              <a:defRPr lang="de-DE" sz="1700" smtClean="0">
                <a:latin typeface="+mn-lt"/>
                <a:cs typeface="+mn-cs"/>
              </a:defRPr>
            </a:lvl4pPr>
            <a:lvl5pPr>
              <a:defRPr lang="de-DE" sz="1700">
                <a:latin typeface="+mn-lt"/>
                <a:cs typeface="+mn-cs"/>
              </a:defRPr>
            </a:lvl5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1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268343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5669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Kontaktdaten Ansprechpartner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574964" y="2746312"/>
            <a:ext cx="3744624" cy="493775"/>
          </a:xfrm>
          <a:prstGeom prst="rect">
            <a:avLst/>
          </a:prstGeom>
        </p:spPr>
        <p:txBody>
          <a:bodyPr vert="horz" wrap="square" lIns="0" tIns="0" rIns="0" bIns="108000" rtlCol="0" anchor="b" anchorCtr="0">
            <a:spAutoFit/>
          </a:bodyPr>
          <a:lstStyle>
            <a:lvl1pPr>
              <a:lnSpc>
                <a:spcPts val="3000"/>
              </a:lnSpc>
              <a:spcBef>
                <a:spcPct val="0"/>
              </a:spcBef>
              <a:buNone/>
              <a:defRPr sz="280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Kontakt</a:t>
            </a:r>
          </a:p>
        </p:txBody>
      </p:sp>
      <p:sp>
        <p:nvSpPr>
          <p:cNvPr id="19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4824140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Optional: Kontaktdaten Ansprechpartner 2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00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2746312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2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3276091"/>
            <a:ext cx="8209557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6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5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 bwMode="gray"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>
              <a:spcBef>
                <a:spcPts val="0"/>
              </a:spcBef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2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/>
          <p:cNvGrpSpPr/>
          <p:nvPr/>
        </p:nvGrpSpPr>
        <p:grpSpPr>
          <a:xfrm>
            <a:off x="2" y="-1"/>
            <a:ext cx="11520488" cy="6480175"/>
            <a:chOff x="2" y="-1"/>
            <a:chExt cx="11522075" cy="6480175"/>
          </a:xfrm>
        </p:grpSpPr>
        <p:sp>
          <p:nvSpPr>
            <p:cNvPr id="50" name="Rectangle 3"/>
            <p:cNvSpPr>
              <a:spLocks noChangeArrowheads="1"/>
            </p:cNvSpPr>
            <p:nvPr userDrawn="1"/>
          </p:nvSpPr>
          <p:spPr bwMode="auto">
            <a:xfrm>
              <a:off x="2" y="-1"/>
              <a:ext cx="11522075" cy="6480175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1" name="Rectangle 4"/>
            <p:cNvSpPr>
              <a:spLocks noChangeArrowheads="1"/>
            </p:cNvSpPr>
            <p:nvPr userDrawn="1"/>
          </p:nvSpPr>
          <p:spPr bwMode="auto">
            <a:xfrm>
              <a:off x="4284000" y="-1"/>
              <a:ext cx="1476000" cy="6479763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2" name="Rectangle 5"/>
            <p:cNvSpPr>
              <a:spLocks noChangeArrowheads="1"/>
            </p:cNvSpPr>
            <p:nvPr userDrawn="1"/>
          </p:nvSpPr>
          <p:spPr bwMode="auto">
            <a:xfrm>
              <a:off x="2844000" y="-1"/>
              <a:ext cx="1476000" cy="6479763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3" name="Rectangle 6"/>
            <p:cNvSpPr>
              <a:spLocks noChangeArrowheads="1"/>
            </p:cNvSpPr>
            <p:nvPr userDrawn="1"/>
          </p:nvSpPr>
          <p:spPr bwMode="auto">
            <a:xfrm>
              <a:off x="1404000" y="-1"/>
              <a:ext cx="1476000" cy="6479763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4" name="Rectangle 7"/>
            <p:cNvSpPr>
              <a:spLocks noChangeArrowheads="1"/>
            </p:cNvSpPr>
            <p:nvPr userDrawn="1"/>
          </p:nvSpPr>
          <p:spPr bwMode="auto">
            <a:xfrm>
              <a:off x="2" y="-1"/>
              <a:ext cx="1439466" cy="6479763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6" name="Rechteck 5"/>
          <p:cNvSpPr/>
          <p:nvPr userDrawn="1"/>
        </p:nvSpPr>
        <p:spPr bwMode="gray">
          <a:xfrm>
            <a:off x="2" y="1"/>
            <a:ext cx="11520488" cy="172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2" y="2267979"/>
            <a:ext cx="11520488" cy="421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192292" y="3862436"/>
            <a:ext cx="4751933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6192292" y="4392215"/>
            <a:ext cx="4751933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3 Zeilen: Untertitel, Ort, Datum, Referent</a:t>
            </a:r>
          </a:p>
        </p:txBody>
      </p:sp>
      <p:grpSp>
        <p:nvGrpSpPr>
          <p:cNvPr id="25" name="Gruppieren 24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6" name="Rechteck 25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75668" y="431774"/>
            <a:ext cx="648000" cy="431825"/>
          </a:xfrm>
        </p:spPr>
        <p:txBody>
          <a:bodyPr anchor="ctr" anchorCtr="0"/>
          <a:lstStyle>
            <a:lvl1pPr algn="ctr">
              <a:defRPr sz="1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Partner</a:t>
            </a:r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6192233" y="4356057"/>
            <a:ext cx="4752000" cy="35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2268538"/>
            <a:ext cx="5759450" cy="4211224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11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08513" y="1152525"/>
            <a:ext cx="6335712" cy="215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08513" y="5651198"/>
            <a:ext cx="633559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3743325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3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899" y="1152525"/>
            <a:ext cx="3743325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200900" y="5651198"/>
            <a:ext cx="3743206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6335711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0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10367962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5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08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667" y="287759"/>
            <a:ext cx="8640000" cy="353115"/>
          </a:xfrm>
          <a:prstGeom prst="rect">
            <a:avLst/>
          </a:prstGeom>
        </p:spPr>
        <p:txBody>
          <a:bodyPr vert="horz" wrap="square" lIns="0" tIns="57600" rIns="0" bIns="0" rtlCol="0" anchor="t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262" y="1151855"/>
            <a:ext cx="10367963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Siebente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550" y="6192447"/>
            <a:ext cx="5940424" cy="288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262" y="6192447"/>
            <a:ext cx="360000" cy="288000"/>
          </a:xfrm>
          <a:prstGeom prst="rect">
            <a:avLst/>
          </a:prstGeom>
        </p:spPr>
        <p:txBody>
          <a:bodyPr vert="horz" lIns="0" tIns="0" rIns="0" bIns="15480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8" name="Rechteck 7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</p:spTree>
    <p:extLst>
      <p:ext uri="{BB962C8B-B14F-4D97-AF65-F5344CB8AC3E}">
        <p14:creationId xmlns:p14="http://schemas.microsoft.com/office/powerpoint/2010/main" val="6770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3" r:id="rId6"/>
    <p:sldLayoutId id="2147483684" r:id="rId7"/>
    <p:sldLayoutId id="2147483685" r:id="rId8"/>
    <p:sldLayoutId id="2147483682" r:id="rId9"/>
    <p:sldLayoutId id="2147483680" r:id="rId10"/>
    <p:sldLayoutId id="2147483681" r:id="rId11"/>
    <p:sldLayoutId id="2147483691" r:id="rId12"/>
    <p:sldLayoutId id="214748369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ts val="2300"/>
        </a:lnSpc>
        <a:spcBef>
          <a:spcPct val="0"/>
        </a:spcBef>
        <a:buNone/>
        <a:defRPr sz="21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4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38" userDrawn="1">
          <p15:clr>
            <a:srgbClr val="F26B43"/>
          </p15:clr>
        </p15:guide>
        <p15:guide id="2" pos="290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363" userDrawn="1">
          <p15:clr>
            <a:srgbClr val="F26B43"/>
          </p15:clr>
        </p15:guide>
        <p15:guide id="5" pos="3719" userDrawn="1">
          <p15:clr>
            <a:srgbClr val="F26B43"/>
          </p15:clr>
        </p15:guide>
        <p15:guide id="6" pos="4354" userDrawn="1">
          <p15:clr>
            <a:srgbClr val="F26B43"/>
          </p15:clr>
        </p15:guide>
        <p15:guide id="7" pos="4536" userDrawn="1">
          <p15:clr>
            <a:srgbClr val="F26B43"/>
          </p15:clr>
        </p15:guide>
        <p15:guide id="8" pos="6894" userDrawn="1">
          <p15:clr>
            <a:srgbClr val="F26B43"/>
          </p15:clr>
        </p15:guide>
        <p15:guide id="9" orient="horz" pos="181" userDrawn="1">
          <p15:clr>
            <a:srgbClr val="F26B43"/>
          </p15:clr>
        </p15:guide>
        <p15:guide id="10" orient="horz" pos="363" userDrawn="1">
          <p15:clr>
            <a:srgbClr val="F26B43"/>
          </p15:clr>
        </p15:guide>
        <p15:guide id="11" orient="horz" pos="544" userDrawn="1">
          <p15:clr>
            <a:srgbClr val="F26B43"/>
          </p15:clr>
        </p15:guide>
        <p15:guide id="12" orient="horz" pos="726" userDrawn="1">
          <p15:clr>
            <a:srgbClr val="F26B43"/>
          </p15:clr>
        </p15:guide>
        <p15:guide id="13" orient="horz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Bachelorpraktikum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8" y="4572235"/>
            <a:ext cx="8209557" cy="576293"/>
          </a:xfrm>
        </p:spPr>
        <p:txBody>
          <a:bodyPr/>
          <a:lstStyle/>
          <a:p>
            <a:r>
              <a:rPr lang="de-DE" dirty="0" smtClean="0"/>
              <a:t>Yizhen Li</a:t>
            </a:r>
          </a:p>
          <a:p>
            <a:r>
              <a:rPr lang="de-DE" dirty="0" smtClean="0"/>
              <a:t>06.05.2020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-396" y="-1116397"/>
            <a:ext cx="11520884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de-DE" sz="1200" b="1" dirty="0" smtClean="0">
                <a:solidFill>
                  <a:schemeClr val="bg1"/>
                </a:solidFill>
              </a:rPr>
              <a:t>Hinweis</a:t>
            </a:r>
          </a:p>
          <a:p>
            <a:pPr>
              <a:spcBef>
                <a:spcPts val="600"/>
              </a:spcBef>
            </a:pPr>
            <a:r>
              <a:rPr lang="de-DE" sz="1000" dirty="0">
                <a:solidFill>
                  <a:schemeClr val="bg1"/>
                </a:solidFill>
              </a:rPr>
              <a:t>Um die </a:t>
            </a:r>
            <a:r>
              <a:rPr lang="de-DE" sz="1000" dirty="0" smtClean="0">
                <a:solidFill>
                  <a:schemeClr val="bg1"/>
                </a:solidFill>
              </a:rPr>
              <a:t>Gestaltungsmöglichkeiten </a:t>
            </a:r>
            <a:r>
              <a:rPr lang="de-DE" sz="1000" dirty="0">
                <a:solidFill>
                  <a:schemeClr val="bg1"/>
                </a:solidFill>
              </a:rPr>
              <a:t>bei der Arbeit mit unseren </a:t>
            </a:r>
            <a:r>
              <a:rPr lang="de-DE" sz="1000" dirty="0" smtClean="0">
                <a:solidFill>
                  <a:schemeClr val="bg1"/>
                </a:solidFill>
              </a:rPr>
              <a:t>IAV-Präsentationsvorlagen </a:t>
            </a:r>
            <a:r>
              <a:rPr lang="de-DE" sz="1000" dirty="0">
                <a:solidFill>
                  <a:schemeClr val="bg1"/>
                </a:solidFill>
              </a:rPr>
              <a:t>optimal </a:t>
            </a:r>
            <a:r>
              <a:rPr lang="de-DE" sz="1000" dirty="0" smtClean="0">
                <a:solidFill>
                  <a:schemeClr val="bg1"/>
                </a:solidFill>
              </a:rPr>
              <a:t>auszuschöpfen 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und </a:t>
            </a:r>
            <a:r>
              <a:rPr lang="de-DE" sz="1000" dirty="0">
                <a:solidFill>
                  <a:schemeClr val="bg1"/>
                </a:solidFill>
              </a:rPr>
              <a:t>Designvorgaben einzuhalten, finden Sie im Intranet wichtige Gestaltungstipps und Beispielfolien</a:t>
            </a:r>
            <a:r>
              <a:rPr lang="de-DE" sz="1000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de-DE" sz="1000" b="1" dirty="0">
                <a:solidFill>
                  <a:schemeClr val="bg1"/>
                </a:solidFill>
              </a:rPr>
              <a:t>https://intranet.iavgroup.local/c-cm1/de/leistungen/powerpoint/gestaltungsregeln.html</a:t>
            </a:r>
          </a:p>
        </p:txBody>
      </p:sp>
    </p:spTree>
    <p:extLst>
      <p:ext uri="{BB962C8B-B14F-4D97-AF65-F5344CB8AC3E}">
        <p14:creationId xmlns:p14="http://schemas.microsoft.com/office/powerpoint/2010/main" val="10910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9" y="3276091"/>
            <a:ext cx="3960000" cy="1797140"/>
          </a:xfrm>
        </p:spPr>
        <p:txBody>
          <a:bodyPr/>
          <a:lstStyle/>
          <a:p>
            <a:r>
              <a:rPr lang="de-DE" dirty="0" smtClean="0"/>
              <a:t>Yizhen LI</a:t>
            </a:r>
          </a:p>
          <a:p>
            <a:r>
              <a:rPr lang="de-DE" dirty="0" smtClean="0"/>
              <a:t>IAV GmbH</a:t>
            </a:r>
          </a:p>
          <a:p>
            <a:r>
              <a:rPr lang="de-DE" dirty="0"/>
              <a:t>Rockwellstraße 16, 38518 </a:t>
            </a:r>
            <a:r>
              <a:rPr lang="de-DE" dirty="0" smtClean="0"/>
              <a:t>Gifhorn</a:t>
            </a:r>
            <a:br>
              <a:rPr lang="de-DE" dirty="0" smtClean="0"/>
            </a:br>
            <a:r>
              <a:rPr lang="de-DE" dirty="0" smtClean="0"/>
              <a:t>Telefon +49 </a:t>
            </a:r>
            <a:r>
              <a:rPr lang="de-DE" dirty="0"/>
              <a:t>5371 80-51611</a:t>
            </a:r>
            <a:endParaRPr lang="de-DE" dirty="0" smtClean="0"/>
          </a:p>
          <a:p>
            <a:r>
              <a:rPr lang="de-DE" dirty="0" smtClean="0"/>
              <a:t>yizhen.li@iav.de</a:t>
            </a:r>
          </a:p>
          <a:p>
            <a:r>
              <a:rPr lang="de-DE" dirty="0" smtClean="0"/>
              <a:t>www.iav.com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Lenkungsinformationen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396" y="-1116396"/>
            <a:ext cx="11520487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de-DE" sz="1200" b="1" dirty="0" smtClean="0">
                <a:solidFill>
                  <a:schemeClr val="bg1"/>
                </a:solidFill>
              </a:rPr>
              <a:t>Hinweis</a:t>
            </a:r>
            <a:endParaRPr lang="de-DE" sz="1200" b="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1000" dirty="0">
                <a:solidFill>
                  <a:schemeClr val="bg1"/>
                </a:solidFill>
              </a:rPr>
              <a:t>Weiterführende Informationen dazu bei </a:t>
            </a:r>
            <a:r>
              <a:rPr lang="de-DE" sz="1000" dirty="0" smtClean="0">
                <a:solidFill>
                  <a:schemeClr val="bg1"/>
                </a:solidFill>
              </a:rPr>
              <a:t>C-QM1 oder 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direkt </a:t>
            </a:r>
            <a:r>
              <a:rPr lang="de-DE" sz="1000" dirty="0">
                <a:solidFill>
                  <a:schemeClr val="bg1"/>
                </a:solidFill>
              </a:rPr>
              <a:t>in PROFI „3.6.6 Lenkung dokumentierter Information“:</a:t>
            </a:r>
          </a:p>
          <a:p>
            <a:pPr>
              <a:spcBef>
                <a:spcPts val="600"/>
              </a:spcBef>
            </a:pPr>
            <a:r>
              <a:rPr lang="de-DE" sz="1000" b="1" dirty="0">
                <a:solidFill>
                  <a:schemeClr val="bg1"/>
                </a:solidFill>
              </a:rPr>
              <a:t>https://profi.iavgroup.local/pkit/go/pelement.do?id=4136&amp;type=Process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20821"/>
              </p:ext>
            </p:extLst>
          </p:nvPr>
        </p:nvGraphicFramePr>
        <p:xfrm>
          <a:off x="576263" y="1151856"/>
          <a:ext cx="10393649" cy="460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787">
                  <a:extLst>
                    <a:ext uri="{9D8B030D-6E8A-4147-A177-3AD203B41FA5}">
                      <a16:colId xmlns:a16="http://schemas.microsoft.com/office/drawing/2014/main" val="2438029956"/>
                    </a:ext>
                  </a:extLst>
                </a:gridCol>
                <a:gridCol w="1036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Projekt: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Bachelorpraktikum-Yizhen</a:t>
                      </a:r>
                      <a:r>
                        <a:rPr lang="de-DE" sz="1000" baseline="0" dirty="0" smtClean="0"/>
                        <a:t> Li</a:t>
                      </a: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Version: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1.0.0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Status: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Entwurf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freigegeben</a:t>
                      </a:r>
                      <a:r>
                        <a:rPr lang="de-DE" sz="1000" baseline="0" dirty="0" smtClean="0">
                          <a:solidFill>
                            <a:srgbClr val="CCCCCC"/>
                          </a:solidFill>
                        </a:rPr>
                        <a:t> / u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ngültig</a:t>
                      </a:r>
                      <a:endParaRPr lang="de-DE" sz="1000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Geheimhaltungsstufe: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öffentlich / i</a:t>
                      </a:r>
                      <a:r>
                        <a:rPr lang="de-DE" sz="1000" kern="1200" dirty="0" smtClean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ntern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de-DE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ertraulich</a:t>
                      </a:r>
                      <a:r>
                        <a:rPr lang="de-DE" sz="1000" strike="noStrike" dirty="0" smtClean="0">
                          <a:solidFill>
                            <a:srgbClr val="CCCCCC"/>
                          </a:solidFill>
                        </a:rPr>
                        <a:t> / streng</a:t>
                      </a:r>
                      <a:r>
                        <a:rPr lang="de-DE" sz="1000" strike="noStrike" baseline="0" dirty="0" smtClean="0">
                          <a:solidFill>
                            <a:srgbClr val="CCCCCC"/>
                          </a:solidFill>
                        </a:rPr>
                        <a:t> vertraulich</a:t>
                      </a:r>
                      <a:endParaRPr lang="de-DE" sz="1000" strike="sngStrike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Datum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Name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Abt.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Telefon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Erstellt: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05.05.2020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Yizhen</a:t>
                      </a:r>
                      <a:r>
                        <a:rPr lang="de-DE" sz="1000" baseline="0" dirty="0" smtClean="0"/>
                        <a:t> Li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TP-D81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+49 5371 80-51611</a:t>
                      </a: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Geprüft: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06.05.2020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André Hoppe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TP-D81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+49 5371 80-52330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Freigegeben: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12.05.2020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André Hoppe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TP-D81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+49 5371 80-52330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01777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Änderungshistorie</a:t>
                      </a: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01857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Version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Datum</a:t>
                      </a: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Name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 b="1" dirty="0" smtClean="0">
                          <a:solidFill>
                            <a:schemeClr val="tx1"/>
                          </a:solidFill>
                        </a:rPr>
                        <a:t>Änderungen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496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81153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2060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80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1757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893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02760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3" y="291152"/>
            <a:ext cx="8640000" cy="353115"/>
          </a:xfrm>
        </p:spPr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4" y="1152525"/>
            <a:ext cx="504031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Temperatur in einem Raum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die Messdaten analysieren</a:t>
            </a:r>
            <a:endParaRPr lang="de-DE" b="0" dirty="0"/>
          </a:p>
        </p:txBody>
      </p:sp>
      <p:sp>
        <p:nvSpPr>
          <p:cNvPr id="99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3" y="3703778"/>
            <a:ext cx="2349832" cy="1867178"/>
          </a:xfrm>
        </p:spPr>
        <p:txBody>
          <a:bodyPr/>
          <a:lstStyle/>
          <a:p>
            <a:r>
              <a:rPr lang="de-DE" dirty="0" smtClean="0"/>
              <a:t>System entwerfen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ein </a:t>
            </a:r>
            <a:r>
              <a:rPr lang="de-DE" b="0" dirty="0" smtClean="0"/>
              <a:t>System in Simulink entwickeln</a:t>
            </a:r>
            <a:r>
              <a:rPr lang="de-DE" b="0" dirty="0"/>
              <a:t>, um </a:t>
            </a:r>
            <a:r>
              <a:rPr lang="de-DE" b="0" dirty="0" smtClean="0"/>
              <a:t>die Raumtemperatur zu regeln</a:t>
            </a:r>
            <a:endParaRPr lang="de-DE" b="0" dirty="0"/>
          </a:p>
          <a:p>
            <a:pPr marL="468313" lvl="1" indent="-285750"/>
            <a:r>
              <a:rPr lang="de-DE" dirty="0" err="1" smtClean="0"/>
              <a:t>Reglerentwurf</a:t>
            </a:r>
            <a:endParaRPr lang="de-DE" dirty="0" smtClean="0"/>
          </a:p>
          <a:p>
            <a:pPr marL="468313" lvl="1" indent="-285750"/>
            <a:r>
              <a:rPr lang="de-DE" b="0" dirty="0" smtClean="0"/>
              <a:t>Systemmodellierung</a:t>
            </a:r>
            <a:endParaRPr lang="de-DE" b="0" dirty="0"/>
          </a:p>
        </p:txBody>
      </p:sp>
      <p:sp>
        <p:nvSpPr>
          <p:cNvPr id="100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08359" y="3703778"/>
            <a:ext cx="5040312" cy="1400383"/>
          </a:xfrm>
        </p:spPr>
        <p:txBody>
          <a:bodyPr/>
          <a:lstStyle/>
          <a:p>
            <a:r>
              <a:rPr lang="de-DE" dirty="0" smtClean="0"/>
              <a:t>Analysesystem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Daten </a:t>
            </a:r>
            <a:r>
              <a:rPr lang="de-DE" b="0" dirty="0" smtClean="0"/>
              <a:t>erstellen </a:t>
            </a:r>
            <a:r>
              <a:rPr lang="de-DE" b="0" dirty="0"/>
              <a:t>(z.B. in </a:t>
            </a:r>
            <a:r>
              <a:rPr lang="de-DE" b="0" dirty="0" smtClean="0"/>
              <a:t>CSV, soll auf einer SPS laufen)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einlesen auf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anzeigen: in Form von Grafiken</a:t>
            </a:r>
          </a:p>
        </p:txBody>
      </p:sp>
      <p:sp>
        <p:nvSpPr>
          <p:cNvPr id="101" name="Ellipse 100"/>
          <p:cNvSpPr/>
          <p:nvPr/>
        </p:nvSpPr>
        <p:spPr>
          <a:xfrm>
            <a:off x="778302" y="2354229"/>
            <a:ext cx="1634608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Simulink System</a:t>
            </a:r>
          </a:p>
        </p:txBody>
      </p:sp>
      <p:sp>
        <p:nvSpPr>
          <p:cNvPr id="102" name="Ellipse 101"/>
          <p:cNvSpPr/>
          <p:nvPr/>
        </p:nvSpPr>
        <p:spPr>
          <a:xfrm>
            <a:off x="2994179" y="2249927"/>
            <a:ext cx="1800200" cy="8635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Steuerung (SPS)</a:t>
            </a:r>
          </a:p>
        </p:txBody>
      </p:sp>
      <p:sp>
        <p:nvSpPr>
          <p:cNvPr id="103" name="Ellipse 102"/>
          <p:cNvSpPr/>
          <p:nvPr/>
        </p:nvSpPr>
        <p:spPr>
          <a:xfrm>
            <a:off x="5434870" y="2326359"/>
            <a:ext cx="2017020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Analysesystem in </a:t>
            </a:r>
            <a:r>
              <a:rPr lang="de-DE" sz="1400" b="1" dirty="0" err="1" smtClean="0">
                <a:solidFill>
                  <a:schemeClr val="bg1"/>
                </a:solidFill>
              </a:rPr>
              <a:t>Matlab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4" name="Pfeil nach rechts 103"/>
          <p:cNvSpPr/>
          <p:nvPr/>
        </p:nvSpPr>
        <p:spPr>
          <a:xfrm>
            <a:off x="2534294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5" name="Pfeil nach rechts 104"/>
          <p:cNvSpPr/>
          <p:nvPr/>
        </p:nvSpPr>
        <p:spPr>
          <a:xfrm>
            <a:off x="4974985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6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53173" y="3703778"/>
            <a:ext cx="2349832" cy="1436291"/>
          </a:xfrm>
        </p:spPr>
        <p:txBody>
          <a:bodyPr/>
          <a:lstStyle/>
          <a:p>
            <a:r>
              <a:rPr lang="de-DE" dirty="0" smtClean="0"/>
              <a:t>Programm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aus Simulink exportieren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entwerfen</a:t>
            </a:r>
          </a:p>
        </p:txBody>
      </p:sp>
      <p:sp>
        <p:nvSpPr>
          <p:cNvPr id="6" name="Rechteck 5"/>
          <p:cNvSpPr/>
          <p:nvPr/>
        </p:nvSpPr>
        <p:spPr>
          <a:xfrm>
            <a:off x="215628" y="2015951"/>
            <a:ext cx="2710467" cy="374441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Systementwurf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7200899" y="1152525"/>
            <a:ext cx="3743325" cy="915635"/>
          </a:xfrm>
        </p:spPr>
        <p:txBody>
          <a:bodyPr/>
          <a:lstStyle/>
          <a:p>
            <a:pPr marL="468313" lvl="1" indent="-285750"/>
            <a:r>
              <a:rPr lang="de-DE" dirty="0" err="1"/>
              <a:t>Reglerentwurf</a:t>
            </a:r>
            <a:endParaRPr lang="de-DE" dirty="0"/>
          </a:p>
          <a:p>
            <a:pPr marL="468313" lvl="1" indent="-285750"/>
            <a:r>
              <a:rPr lang="de-DE" dirty="0"/>
              <a:t>Systemmodellierung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7" y="4176191"/>
            <a:ext cx="6398290" cy="1514237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2087836" y="1125984"/>
            <a:ext cx="2448272" cy="2474143"/>
            <a:chOff x="711143" y="1278621"/>
            <a:chExt cx="4257013" cy="448971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740" y="1543363"/>
              <a:ext cx="3744416" cy="2663282"/>
            </a:xfrm>
            <a:prstGeom prst="rect">
              <a:avLst/>
            </a:prstGeom>
          </p:spPr>
        </p:pic>
        <p:pic>
          <p:nvPicPr>
            <p:cNvPr id="12" name="Picture 4" descr="https://wissensspeicher.iavgroup.local/IconExperience/o_collection/o_collection_png/blue_blue5/64x64/thermome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699" y="1813562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372" y="3212425"/>
              <a:ext cx="951545" cy="813571"/>
            </a:xfrm>
            <a:prstGeom prst="rect">
              <a:avLst/>
            </a:prstGeom>
          </p:spPr>
        </p:pic>
        <p:pic>
          <p:nvPicPr>
            <p:cNvPr id="14" name="Picture 6" descr="https://wissensspeicher.iavgroup.local/IconExperience/o_collection/o_collection_png/blue_blue5/64x64/control_panel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095" y="238783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2390" y="4350693"/>
              <a:ext cx="1387117" cy="946127"/>
            </a:xfrm>
            <a:prstGeom prst="rect">
              <a:avLst/>
            </a:prstGeom>
          </p:spPr>
        </p:pic>
        <p:pic>
          <p:nvPicPr>
            <p:cNvPr id="16" name="Picture 8" descr="https://wissensspeicher.iavgroup.local/IconExperience/o_collection/o_collection_png/blue_blue5/32x32/fir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372" y="5330081"/>
              <a:ext cx="438254" cy="43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s://wissensspeicher.iavgroup.local/IconExperience/o_collection/o_collection_png/blue_white/32x32/thermomete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26" y="4856249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s://wissensspeicher.iavgroup.local/IconExperience/o_collection/o_collection_png/blue_blue5/64x64/control_panel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895" y="470384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https://wissensspeicher.iavgroup.local/IconExperience/o_collection/o_collection_png/blue5/64x64/window_split_hor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628" y="2218797"/>
              <a:ext cx="947673" cy="94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Gewinkelter Verbinder 19"/>
            <p:cNvCxnSpPr/>
            <p:nvPr/>
          </p:nvCxnSpPr>
          <p:spPr>
            <a:xfrm>
              <a:off x="3337365" y="2090759"/>
              <a:ext cx="783895" cy="6018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winkelter Verbinder 20"/>
            <p:cNvCxnSpPr/>
            <p:nvPr/>
          </p:nvCxnSpPr>
          <p:spPr>
            <a:xfrm rot="5400000" flipH="1" flipV="1">
              <a:off x="3728627" y="2987797"/>
              <a:ext cx="505426" cy="279840"/>
            </a:xfrm>
            <a:prstGeom prst="bentConnector3">
              <a:avLst>
                <a:gd name="adj1" fmla="val 99375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r Verbinder 21"/>
            <p:cNvCxnSpPr/>
            <p:nvPr/>
          </p:nvCxnSpPr>
          <p:spPr>
            <a:xfrm rot="5400000" flipH="1" flipV="1">
              <a:off x="1522915" y="3781182"/>
              <a:ext cx="1763989" cy="995749"/>
            </a:xfrm>
            <a:prstGeom prst="bentConnector3">
              <a:avLst>
                <a:gd name="adj1" fmla="val 99392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>
              <a:off x="1907035" y="5161050"/>
              <a:ext cx="50298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r Verbinder 23"/>
            <p:cNvCxnSpPr/>
            <p:nvPr/>
          </p:nvCxnSpPr>
          <p:spPr>
            <a:xfrm rot="5400000" flipH="1" flipV="1">
              <a:off x="1975885" y="4034172"/>
              <a:ext cx="1064243" cy="789555"/>
            </a:xfrm>
            <a:prstGeom prst="bentConnector3">
              <a:avLst>
                <a:gd name="adj1" fmla="val 10012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V="1">
              <a:off x="2113229" y="4961070"/>
              <a:ext cx="296788" cy="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r Verbinder 25"/>
            <p:cNvCxnSpPr>
              <a:endCxn id="16" idx="3"/>
            </p:cNvCxnSpPr>
            <p:nvPr/>
          </p:nvCxnSpPr>
          <p:spPr>
            <a:xfrm rot="10800000" flipV="1">
              <a:off x="3343627" y="5208589"/>
              <a:ext cx="1073859" cy="340620"/>
            </a:xfrm>
            <a:prstGeom prst="bentConnector3">
              <a:avLst>
                <a:gd name="adj1" fmla="val 31551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17" idx="3"/>
            </p:cNvCxnSpPr>
            <p:nvPr/>
          </p:nvCxnSpPr>
          <p:spPr>
            <a:xfrm flipV="1">
              <a:off x="3648426" y="5008649"/>
              <a:ext cx="769060" cy="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4" descr="https://wissensspeicher.iavgroup.local/IconExperience/o_collection/o_collection_png/blue5/64x64/cloud_su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43" y="1278621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 descr="https://wissensspeicher.iavgroup.local/IconExperience/o_collection/o_collection_png/blue_blue5/64x64/refresh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167" y="2519337"/>
              <a:ext cx="761041" cy="761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Pfeil nach unten 29"/>
          <p:cNvSpPr/>
          <p:nvPr/>
        </p:nvSpPr>
        <p:spPr>
          <a:xfrm>
            <a:off x="3543872" y="3744143"/>
            <a:ext cx="191715" cy="43204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44557" y="4032175"/>
            <a:ext cx="2803724" cy="15121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586165" y="2803828"/>
            <a:ext cx="1949943" cy="7942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409070" y="1417233"/>
            <a:ext cx="2199046" cy="123601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823631" y="4032175"/>
            <a:ext cx="3119216" cy="172819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38" name="Gewinkelter Verbinder 37"/>
          <p:cNvCxnSpPr>
            <a:stCxn id="32" idx="1"/>
            <a:endCxn id="31" idx="0"/>
          </p:cNvCxnSpPr>
          <p:nvPr/>
        </p:nvCxnSpPr>
        <p:spPr>
          <a:xfrm rot="10800000" flipV="1">
            <a:off x="1946419" y="3200943"/>
            <a:ext cx="639746" cy="83123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33" idx="3"/>
            <a:endCxn id="34" idx="0"/>
          </p:cNvCxnSpPr>
          <p:nvPr/>
        </p:nvCxnSpPr>
        <p:spPr>
          <a:xfrm>
            <a:off x="4608116" y="2035241"/>
            <a:ext cx="775123" cy="1996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Simulationsbeispiel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08513" y="1152525"/>
            <a:ext cx="6335712" cy="45602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Einstellung:</a:t>
            </a:r>
          </a:p>
          <a:p>
            <a:r>
              <a:rPr lang="de-DE" b="0" dirty="0" smtClean="0"/>
              <a:t>Außentemperatur </a:t>
            </a:r>
            <a:r>
              <a:rPr lang="de-DE" b="0" dirty="0"/>
              <a:t>= 17 </a:t>
            </a:r>
            <a:r>
              <a:rPr lang="de-DE" b="0" dirty="0" smtClean="0"/>
              <a:t>Grad</a:t>
            </a:r>
            <a:endParaRPr lang="de-DE" b="0" dirty="0"/>
          </a:p>
          <a:p>
            <a:r>
              <a:rPr lang="de-DE" b="0" dirty="0"/>
              <a:t>Sollwert der Raumtemperatur = 20 </a:t>
            </a:r>
            <a:r>
              <a:rPr lang="de-DE" b="0" dirty="0" smtClean="0"/>
              <a:t>Grad =&gt; 18 Grad</a:t>
            </a:r>
          </a:p>
          <a:p>
            <a:r>
              <a:rPr lang="de-DE" b="0" dirty="0"/>
              <a:t>Sollwert der Wassertanktemperatur = 77 Grad </a:t>
            </a:r>
          </a:p>
          <a:p>
            <a:r>
              <a:rPr lang="de-DE" b="0" dirty="0"/>
              <a:t>anfängliche Wassertanktemperatur = 20 Celsius Grad </a:t>
            </a:r>
          </a:p>
          <a:p>
            <a:endParaRPr lang="de-DE" b="0" dirty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Simulationsergebnisse </a:t>
            </a:r>
            <a:r>
              <a:rPr lang="de-DE" dirty="0"/>
              <a:t>des </a:t>
            </a:r>
            <a:r>
              <a:rPr lang="de-DE" dirty="0" smtClean="0"/>
              <a:t>Raums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Simulationsergebnisse des </a:t>
            </a:r>
            <a:r>
              <a:rPr lang="de-DE" dirty="0" smtClean="0"/>
              <a:t>Raumreglers</a:t>
            </a:r>
            <a:endParaRPr lang="de-DE" dirty="0"/>
          </a:p>
          <a:p>
            <a:r>
              <a:rPr lang="de-DE" b="0" dirty="0"/>
              <a:t>X-Axis: Zeit </a:t>
            </a:r>
            <a:r>
              <a:rPr lang="de-DE" b="0" dirty="0" smtClean="0"/>
              <a:t>(Minuten) </a:t>
            </a:r>
            <a:r>
              <a:rPr lang="de-DE" b="0" dirty="0"/>
              <a:t>Y-Axis: Temperatur (Celsius)</a:t>
            </a:r>
          </a:p>
          <a:p>
            <a:r>
              <a:rPr lang="de-DE" b="0" dirty="0"/>
              <a:t>Nach etwa </a:t>
            </a:r>
            <a:r>
              <a:rPr lang="de-DE" b="0" dirty="0" smtClean="0"/>
              <a:t>20 </a:t>
            </a:r>
            <a:r>
              <a:rPr lang="de-DE" b="0" dirty="0"/>
              <a:t>Minute hat sich die Raumtemperatur stabilisiert </a:t>
            </a:r>
          </a:p>
          <a:p>
            <a:r>
              <a:rPr lang="de-DE" b="0" dirty="0"/>
              <a:t>die Überwachung ist weniger als 1 Grad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0" y="1152525"/>
            <a:ext cx="3779765" cy="258396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17" y="3744143"/>
            <a:ext cx="3779768" cy="23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Simulationsbeispiel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08513" y="1152525"/>
            <a:ext cx="6335711" cy="1795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Simulationsergebnisse </a:t>
            </a:r>
            <a:r>
              <a:rPr lang="de-DE" dirty="0"/>
              <a:t>des </a:t>
            </a:r>
            <a:r>
              <a:rPr lang="de-DE" dirty="0" smtClean="0"/>
              <a:t>Heizkessels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Simulationsergebnisse des Heizkesselreglers</a:t>
            </a:r>
          </a:p>
          <a:p>
            <a:r>
              <a:rPr lang="de-DE" b="0" dirty="0" smtClean="0"/>
              <a:t>X-Axis: Zeit (Minuten) Y-Axis: </a:t>
            </a:r>
            <a:r>
              <a:rPr lang="de-DE" b="0" dirty="0"/>
              <a:t>Temperatur (Celsius)</a:t>
            </a:r>
            <a:endParaRPr lang="de-DE" b="0" dirty="0" smtClean="0"/>
          </a:p>
          <a:p>
            <a:r>
              <a:rPr lang="de-DE" b="0" dirty="0"/>
              <a:t>Nach etwa </a:t>
            </a:r>
            <a:r>
              <a:rPr lang="de-DE" b="0" dirty="0" smtClean="0"/>
              <a:t>12 </a:t>
            </a:r>
            <a:r>
              <a:rPr lang="de-DE" b="0" dirty="0"/>
              <a:t>Minuten hat sich die Kesseltemperatur </a:t>
            </a:r>
            <a:r>
              <a:rPr lang="de-DE" b="0" dirty="0" smtClean="0"/>
              <a:t>stabilisiert</a:t>
            </a:r>
          </a:p>
          <a:p>
            <a:r>
              <a:rPr lang="de-DE" b="0" dirty="0" smtClean="0"/>
              <a:t>Abweichung ist </a:t>
            </a:r>
            <a:r>
              <a:rPr lang="de-DE" b="0" dirty="0"/>
              <a:t>weniger als 1 </a:t>
            </a:r>
            <a:r>
              <a:rPr lang="de-DE" b="0" dirty="0" smtClean="0"/>
              <a:t>Grad</a:t>
            </a:r>
            <a:endParaRPr lang="de-DE" b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6" y="935831"/>
            <a:ext cx="3743923" cy="273630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3" y="3672135"/>
            <a:ext cx="3773336" cy="23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7" y="897418"/>
            <a:ext cx="5461338" cy="283443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7" y="3044113"/>
            <a:ext cx="3743921" cy="29564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csv</a:t>
            </a:r>
            <a:r>
              <a:rPr lang="de-DE" dirty="0" smtClean="0"/>
              <a:t>-Dateien erzeugen von Simulink-Model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7200899" y="1152525"/>
            <a:ext cx="3743325" cy="430887"/>
          </a:xfrm>
        </p:spPr>
        <p:txBody>
          <a:bodyPr/>
          <a:lstStyle/>
          <a:p>
            <a:r>
              <a:rPr lang="de-DE" b="0" dirty="0" smtClean="0"/>
              <a:t>Durch Call back Funktion werden </a:t>
            </a:r>
            <a:r>
              <a:rPr lang="de-DE" b="0" dirty="0" err="1" smtClean="0"/>
              <a:t>csv</a:t>
            </a:r>
            <a:r>
              <a:rPr lang="de-DE" b="0" dirty="0" smtClean="0"/>
              <a:t> Dateien mit Zeitstempeln erzeugt</a:t>
            </a:r>
            <a:endParaRPr lang="de-DE" b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88" y="3053119"/>
            <a:ext cx="1946931" cy="235027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5"/>
          <a:srcRect r="56656" b="3242"/>
          <a:stretch/>
        </p:blipFill>
        <p:spPr>
          <a:xfrm>
            <a:off x="6120779" y="1792726"/>
            <a:ext cx="1080120" cy="4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3" y="291152"/>
            <a:ext cx="8640000" cy="353115"/>
          </a:xfrm>
        </p:spPr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4" y="1152525"/>
            <a:ext cx="504031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Temperatur in einem Raum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die Messdaten analysieren</a:t>
            </a:r>
            <a:endParaRPr lang="de-DE" b="0" dirty="0"/>
          </a:p>
        </p:txBody>
      </p:sp>
      <p:sp>
        <p:nvSpPr>
          <p:cNvPr id="99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3" y="3703778"/>
            <a:ext cx="2349832" cy="1867178"/>
          </a:xfrm>
        </p:spPr>
        <p:txBody>
          <a:bodyPr/>
          <a:lstStyle/>
          <a:p>
            <a:r>
              <a:rPr lang="de-DE" dirty="0" smtClean="0"/>
              <a:t>System entwerfen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ein </a:t>
            </a:r>
            <a:r>
              <a:rPr lang="de-DE" b="0" dirty="0" smtClean="0"/>
              <a:t>System in Simulink entwickeln</a:t>
            </a:r>
            <a:r>
              <a:rPr lang="de-DE" b="0" dirty="0"/>
              <a:t>, um </a:t>
            </a:r>
            <a:r>
              <a:rPr lang="de-DE" b="0" dirty="0" smtClean="0"/>
              <a:t>die Raumtemperatur zu regeln</a:t>
            </a:r>
            <a:endParaRPr lang="de-DE" b="0" dirty="0"/>
          </a:p>
          <a:p>
            <a:pPr marL="468313" lvl="1" indent="-285750"/>
            <a:r>
              <a:rPr lang="de-DE" dirty="0" err="1" smtClean="0"/>
              <a:t>Reglerentwurf</a:t>
            </a:r>
            <a:endParaRPr lang="de-DE" dirty="0" smtClean="0"/>
          </a:p>
          <a:p>
            <a:pPr marL="468313" lvl="1" indent="-285750"/>
            <a:r>
              <a:rPr lang="de-DE" b="0" dirty="0" smtClean="0"/>
              <a:t>Systemmodellierung</a:t>
            </a:r>
            <a:endParaRPr lang="de-DE" b="0" dirty="0"/>
          </a:p>
        </p:txBody>
      </p:sp>
      <p:sp>
        <p:nvSpPr>
          <p:cNvPr id="100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08359" y="3703778"/>
            <a:ext cx="5040312" cy="1400383"/>
          </a:xfrm>
        </p:spPr>
        <p:txBody>
          <a:bodyPr/>
          <a:lstStyle/>
          <a:p>
            <a:r>
              <a:rPr lang="de-DE" dirty="0" smtClean="0"/>
              <a:t>Analysesystem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Daten </a:t>
            </a:r>
            <a:r>
              <a:rPr lang="de-DE" b="0" dirty="0" smtClean="0"/>
              <a:t>erstellen </a:t>
            </a:r>
            <a:r>
              <a:rPr lang="de-DE" b="0" dirty="0"/>
              <a:t>(z.B. in </a:t>
            </a:r>
            <a:r>
              <a:rPr lang="de-DE" b="0" dirty="0" smtClean="0"/>
              <a:t>CSV, soll auf einer SPS laufen)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einlesen auf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anzeigen: in Form von Grafiken</a:t>
            </a:r>
          </a:p>
        </p:txBody>
      </p:sp>
      <p:sp>
        <p:nvSpPr>
          <p:cNvPr id="101" name="Ellipse 100"/>
          <p:cNvSpPr/>
          <p:nvPr/>
        </p:nvSpPr>
        <p:spPr>
          <a:xfrm>
            <a:off x="778302" y="2354229"/>
            <a:ext cx="1634608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Simulink System</a:t>
            </a:r>
          </a:p>
        </p:txBody>
      </p:sp>
      <p:sp>
        <p:nvSpPr>
          <p:cNvPr id="102" name="Ellipse 101"/>
          <p:cNvSpPr/>
          <p:nvPr/>
        </p:nvSpPr>
        <p:spPr>
          <a:xfrm>
            <a:off x="2994179" y="2249927"/>
            <a:ext cx="1800200" cy="8635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Steuerung (SPS)</a:t>
            </a:r>
          </a:p>
        </p:txBody>
      </p:sp>
      <p:sp>
        <p:nvSpPr>
          <p:cNvPr id="103" name="Ellipse 102"/>
          <p:cNvSpPr/>
          <p:nvPr/>
        </p:nvSpPr>
        <p:spPr>
          <a:xfrm>
            <a:off x="5434870" y="2326359"/>
            <a:ext cx="2017020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Analysesystem in </a:t>
            </a:r>
            <a:r>
              <a:rPr lang="de-DE" sz="1400" b="1" dirty="0" err="1" smtClean="0">
                <a:solidFill>
                  <a:schemeClr val="bg1"/>
                </a:solidFill>
              </a:rPr>
              <a:t>Matlab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4" name="Pfeil nach rechts 103"/>
          <p:cNvSpPr/>
          <p:nvPr/>
        </p:nvSpPr>
        <p:spPr>
          <a:xfrm>
            <a:off x="2534294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5" name="Pfeil nach rechts 104"/>
          <p:cNvSpPr/>
          <p:nvPr/>
        </p:nvSpPr>
        <p:spPr>
          <a:xfrm>
            <a:off x="4974985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6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53173" y="3703778"/>
            <a:ext cx="2349832" cy="1436291"/>
          </a:xfrm>
        </p:spPr>
        <p:txBody>
          <a:bodyPr/>
          <a:lstStyle/>
          <a:p>
            <a:r>
              <a:rPr lang="de-DE" dirty="0" smtClean="0"/>
              <a:t>Programm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aus Simulink exportieren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entwerfen</a:t>
            </a:r>
          </a:p>
        </p:txBody>
      </p:sp>
      <p:sp>
        <p:nvSpPr>
          <p:cNvPr id="6" name="Rechteck 5"/>
          <p:cNvSpPr/>
          <p:nvPr/>
        </p:nvSpPr>
        <p:spPr>
          <a:xfrm>
            <a:off x="5481092" y="1963968"/>
            <a:ext cx="5319712" cy="374441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Analysesystem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7200899" y="1152525"/>
            <a:ext cx="3743325" cy="10054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Dateien </a:t>
            </a:r>
            <a:r>
              <a:rPr lang="de-DE" b="0" dirty="0"/>
              <a:t>einlesen </a:t>
            </a:r>
            <a:endParaRPr lang="de-D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Dateien bearbeiten</a:t>
            </a:r>
            <a:endParaRPr lang="de-D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Daten anzeigen: in Form von Grafiken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8" y="1152525"/>
            <a:ext cx="4996494" cy="28076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916" y="2899313"/>
            <a:ext cx="4127824" cy="31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667" y="236000"/>
            <a:ext cx="8640000" cy="353115"/>
          </a:xfrm>
        </p:spPr>
        <p:txBody>
          <a:bodyPr/>
          <a:lstStyle/>
          <a:p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05/2020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0" y="1663105"/>
            <a:ext cx="4587769" cy="10857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r="56656" b="3242"/>
          <a:stretch/>
        </p:blipFill>
        <p:spPr>
          <a:xfrm>
            <a:off x="5903913" y="1977815"/>
            <a:ext cx="1080120" cy="4202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056" y="1152525"/>
            <a:ext cx="2396805" cy="182849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7" y="4320207"/>
            <a:ext cx="2587639" cy="612398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592111" y="4253279"/>
            <a:ext cx="1566382" cy="7609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Steuerung (SPS)</a:t>
            </a:r>
          </a:p>
        </p:txBody>
      </p:sp>
      <p:sp>
        <p:nvSpPr>
          <p:cNvPr id="10" name="Ellipse 9"/>
          <p:cNvSpPr/>
          <p:nvPr/>
        </p:nvSpPr>
        <p:spPr>
          <a:xfrm>
            <a:off x="5791129" y="4119904"/>
            <a:ext cx="1293107" cy="10276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Data </a:t>
            </a:r>
            <a:r>
              <a:rPr lang="de-DE" sz="1400" b="1" dirty="0" err="1" smtClean="0">
                <a:solidFill>
                  <a:schemeClr val="bg1"/>
                </a:solidFill>
              </a:rPr>
              <a:t>Logging</a:t>
            </a:r>
            <a:r>
              <a:rPr lang="de-DE" sz="1400" b="1" dirty="0" smtClean="0">
                <a:solidFill>
                  <a:schemeClr val="bg1"/>
                </a:solidFill>
              </a:rPr>
              <a:t> System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835" y="3758839"/>
            <a:ext cx="2396805" cy="18284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r="56656" b="3242"/>
          <a:stretch/>
        </p:blipFill>
        <p:spPr>
          <a:xfrm>
            <a:off x="7128396" y="3988979"/>
            <a:ext cx="1080120" cy="42029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76263" y="1192911"/>
            <a:ext cx="945131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Testsystem: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75667" y="3285625"/>
            <a:ext cx="2365328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Anwendung des Testsystems:</a:t>
            </a:r>
          </a:p>
        </p:txBody>
      </p:sp>
      <p:sp>
        <p:nvSpPr>
          <p:cNvPr id="23" name="Pfeil nach rechts 22"/>
          <p:cNvSpPr/>
          <p:nvPr/>
        </p:nvSpPr>
        <p:spPr>
          <a:xfrm>
            <a:off x="5400204" y="2110783"/>
            <a:ext cx="503709" cy="12119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>
            <a:off x="7235887" y="2084789"/>
            <a:ext cx="900621" cy="1471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Pfeil nach rechts 24"/>
          <p:cNvSpPr/>
          <p:nvPr/>
        </p:nvSpPr>
        <p:spPr>
          <a:xfrm>
            <a:off x="5233442" y="4637818"/>
            <a:ext cx="503709" cy="11443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3217292" y="4612487"/>
            <a:ext cx="330660" cy="13976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7164747" y="4591000"/>
            <a:ext cx="1043769" cy="16125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V 16:9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400" dirty="0" smtClean="0"/>
        </a:defPPr>
      </a:lstStyle>
    </a:txDef>
  </a:objectDefaults>
  <a:extraClrSchemeLst/>
  <a:custClrLst>
    <a:custClr name="Primär: IAV Blau 1">
      <a:srgbClr val="5DAEDB"/>
    </a:custClr>
    <a:custClr name="Primär: IAV Blau 3">
      <a:srgbClr val="14639E"/>
    </a:custClr>
    <a:custClr name="Primär: IAV Blau 5">
      <a:srgbClr val="0C3868"/>
    </a:custClr>
    <a:custClr name="-">
      <a:srgbClr val="FFFFFF"/>
    </a:custClr>
    <a:custClr name="-">
      <a:srgbClr val="FFFFFF"/>
    </a:custClr>
    <a:custClr name="Akzent: Orange">
      <a:srgbClr val="E6962C"/>
    </a:custClr>
    <a:custClr name="Akzent: Grün">
      <a:srgbClr val="91C60E"/>
    </a:custClr>
    <a:custClr name="-">
      <a:srgbClr val="FFFFFF"/>
    </a:custClr>
    <a:custClr name="-">
      <a:srgbClr val="FFFFFF"/>
    </a:custClr>
    <a:custClr name="-">
      <a:srgbClr val="FFFFFF"/>
    </a:custClr>
    <a:custClr name="Sekundär: Ampelrot">
      <a:srgbClr val="CE0037"/>
    </a:custClr>
    <a:custClr name="Sekundär: Ampelgelb">
      <a:srgbClr val="FFC600"/>
    </a:custClr>
    <a:custClr name="Sekundär: Dunkelgrün">
      <a:srgbClr val="006747"/>
    </a:custClr>
    <a:custClr name="Sekundär: Violett">
      <a:srgbClr val="5F259F"/>
    </a:custClr>
    <a:custClr name="Sekundär: Himbeer">
      <a:srgbClr val="A20067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Tertiär: 60 % Rot">
      <a:srgbClr val="F08590"/>
    </a:custClr>
    <a:custClr name="Tertiär: 60 % Gelb">
      <a:srgbClr val="FFE882"/>
    </a:custClr>
    <a:custClr name="Tertiär: 60 % Dunkelgrün">
      <a:srgbClr val="66A491"/>
    </a:custClr>
    <a:custClr name="Tertiär: 60 % Violett">
      <a:srgbClr val="9577B4"/>
    </a:custClr>
    <a:custClr name="Tertiär: 60 % Himbeer">
      <a:srgbClr val="CC7AA3"/>
    </a:custClr>
    <a:custClr name="Tertiär: 60 % Orange">
      <a:srgbClr val="FCC577"/>
    </a:custClr>
    <a:custClr name="Tertiär: 60 % Grün">
      <a:srgbClr val="C5D984"/>
    </a:custClr>
    <a:custClr name="-">
      <a:srgbClr val="FFFFFF"/>
    </a:custClr>
    <a:custClr name="-">
      <a:srgbClr val="FFFFFF"/>
    </a:custClr>
    <a:custClr name="-">
      <a:srgbClr val="FFFFFF"/>
    </a:custClr>
    <a:custClr name="Inaktiv: Grau">
      <a:srgbClr val="CCCCCC"/>
    </a:custClr>
  </a:custClrLst>
  <a:extLst>
    <a:ext uri="{05A4C25C-085E-4340-85A3-A5531E510DB2}">
      <thm15:themeFamily xmlns:thm15="http://schemas.microsoft.com/office/thememl/2012/main" name="Präsentation2" id="{4641955A-1A58-4255-A313-943CD3A04F7D}" vid="{FC9A6FDC-9D14-423A-B0C5-2B35F131188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Praesentationsvorlage_DE</Template>
  <TotalTime>0</TotalTime>
  <Words>537</Words>
  <Application>Microsoft Office PowerPoint</Application>
  <PresentationFormat>Benutzerdefiniert</PresentationFormat>
  <Paragraphs>136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IAV 16:9</vt:lpstr>
      <vt:lpstr>Bachelorpraktikum</vt:lpstr>
      <vt:lpstr>Problemstellung</vt:lpstr>
      <vt:lpstr>Systementwurf</vt:lpstr>
      <vt:lpstr>Simulationsbeispiel</vt:lpstr>
      <vt:lpstr>Simulationsbeispiel</vt:lpstr>
      <vt:lpstr>csv-Dateien erzeugen von Simulink-Model</vt:lpstr>
      <vt:lpstr>Problemstellung</vt:lpstr>
      <vt:lpstr>Analysesystem</vt:lpstr>
      <vt:lpstr>Prozess</vt:lpstr>
      <vt:lpstr>PowerPoint-Präsentation</vt:lpstr>
      <vt:lpstr>Lenkungsinformationen</vt:lpstr>
    </vt:vector>
  </TitlesOfParts>
  <Manager>https://profi.iavgroup.local/pkit/go/pelement.do?id=6879&amp;type=Process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</dc:title>
  <dc:creator>Li, Yizhen (TP-D)</dc:creator>
  <cp:keywords/>
  <dc:description>Test</dc:description>
  <cp:lastModifiedBy>Hoppe, Andre Patrick (TP-D)</cp:lastModifiedBy>
  <cp:revision>23</cp:revision>
  <cp:lastPrinted>2020-05-13T05:56:14Z</cp:lastPrinted>
  <dcterms:created xsi:type="dcterms:W3CDTF">2020-05-04T08:09:01Z</dcterms:created>
  <dcterms:modified xsi:type="dcterms:W3CDTF">2020-05-13T05:59:42Z</dcterms:modified>
  <cp:category>1.2.1 Marke IAV</cp:category>
  <cp:version>62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AV-Template">
    <vt:lpwstr>C:\templates\Office\Prozesse\1.2.1 Marke IAV\Praesentationsvorlage_DE.potx</vt:lpwstr>
  </property>
</Properties>
</file>