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9" r:id="rId3"/>
    <p:sldId id="257" r:id="rId4"/>
    <p:sldId id="270" r:id="rId5"/>
    <p:sldId id="260" r:id="rId6"/>
    <p:sldId id="261" r:id="rId7"/>
    <p:sldId id="272" r:id="rId8"/>
    <p:sldId id="265" r:id="rId9"/>
    <p:sldId id="273" r:id="rId10"/>
    <p:sldId id="259" r:id="rId11"/>
    <p:sldId id="274" r:id="rId12"/>
    <p:sldId id="266" r:id="rId13"/>
    <p:sldId id="275" r:id="rId14"/>
    <p:sldId id="262" r:id="rId15"/>
    <p:sldId id="269" r:id="rId16"/>
    <p:sldId id="267" r:id="rId17"/>
    <p:sldId id="271" r:id="rId18"/>
    <p:sldId id="268" r:id="rId19"/>
    <p:sldId id="276" r:id="rId20"/>
    <p:sldId id="263" r:id="rId21"/>
    <p:sldId id="264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0F2AE-EEC7-448A-AEF4-86FDD1B68B6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BD4EA-1DDB-4178-9C4C-AB4FCAFADB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3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Zus</a:t>
            </a:r>
            <a:r>
              <a:rPr lang="de-DE" dirty="0" err="1" smtClean="0"/>
              <a:t>ätzlich</a:t>
            </a:r>
            <a:r>
              <a:rPr lang="de-DE" baseline="0" dirty="0" smtClean="0"/>
              <a:t> Bauraum in Schaltschrank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BD4EA-1DDB-4178-9C4C-AB4FCAFADB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5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BD4EA-1DDB-4178-9C4C-AB4FCAFADB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0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BD4EA-1DDB-4178-9C4C-AB4FCAFADB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65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BD4EA-1DDB-4178-9C4C-AB4FCAFADB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0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BD4EA-1DDB-4178-9C4C-AB4FCAFADB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6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5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0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6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8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5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7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9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6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6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41D59-2DEC-4512-990A-B2DD68279F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3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984707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latin typeface="+mn-lt"/>
              </a:rPr>
              <a:t>Entwicklung</a:t>
            </a:r>
            <a:r>
              <a:rPr lang="en-US" sz="4400" dirty="0" smtClean="0">
                <a:latin typeface="+mn-lt"/>
              </a:rPr>
              <a:t> </a:t>
            </a:r>
            <a:r>
              <a:rPr lang="en-US" sz="4400" dirty="0" err="1" smtClean="0">
                <a:latin typeface="+mn-lt"/>
              </a:rPr>
              <a:t>eines</a:t>
            </a:r>
            <a:r>
              <a:rPr lang="en-US" sz="4400" dirty="0" smtClean="0">
                <a:latin typeface="+mn-lt"/>
              </a:rPr>
              <a:t> Data-Logging-Systems f</a:t>
            </a:r>
            <a:r>
              <a:rPr lang="de-DE" sz="4400" dirty="0" err="1" smtClean="0">
                <a:latin typeface="+mn-lt"/>
              </a:rPr>
              <a:t>ür</a:t>
            </a:r>
            <a:r>
              <a:rPr lang="de-DE" sz="4400" dirty="0" smtClean="0">
                <a:latin typeface="+mn-lt"/>
              </a:rPr>
              <a:t> Industriesteuerungen</a:t>
            </a:r>
            <a:endParaRPr lang="en-US" sz="4400" dirty="0">
              <a:latin typeface="+mn-l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34656"/>
            <a:ext cx="9144000" cy="1655762"/>
          </a:xfrm>
        </p:spPr>
        <p:txBody>
          <a:bodyPr/>
          <a:lstStyle/>
          <a:p>
            <a:r>
              <a:rPr lang="de-DE" dirty="0" smtClean="0"/>
              <a:t>Bachelorarbeit</a:t>
            </a:r>
          </a:p>
          <a:p>
            <a:r>
              <a:rPr lang="de-DE" dirty="0" err="1" smtClean="0"/>
              <a:t>Yizhen</a:t>
            </a:r>
            <a:r>
              <a:rPr lang="de-DE" dirty="0" smtClean="0"/>
              <a:t> LI</a:t>
            </a:r>
          </a:p>
          <a:p>
            <a:r>
              <a:rPr lang="de-DE" dirty="0" smtClean="0"/>
              <a:t>22.09.2020 Wernigerode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pic>
        <p:nvPicPr>
          <p:cNvPr id="7" name="Bild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7591" y="289121"/>
            <a:ext cx="3294606" cy="989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 descr="C:\Users\y03li\AppData\Local\Microsoft\Windows\INetCache\Content.Word\2-HSH-Logo-RGB-d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" y="300177"/>
            <a:ext cx="5157798" cy="1096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917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de-DE" sz="4000" dirty="0" smtClean="0"/>
              <a:t>   Data-</a:t>
            </a:r>
            <a:r>
              <a:rPr lang="de-DE" sz="4000" dirty="0" err="1" smtClean="0"/>
              <a:t>Logging</a:t>
            </a:r>
            <a:r>
              <a:rPr lang="de-DE" sz="4000" dirty="0" smtClean="0"/>
              <a:t>-Programm in </a:t>
            </a:r>
            <a:r>
              <a:rPr lang="de-DE" sz="4000" dirty="0" err="1" smtClean="0"/>
              <a:t>TwinCAT</a:t>
            </a:r>
            <a:r>
              <a:rPr lang="de-DE" sz="4000" dirty="0" smtClean="0"/>
              <a:t> PLC: kontinuierlich </a:t>
            </a:r>
            <a:endParaRPr lang="en-US" sz="4000" dirty="0"/>
          </a:p>
        </p:txBody>
      </p:sp>
      <p:sp>
        <p:nvSpPr>
          <p:cNvPr id="4" name="Textplatzhalter 5"/>
          <p:cNvSpPr txBox="1">
            <a:spLocks/>
          </p:cNvSpPr>
          <p:nvPr/>
        </p:nvSpPr>
        <p:spPr>
          <a:xfrm>
            <a:off x="8212229" y="1650613"/>
            <a:ext cx="3979771" cy="219034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sz="2400" dirty="0" smtClean="0"/>
              <a:t>Programm: TC3 PLC Projekt in ST (IEC 61131)</a:t>
            </a:r>
          </a:p>
          <a:p>
            <a:pPr marL="285750" indent="-285750"/>
            <a:r>
              <a:rPr lang="de-DE" sz="2400" dirty="0" smtClean="0"/>
              <a:t>Task Zyklus: 10ms</a:t>
            </a:r>
          </a:p>
        </p:txBody>
      </p:sp>
      <p:pic>
        <p:nvPicPr>
          <p:cNvPr id="7" name="Grafik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74" y="1232128"/>
            <a:ext cx="7244081" cy="4532520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484074" y="5920078"/>
            <a:ext cx="10498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Abbildung6 </a:t>
            </a:r>
            <a:r>
              <a:rPr lang="de-DE" dirty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Flussdiagramm des </a:t>
            </a:r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kontinuierlichen </a:t>
            </a:r>
            <a:r>
              <a:rPr lang="de-DE" dirty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Data-</a:t>
            </a:r>
            <a:r>
              <a:rPr lang="de-DE" dirty="0" err="1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Logging</a:t>
            </a:r>
            <a:r>
              <a:rPr lang="de-DE" dirty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-Programms in </a:t>
            </a:r>
            <a:r>
              <a:rPr lang="de-DE" dirty="0" err="1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TwinCAT</a:t>
            </a:r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PLC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10</a:t>
            </a:fld>
            <a:endParaRPr lang="en-US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0" y="9833"/>
            <a:ext cx="707919" cy="1720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693171" y="491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1263444" y="4918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1838631" y="9834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2374490" y="1474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2949677" y="9831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519950" y="9832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4095137" y="14748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4675240" y="4919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5250427" y="9835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de-DE" sz="4000" dirty="0" smtClean="0"/>
              <a:t>   Data-</a:t>
            </a:r>
            <a:r>
              <a:rPr lang="de-DE" sz="4000" dirty="0" err="1" smtClean="0"/>
              <a:t>Logging</a:t>
            </a:r>
            <a:r>
              <a:rPr lang="de-DE" sz="4000" dirty="0" smtClean="0"/>
              <a:t>-Programm in </a:t>
            </a:r>
            <a:r>
              <a:rPr lang="de-DE" sz="4000" dirty="0" err="1" smtClean="0"/>
              <a:t>TwinCAT</a:t>
            </a:r>
            <a:r>
              <a:rPr lang="de-DE" sz="4000" dirty="0" smtClean="0"/>
              <a:t> PLC: kontinuierlich </a:t>
            </a:r>
            <a:endParaRPr lang="en-US" sz="4000" dirty="0"/>
          </a:p>
        </p:txBody>
      </p:sp>
      <p:sp>
        <p:nvSpPr>
          <p:cNvPr id="4" name="Textplatzhalter 5"/>
          <p:cNvSpPr txBox="1">
            <a:spLocks/>
          </p:cNvSpPr>
          <p:nvPr/>
        </p:nvSpPr>
        <p:spPr>
          <a:xfrm>
            <a:off x="7348385" y="1839977"/>
            <a:ext cx="4460158" cy="219034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sz="2400" dirty="0" smtClean="0"/>
              <a:t>XML Datei: 100 Datensätze, Zeitintervall = 1s</a:t>
            </a:r>
          </a:p>
          <a:p>
            <a:r>
              <a:rPr lang="de-DE" sz="2400" dirty="0" smtClean="0"/>
              <a:t>Name: </a:t>
            </a:r>
            <a:r>
              <a:rPr lang="de-DE" sz="2400" dirty="0" err="1" smtClean="0"/>
              <a:t>yyyy</a:t>
            </a:r>
            <a:r>
              <a:rPr lang="de-DE" sz="2400" dirty="0" smtClean="0"/>
              <a:t>-mm-</a:t>
            </a:r>
            <a:r>
              <a:rPr lang="de-DE" sz="2400" dirty="0" err="1" smtClean="0"/>
              <a:t>dd</a:t>
            </a:r>
            <a:r>
              <a:rPr lang="de-DE" sz="2400" dirty="0" smtClean="0"/>
              <a:t>-</a:t>
            </a:r>
            <a:r>
              <a:rPr lang="de-DE" sz="2400" dirty="0" err="1" smtClean="0"/>
              <a:t>hh</a:t>
            </a:r>
            <a:r>
              <a:rPr lang="de-DE" sz="2400" dirty="0" smtClean="0"/>
              <a:t>-mm-</a:t>
            </a:r>
            <a:r>
              <a:rPr lang="de-DE" sz="2400" dirty="0" err="1" smtClean="0"/>
              <a:t>ss</a:t>
            </a:r>
            <a:r>
              <a:rPr lang="de-DE" sz="2400" dirty="0" smtClean="0"/>
              <a:t>-</a:t>
            </a:r>
            <a:r>
              <a:rPr lang="de-DE" sz="2400" dirty="0" err="1" smtClean="0"/>
              <a:t>msTEST</a:t>
            </a:r>
            <a:endParaRPr lang="de-DE" sz="2400" dirty="0" smtClean="0"/>
          </a:p>
          <a:p>
            <a:endParaRPr lang="de-DE" sz="2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b="5428"/>
          <a:stretch/>
        </p:blipFill>
        <p:spPr>
          <a:xfrm>
            <a:off x="3146641" y="1063186"/>
            <a:ext cx="3883424" cy="499348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96" y="2485771"/>
            <a:ext cx="2755345" cy="2135392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11</a:t>
            </a:fld>
            <a:endParaRPr lang="en-US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391296" y="5361183"/>
            <a:ext cx="34039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Abbildung</a:t>
            </a:r>
            <a:r>
              <a:rPr lang="en-US" altLang="zh-CN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erzeugte</a:t>
            </a:r>
            <a:r>
              <a:rPr lang="en-US" altLang="zh-CN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XML</a:t>
            </a:r>
            <a:r>
              <a:rPr lang="en-US" altLang="zh-CN" dirty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dirty="0" err="1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ateien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0" y="9833"/>
            <a:ext cx="707919" cy="1720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693171" y="491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1263444" y="4918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1838631" y="9834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2374490" y="1474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2949677" y="9831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3519950" y="9832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4095137" y="14748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4675240" y="4919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5250427" y="9835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5820700" y="9836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5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de-DE" sz="4000" dirty="0" smtClean="0"/>
              <a:t>   Data-</a:t>
            </a:r>
            <a:r>
              <a:rPr lang="de-DE" sz="4000" dirty="0" err="1" smtClean="0"/>
              <a:t>Logging</a:t>
            </a:r>
            <a:r>
              <a:rPr lang="de-DE" sz="4000" dirty="0" smtClean="0"/>
              <a:t>-Programm in </a:t>
            </a:r>
            <a:r>
              <a:rPr lang="de-DE" sz="4000" dirty="0" err="1" smtClean="0"/>
              <a:t>TwinCAT</a:t>
            </a:r>
            <a:r>
              <a:rPr lang="de-DE" sz="4000" dirty="0" smtClean="0"/>
              <a:t> PLC: eventbasiert </a:t>
            </a:r>
            <a:endParaRPr lang="en-US" sz="4000" dirty="0"/>
          </a:p>
        </p:txBody>
      </p:sp>
      <p:sp>
        <p:nvSpPr>
          <p:cNvPr id="4" name="Textplatzhalter 5"/>
          <p:cNvSpPr txBox="1">
            <a:spLocks/>
          </p:cNvSpPr>
          <p:nvPr/>
        </p:nvSpPr>
        <p:spPr>
          <a:xfrm>
            <a:off x="7122242" y="1653163"/>
            <a:ext cx="5069758" cy="219034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sz="2400" b="0" dirty="0" smtClean="0"/>
              <a:t>XML Datei: 20 </a:t>
            </a:r>
            <a:r>
              <a:rPr lang="de-DE" sz="2400" dirty="0" smtClean="0"/>
              <a:t>Datensätz</a:t>
            </a:r>
            <a:r>
              <a:rPr lang="de-DE" sz="2400" b="0" dirty="0" smtClean="0"/>
              <a:t>e, Zeitintervall = 200ms</a:t>
            </a:r>
          </a:p>
          <a:p>
            <a:pPr marL="285750" indent="-285750"/>
            <a:r>
              <a:rPr lang="de-DE" sz="2400" b="0" dirty="0" smtClean="0"/>
              <a:t>Ergebnisse: 2 XML Dateien für jede Event</a:t>
            </a:r>
          </a:p>
          <a:p>
            <a:pPr marL="644525" lvl="2" indent="-285750"/>
            <a:r>
              <a:rPr lang="de-DE" sz="2400" dirty="0" smtClean="0"/>
              <a:t>20 Datensätze vor und 20 Datensätze nach den Event</a:t>
            </a:r>
            <a:endParaRPr lang="de-DE" sz="2400" b="0" dirty="0" smtClean="0"/>
          </a:p>
        </p:txBody>
      </p:sp>
      <p:sp>
        <p:nvSpPr>
          <p:cNvPr id="8" name="Rechteck 7"/>
          <p:cNvSpPr/>
          <p:nvPr/>
        </p:nvSpPr>
        <p:spPr>
          <a:xfrm>
            <a:off x="484075" y="5959413"/>
            <a:ext cx="9997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Abbildung</a:t>
            </a:r>
            <a:r>
              <a:rPr lang="en-US" altLang="zh-CN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Flussdiagramm des </a:t>
            </a:r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eventbasierten </a:t>
            </a:r>
            <a:r>
              <a:rPr lang="de-DE" dirty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Data-</a:t>
            </a:r>
            <a:r>
              <a:rPr lang="de-DE" dirty="0" err="1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Logging</a:t>
            </a:r>
            <a:r>
              <a:rPr lang="de-DE" dirty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-Programms in </a:t>
            </a:r>
            <a:r>
              <a:rPr lang="de-DE" dirty="0" err="1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TwinCAT</a:t>
            </a:r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PLC</a:t>
            </a:r>
            <a:endParaRPr lang="en-US" dirty="0"/>
          </a:p>
        </p:txBody>
      </p:sp>
      <p:pic>
        <p:nvPicPr>
          <p:cNvPr id="9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16" y="1207576"/>
            <a:ext cx="4642436" cy="4750772"/>
          </a:xfrm>
          <a:prstGeom prst="rect">
            <a:avLst/>
          </a:prstGeom>
          <a:noFill/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Entwicklung eines Data-</a:t>
            </a:r>
            <a:r>
              <a:rPr lang="de-DE" dirty="0" err="1" smtClean="0"/>
              <a:t>Logging</a:t>
            </a:r>
            <a:r>
              <a:rPr lang="de-DE" dirty="0" smtClean="0"/>
              <a:t>-Systems für Industriesteuerungen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0" y="9833"/>
            <a:ext cx="707919" cy="1720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693171" y="491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1263444" y="4918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1838631" y="9834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2374490" y="1474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2949677" y="9831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3519950" y="9832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4095137" y="14748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4675240" y="4919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5250427" y="9835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5820700" y="9836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6395887" y="4920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smtClean="0"/>
              <a:t>   Data-</a:t>
            </a:r>
            <a:r>
              <a:rPr lang="de-DE" sz="4000" dirty="0" err="1" smtClean="0"/>
              <a:t>Logging</a:t>
            </a:r>
            <a:r>
              <a:rPr lang="de-DE" sz="4000" dirty="0" smtClean="0"/>
              <a:t>-Programm in </a:t>
            </a:r>
            <a:r>
              <a:rPr lang="de-DE" sz="4000" dirty="0" err="1" smtClean="0"/>
              <a:t>TwinCAT</a:t>
            </a:r>
            <a:r>
              <a:rPr lang="de-DE" sz="4000" dirty="0" smtClean="0"/>
              <a:t> C++</a:t>
            </a:r>
            <a:endParaRPr lang="en-US" sz="4000" dirty="0"/>
          </a:p>
        </p:txBody>
      </p:sp>
      <p:pic>
        <p:nvPicPr>
          <p:cNvPr id="4" name="Grafik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42" y="1406504"/>
            <a:ext cx="3260315" cy="4522348"/>
          </a:xfrm>
          <a:prstGeom prst="rect">
            <a:avLst/>
          </a:prstGeom>
          <a:noFill/>
        </p:spPr>
      </p:pic>
      <p:pic>
        <p:nvPicPr>
          <p:cNvPr id="5" name="图片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071" y="1825625"/>
            <a:ext cx="2158129" cy="3253546"/>
          </a:xfrm>
          <a:prstGeom prst="rect">
            <a:avLst/>
          </a:prstGeom>
          <a:noFill/>
        </p:spPr>
      </p:pic>
      <p:pic>
        <p:nvPicPr>
          <p:cNvPr id="6" name="图片 1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580" y="1002890"/>
            <a:ext cx="2445612" cy="5594555"/>
          </a:xfrm>
          <a:prstGeom prst="rect">
            <a:avLst/>
          </a:prstGeom>
          <a:noFill/>
        </p:spPr>
      </p:pic>
      <p:sp>
        <p:nvSpPr>
          <p:cNvPr id="7" name="Rechteck 6"/>
          <p:cNvSpPr/>
          <p:nvPr/>
        </p:nvSpPr>
        <p:spPr>
          <a:xfrm>
            <a:off x="9262198" y="2529068"/>
            <a:ext cx="28611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Programm: TC3 </a:t>
            </a:r>
            <a:r>
              <a:rPr lang="de-DE" dirty="0" smtClean="0"/>
              <a:t>C++ Projekt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Task </a:t>
            </a:r>
            <a:r>
              <a:rPr lang="de-DE" dirty="0"/>
              <a:t>Zyklus: </a:t>
            </a:r>
            <a:r>
              <a:rPr lang="de-DE" dirty="0" smtClean="0"/>
              <a:t>10ms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9051982" y="4602024"/>
            <a:ext cx="29532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Abbildung</a:t>
            </a:r>
            <a:r>
              <a:rPr lang="en-US" altLang="zh-CN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Flussdiagramm des gemeinsamen Data-</a:t>
            </a:r>
            <a:r>
              <a:rPr lang="de-DE" dirty="0" err="1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Logging</a:t>
            </a:r>
            <a:r>
              <a:rPr lang="de-DE" dirty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-Programms in </a:t>
            </a:r>
            <a:r>
              <a:rPr lang="de-DE" dirty="0" err="1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TwinCAT</a:t>
            </a:r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C++</a:t>
            </a:r>
            <a:endParaRPr lang="en-US" dirty="0"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13</a:t>
            </a:fld>
            <a:endParaRPr lang="en-US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Entwicklung eines Data-</a:t>
            </a:r>
            <a:r>
              <a:rPr lang="de-DE" dirty="0" err="1" smtClean="0"/>
              <a:t>Logging</a:t>
            </a:r>
            <a:r>
              <a:rPr lang="de-DE" dirty="0" smtClean="0"/>
              <a:t>-Systems für Industriesteuerungen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0" y="9833"/>
            <a:ext cx="707919" cy="1720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693171" y="491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1263444" y="4918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1838631" y="9834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2374490" y="1474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2949677" y="9831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3519950" y="9832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4095137" y="14748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4675240" y="4919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5250427" y="9835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5820700" y="9836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/>
          <p:cNvSpPr/>
          <p:nvPr/>
        </p:nvSpPr>
        <p:spPr>
          <a:xfrm>
            <a:off x="6395887" y="4920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6931746" y="9833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9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9664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smtClean="0"/>
              <a:t>   Data-</a:t>
            </a:r>
            <a:r>
              <a:rPr lang="de-DE" sz="4000" dirty="0" err="1" smtClean="0"/>
              <a:t>Logging</a:t>
            </a:r>
            <a:r>
              <a:rPr lang="de-DE" sz="4000" dirty="0" smtClean="0"/>
              <a:t>-Programm in </a:t>
            </a:r>
            <a:r>
              <a:rPr lang="de-DE" sz="4000" dirty="0" err="1" smtClean="0"/>
              <a:t>TwinCAT</a:t>
            </a:r>
            <a:r>
              <a:rPr lang="de-DE" sz="4000" dirty="0" smtClean="0"/>
              <a:t> C++</a:t>
            </a:r>
            <a:endParaRPr lang="en-US" sz="4000" dirty="0"/>
          </a:p>
        </p:txBody>
      </p:sp>
      <p:sp>
        <p:nvSpPr>
          <p:cNvPr id="7" name="Rechteck 6"/>
          <p:cNvSpPr/>
          <p:nvPr/>
        </p:nvSpPr>
        <p:spPr>
          <a:xfrm>
            <a:off x="8610600" y="2198006"/>
            <a:ext cx="28611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Daten-Datei: Binärdaten, </a:t>
            </a:r>
            <a:r>
              <a:rPr lang="de-DE" dirty="0"/>
              <a:t>100 Datensätze im kontinuierlichen Mode oder 20 Datensätze im eventbasierten </a:t>
            </a:r>
            <a:r>
              <a:rPr lang="de-DE" dirty="0" smtClean="0"/>
              <a:t>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Title-Datei: für </a:t>
            </a:r>
            <a:r>
              <a:rPr lang="de-DE" dirty="0"/>
              <a:t>die Variablentags </a:t>
            </a:r>
          </a:p>
        </p:txBody>
      </p:sp>
      <p:pic>
        <p:nvPicPr>
          <p:cNvPr id="8" name="Grafik 7"/>
          <p:cNvPicPr/>
          <p:nvPr/>
        </p:nvPicPr>
        <p:blipFill>
          <a:blip r:embed="rId2"/>
          <a:stretch>
            <a:fillRect/>
          </a:stretch>
        </p:blipFill>
        <p:spPr>
          <a:xfrm>
            <a:off x="764668" y="1496219"/>
            <a:ext cx="6776675" cy="2390018"/>
          </a:xfrm>
          <a:prstGeom prst="rect">
            <a:avLst/>
          </a:prstGeom>
        </p:spPr>
      </p:pic>
      <p:pic>
        <p:nvPicPr>
          <p:cNvPr id="10" name="Grafik 9"/>
          <p:cNvPicPr/>
          <p:nvPr/>
        </p:nvPicPr>
        <p:blipFill>
          <a:blip r:embed="rId3"/>
          <a:stretch>
            <a:fillRect/>
          </a:stretch>
        </p:blipFill>
        <p:spPr>
          <a:xfrm>
            <a:off x="764667" y="3925991"/>
            <a:ext cx="6776675" cy="90164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14</a:t>
            </a:fld>
            <a:endParaRPr lang="en-US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764667" y="4936627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Abbildung</a:t>
            </a:r>
            <a:r>
              <a:rPr lang="en-US" altLang="zh-CN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erzeugte</a:t>
            </a:r>
            <a:r>
              <a:rPr lang="en-US" altLang="zh-CN" dirty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altLang="zh-CN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de-DE" altLang="zh-CN" dirty="0" err="1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ärd</a:t>
            </a:r>
            <a:r>
              <a:rPr lang="en-US" altLang="zh-CN" dirty="0" err="1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ateien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0" y="9833"/>
            <a:ext cx="707919" cy="1720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693171" y="491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1263444" y="4918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1838631" y="9834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2374490" y="1474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2949677" y="9831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3519950" y="9832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4095137" y="14748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4675240" y="4919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5250427" y="9835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/>
          <p:cNvSpPr/>
          <p:nvPr/>
        </p:nvSpPr>
        <p:spPr>
          <a:xfrm>
            <a:off x="5820700" y="9836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6395887" y="4920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>
            <a:off x="6931746" y="9833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7506933" y="491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smtClean="0"/>
              <a:t>   Aufbau des Data-</a:t>
            </a:r>
            <a:r>
              <a:rPr lang="de-DE" sz="4000" dirty="0" err="1" smtClean="0"/>
              <a:t>Logging</a:t>
            </a:r>
            <a:r>
              <a:rPr lang="de-DE" sz="4000" dirty="0" smtClean="0"/>
              <a:t>-Systems</a:t>
            </a:r>
            <a:endParaRPr lang="en-US" sz="4000" dirty="0"/>
          </a:p>
        </p:txBody>
      </p:sp>
      <p:pic>
        <p:nvPicPr>
          <p:cNvPr id="8" name="Grafik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1" y="1632155"/>
            <a:ext cx="7669161" cy="2677365"/>
          </a:xfrm>
          <a:prstGeom prst="rect">
            <a:avLst/>
          </a:prstGeom>
          <a:noFill/>
        </p:spPr>
      </p:pic>
      <p:sp>
        <p:nvSpPr>
          <p:cNvPr id="9" name="Rechteck 8"/>
          <p:cNvSpPr/>
          <p:nvPr/>
        </p:nvSpPr>
        <p:spPr>
          <a:xfrm>
            <a:off x="476301" y="4309520"/>
            <a:ext cx="54040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Abbildung3 </a:t>
            </a:r>
            <a:r>
              <a:rPr lang="de-DE" dirty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Datenfluss des Data-</a:t>
            </a:r>
            <a:r>
              <a:rPr lang="de-DE" dirty="0" err="1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Logging</a:t>
            </a:r>
            <a:r>
              <a:rPr lang="de-DE" dirty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-Systems </a:t>
            </a:r>
            <a:endParaRPr lang="en-US" dirty="0"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8101780" y="993058"/>
            <a:ext cx="3972233" cy="422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2400" dirty="0"/>
              <a:t>1.  Dateneinlesen von der Datenquelle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2400" dirty="0"/>
              <a:t>2. Data-</a:t>
            </a:r>
            <a:r>
              <a:rPr lang="de-DE" sz="2400" dirty="0" err="1"/>
              <a:t>Logging</a:t>
            </a:r>
            <a:r>
              <a:rPr lang="de-DE" sz="2400" dirty="0"/>
              <a:t>-Funktion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2400" dirty="0"/>
              <a:t>3. Dateienübertragung zum PC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2400" dirty="0"/>
              <a:t>4. Aufbereitung der Data-</a:t>
            </a:r>
            <a:r>
              <a:rPr lang="de-DE" sz="2400" dirty="0" err="1"/>
              <a:t>Logging</a:t>
            </a:r>
            <a:r>
              <a:rPr lang="de-DE" sz="2400" dirty="0"/>
              <a:t>-Dateien (Dateitypumwandlung)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3667432" y="1238865"/>
            <a:ext cx="2399071" cy="357848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0" y="9833"/>
            <a:ext cx="707919" cy="1720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693171" y="491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1263444" y="4918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1838631" y="9834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2374490" y="1474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2949677" y="9831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519950" y="9832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4095137" y="14748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4675240" y="4919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5250427" y="9835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5820700" y="9836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6395887" y="4920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6931746" y="9833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/>
          <p:cNvSpPr/>
          <p:nvPr/>
        </p:nvSpPr>
        <p:spPr>
          <a:xfrm>
            <a:off x="7506933" y="491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8077206" y="4918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5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  </a:t>
            </a:r>
            <a:r>
              <a:rPr lang="en-US" sz="4000" dirty="0" err="1" smtClean="0"/>
              <a:t>Dateienübertragung</a:t>
            </a:r>
            <a:r>
              <a:rPr lang="en-US" sz="4000" dirty="0" smtClean="0"/>
              <a:t> </a:t>
            </a:r>
            <a:r>
              <a:rPr lang="en-US" sz="4000" dirty="0" err="1" smtClean="0"/>
              <a:t>zum</a:t>
            </a:r>
            <a:r>
              <a:rPr lang="en-US" sz="4000" dirty="0" smtClean="0"/>
              <a:t> PC (</a:t>
            </a:r>
            <a:r>
              <a:rPr lang="en-US" sz="4000" dirty="0" err="1" smtClean="0"/>
              <a:t>Langzeitspeicher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pic>
        <p:nvPicPr>
          <p:cNvPr id="4" name="Grafik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68" y="1325564"/>
            <a:ext cx="4416034" cy="3378018"/>
          </a:xfrm>
          <a:prstGeom prst="rect">
            <a:avLst/>
          </a:prstGeom>
          <a:noFill/>
        </p:spPr>
      </p:pic>
      <p:pic>
        <p:nvPicPr>
          <p:cNvPr id="5" name="Grafi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570" y="2003992"/>
            <a:ext cx="4709652" cy="1955145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2621557" y="4846992"/>
            <a:ext cx="5091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Abbildung11 </a:t>
            </a:r>
            <a:r>
              <a:rPr lang="de-DE" dirty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Dateienübertragung </a:t>
            </a:r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Möglichkeiten 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943897" y="5348183"/>
            <a:ext cx="95717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generierte Dateien werden in das </a:t>
            </a:r>
            <a:r>
              <a:rPr lang="de-DE" sz="2400" dirty="0" smtClean="0"/>
              <a:t>Medium übertragen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der Kurzzeitspeicher werden </a:t>
            </a:r>
            <a:r>
              <a:rPr lang="de-DE" sz="2400" dirty="0"/>
              <a:t>als Übertragungsmedium </a:t>
            </a:r>
            <a:r>
              <a:rPr lang="de-DE" sz="2400" dirty="0" smtClean="0"/>
              <a:t>verwendet</a:t>
            </a:r>
            <a:endParaRPr lang="de-DE" sz="24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16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0" y="-9832"/>
            <a:ext cx="707919" cy="1720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/>
          <p:cNvSpPr/>
          <p:nvPr/>
        </p:nvSpPr>
        <p:spPr>
          <a:xfrm>
            <a:off x="693171" y="-4915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/>
          <p:cNvSpPr/>
          <p:nvPr/>
        </p:nvSpPr>
        <p:spPr>
          <a:xfrm>
            <a:off x="1263444" y="-4914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/>
          <p:cNvSpPr/>
          <p:nvPr/>
        </p:nvSpPr>
        <p:spPr>
          <a:xfrm>
            <a:off x="1838631" y="2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2374490" y="-491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2949677" y="-1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/>
          <p:cNvSpPr/>
          <p:nvPr/>
        </p:nvSpPr>
        <p:spPr>
          <a:xfrm>
            <a:off x="3519950" y="0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/>
          <p:cNvSpPr/>
          <p:nvPr/>
        </p:nvSpPr>
        <p:spPr>
          <a:xfrm>
            <a:off x="4095137" y="-4916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/>
          <p:cNvSpPr/>
          <p:nvPr/>
        </p:nvSpPr>
        <p:spPr>
          <a:xfrm>
            <a:off x="4675240" y="-4913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/>
          <p:cNvSpPr/>
          <p:nvPr/>
        </p:nvSpPr>
        <p:spPr>
          <a:xfrm>
            <a:off x="5250427" y="3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/>
          <p:cNvSpPr/>
          <p:nvPr/>
        </p:nvSpPr>
        <p:spPr>
          <a:xfrm>
            <a:off x="5820700" y="4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37"/>
          <p:cNvSpPr/>
          <p:nvPr/>
        </p:nvSpPr>
        <p:spPr>
          <a:xfrm>
            <a:off x="6395887" y="-4912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38"/>
          <p:cNvSpPr/>
          <p:nvPr/>
        </p:nvSpPr>
        <p:spPr>
          <a:xfrm>
            <a:off x="6931746" y="1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/>
          <p:cNvSpPr/>
          <p:nvPr/>
        </p:nvSpPr>
        <p:spPr>
          <a:xfrm>
            <a:off x="7506933" y="-4915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/>
          <p:cNvSpPr/>
          <p:nvPr/>
        </p:nvSpPr>
        <p:spPr>
          <a:xfrm>
            <a:off x="8077206" y="-4914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/>
          <p:cNvSpPr/>
          <p:nvPr/>
        </p:nvSpPr>
        <p:spPr>
          <a:xfrm>
            <a:off x="8652393" y="2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smtClean="0"/>
              <a:t>   Aufbau des Data-</a:t>
            </a:r>
            <a:r>
              <a:rPr lang="de-DE" sz="4000" dirty="0" err="1" smtClean="0"/>
              <a:t>Logging</a:t>
            </a:r>
            <a:r>
              <a:rPr lang="de-DE" sz="4000" dirty="0" smtClean="0"/>
              <a:t>-Systems</a:t>
            </a:r>
            <a:endParaRPr lang="en-US" sz="4000" dirty="0"/>
          </a:p>
        </p:txBody>
      </p:sp>
      <p:pic>
        <p:nvPicPr>
          <p:cNvPr id="8" name="Grafik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1" y="1632155"/>
            <a:ext cx="7669161" cy="2677365"/>
          </a:xfrm>
          <a:prstGeom prst="rect">
            <a:avLst/>
          </a:prstGeom>
          <a:noFill/>
        </p:spPr>
      </p:pic>
      <p:sp>
        <p:nvSpPr>
          <p:cNvPr id="9" name="Rechteck 8"/>
          <p:cNvSpPr/>
          <p:nvPr/>
        </p:nvSpPr>
        <p:spPr>
          <a:xfrm>
            <a:off x="476301" y="4309520"/>
            <a:ext cx="54040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Abbildung3 </a:t>
            </a:r>
            <a:r>
              <a:rPr lang="de-DE" dirty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Datenfluss des Data-</a:t>
            </a:r>
            <a:r>
              <a:rPr lang="de-DE" dirty="0" err="1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Logging</a:t>
            </a:r>
            <a:r>
              <a:rPr lang="de-DE" dirty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-Systems </a:t>
            </a:r>
            <a:endParaRPr lang="en-US" dirty="0"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8101780" y="993058"/>
            <a:ext cx="3972233" cy="422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2400" dirty="0"/>
              <a:t>1.  Dateneinlesen von der Datenquelle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2400" dirty="0"/>
              <a:t>2. Data-</a:t>
            </a:r>
            <a:r>
              <a:rPr lang="de-DE" sz="2400" dirty="0" err="1"/>
              <a:t>Logging</a:t>
            </a:r>
            <a:r>
              <a:rPr lang="de-DE" sz="2400" dirty="0"/>
              <a:t>-Funktion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2400" dirty="0"/>
              <a:t>3. Dateienübertragung zum PC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2400" dirty="0"/>
              <a:t>4. Aufbereitung der Data-</a:t>
            </a:r>
            <a:r>
              <a:rPr lang="de-DE" sz="2400" dirty="0" err="1"/>
              <a:t>Logging</a:t>
            </a:r>
            <a:r>
              <a:rPr lang="de-DE" sz="2400" dirty="0"/>
              <a:t>-Dateien (Dateitypumwandlung)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5742039" y="1238865"/>
            <a:ext cx="2212259" cy="357848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/>
          <p:cNvSpPr/>
          <p:nvPr/>
        </p:nvSpPr>
        <p:spPr>
          <a:xfrm>
            <a:off x="0" y="-9832"/>
            <a:ext cx="707919" cy="1720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/>
          <p:cNvSpPr/>
          <p:nvPr/>
        </p:nvSpPr>
        <p:spPr>
          <a:xfrm>
            <a:off x="693171" y="-4915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/>
          <p:cNvSpPr/>
          <p:nvPr/>
        </p:nvSpPr>
        <p:spPr>
          <a:xfrm>
            <a:off x="1263444" y="-4914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1838631" y="2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2374490" y="-491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/>
          <p:cNvSpPr/>
          <p:nvPr/>
        </p:nvSpPr>
        <p:spPr>
          <a:xfrm>
            <a:off x="2949677" y="-1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/>
          <p:cNvSpPr/>
          <p:nvPr/>
        </p:nvSpPr>
        <p:spPr>
          <a:xfrm>
            <a:off x="3519950" y="0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/>
          <p:cNvSpPr/>
          <p:nvPr/>
        </p:nvSpPr>
        <p:spPr>
          <a:xfrm>
            <a:off x="4095137" y="-4916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/>
          <p:cNvSpPr/>
          <p:nvPr/>
        </p:nvSpPr>
        <p:spPr>
          <a:xfrm>
            <a:off x="4675240" y="-4913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/>
          <p:cNvSpPr/>
          <p:nvPr/>
        </p:nvSpPr>
        <p:spPr>
          <a:xfrm>
            <a:off x="5250427" y="3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37"/>
          <p:cNvSpPr/>
          <p:nvPr/>
        </p:nvSpPr>
        <p:spPr>
          <a:xfrm>
            <a:off x="5820700" y="4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38"/>
          <p:cNvSpPr/>
          <p:nvPr/>
        </p:nvSpPr>
        <p:spPr>
          <a:xfrm>
            <a:off x="6395887" y="-4912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/>
          <p:cNvSpPr/>
          <p:nvPr/>
        </p:nvSpPr>
        <p:spPr>
          <a:xfrm>
            <a:off x="6931746" y="1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/>
          <p:cNvSpPr/>
          <p:nvPr/>
        </p:nvSpPr>
        <p:spPr>
          <a:xfrm>
            <a:off x="7506933" y="-4915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/>
          <p:cNvSpPr/>
          <p:nvPr/>
        </p:nvSpPr>
        <p:spPr>
          <a:xfrm>
            <a:off x="8077206" y="-4914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eck 42"/>
          <p:cNvSpPr/>
          <p:nvPr/>
        </p:nvSpPr>
        <p:spPr>
          <a:xfrm>
            <a:off x="8652393" y="2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/>
          <p:cNvSpPr/>
          <p:nvPr/>
        </p:nvSpPr>
        <p:spPr>
          <a:xfrm>
            <a:off x="9207938" y="-4911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9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/>
          <p:cNvCxnSpPr/>
          <p:nvPr/>
        </p:nvCxnSpPr>
        <p:spPr>
          <a:xfrm>
            <a:off x="9835474" y="5803458"/>
            <a:ext cx="1765664" cy="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 nach rechts 13"/>
          <p:cNvSpPr/>
          <p:nvPr/>
        </p:nvSpPr>
        <p:spPr>
          <a:xfrm rot="16200000">
            <a:off x="10350720" y="4455753"/>
            <a:ext cx="2317954" cy="410879"/>
          </a:xfrm>
          <a:prstGeom prst="rightArrow">
            <a:avLst>
              <a:gd name="adj1" fmla="val 40428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18133" y="1207154"/>
            <a:ext cx="2837180" cy="3726180"/>
          </a:xfrm>
          <a:prstGeom prst="rect">
            <a:avLst/>
          </a:prstGeom>
        </p:spPr>
      </p:pic>
      <p:sp>
        <p:nvSpPr>
          <p:cNvPr id="13" name="Pfeil nach rechts 12"/>
          <p:cNvSpPr/>
          <p:nvPr/>
        </p:nvSpPr>
        <p:spPr>
          <a:xfrm>
            <a:off x="3615209" y="3093270"/>
            <a:ext cx="2317954" cy="410879"/>
          </a:xfrm>
          <a:prstGeom prst="rightArrow">
            <a:avLst>
              <a:gd name="adj1" fmla="val 40428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0998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smtClean="0"/>
              <a:t>   Dateitypumwandlung</a:t>
            </a:r>
            <a:endParaRPr lang="en-US" sz="4000" dirty="0"/>
          </a:p>
        </p:txBody>
      </p:sp>
      <p:pic>
        <p:nvPicPr>
          <p:cNvPr id="5" name="Grafik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46057" y="809293"/>
            <a:ext cx="5970905" cy="2625090"/>
          </a:xfrm>
          <a:prstGeom prst="rect">
            <a:avLst/>
          </a:prstGeom>
        </p:spPr>
      </p:pic>
      <p:pic>
        <p:nvPicPr>
          <p:cNvPr id="6" name="Grafik 5"/>
          <p:cNvPicPr/>
          <p:nvPr/>
        </p:nvPicPr>
        <p:blipFill>
          <a:blip r:embed="rId4"/>
          <a:stretch>
            <a:fillRect/>
          </a:stretch>
        </p:blipFill>
        <p:spPr>
          <a:xfrm>
            <a:off x="3773129" y="4006901"/>
            <a:ext cx="5970905" cy="1793875"/>
          </a:xfrm>
          <a:prstGeom prst="rect">
            <a:avLst/>
          </a:prstGeom>
        </p:spPr>
      </p:pic>
      <p:pic>
        <p:nvPicPr>
          <p:cNvPr id="7" name="Grafik 6"/>
          <p:cNvPicPr/>
          <p:nvPr/>
        </p:nvPicPr>
        <p:blipFill>
          <a:blip r:embed="rId5"/>
          <a:stretch>
            <a:fillRect/>
          </a:stretch>
        </p:blipFill>
        <p:spPr>
          <a:xfrm>
            <a:off x="3773129" y="5740009"/>
            <a:ext cx="5970905" cy="697230"/>
          </a:xfrm>
          <a:prstGeom prst="rect">
            <a:avLst/>
          </a:prstGeom>
        </p:spPr>
      </p:pic>
      <p:pic>
        <p:nvPicPr>
          <p:cNvPr id="8" name="Grafik 7"/>
          <p:cNvPicPr/>
          <p:nvPr/>
        </p:nvPicPr>
        <p:blipFill>
          <a:blip r:embed="rId6"/>
          <a:stretch>
            <a:fillRect/>
          </a:stretch>
        </p:blipFill>
        <p:spPr>
          <a:xfrm>
            <a:off x="95077" y="1739729"/>
            <a:ext cx="1756634" cy="960372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100052" y="1553497"/>
            <a:ext cx="1425677" cy="170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Dateityp-umwandlung-Programm in MATLAB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10043380" y="4063398"/>
            <a:ext cx="1425677" cy="170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Dateityp-umwandlung-Programm in MATLAB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3615209" y="3481307"/>
            <a:ext cx="35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Variante1: XML zu *.</a:t>
            </a:r>
            <a:r>
              <a:rPr lang="de-DE" dirty="0" err="1" smtClean="0"/>
              <a:t>mat</a:t>
            </a:r>
            <a:r>
              <a:rPr lang="de-DE" dirty="0" smtClean="0"/>
              <a:t> Datei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9911093" y="5894437"/>
            <a:ext cx="2280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Variante2: Binär zu *.</a:t>
            </a:r>
            <a:r>
              <a:rPr lang="de-DE" dirty="0" err="1" smtClean="0"/>
              <a:t>mat</a:t>
            </a:r>
            <a:r>
              <a:rPr lang="de-DE" dirty="0" smtClean="0"/>
              <a:t> Datei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553670" y="5679424"/>
            <a:ext cx="3484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Abbildung12 Dateitypumwandlung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18</a:t>
            </a:fld>
            <a:endParaRPr lang="en-US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40" name="Rechteck 39"/>
          <p:cNvSpPr/>
          <p:nvPr/>
        </p:nvSpPr>
        <p:spPr>
          <a:xfrm>
            <a:off x="0" y="-9832"/>
            <a:ext cx="707919" cy="1720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/>
          <p:cNvSpPr/>
          <p:nvPr/>
        </p:nvSpPr>
        <p:spPr>
          <a:xfrm>
            <a:off x="693171" y="-4915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/>
          <p:cNvSpPr/>
          <p:nvPr/>
        </p:nvSpPr>
        <p:spPr>
          <a:xfrm>
            <a:off x="1263444" y="-4914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eck 42"/>
          <p:cNvSpPr/>
          <p:nvPr/>
        </p:nvSpPr>
        <p:spPr>
          <a:xfrm>
            <a:off x="1838631" y="2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/>
          <p:cNvSpPr/>
          <p:nvPr/>
        </p:nvSpPr>
        <p:spPr>
          <a:xfrm>
            <a:off x="2374490" y="-491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/>
          <p:cNvSpPr/>
          <p:nvPr/>
        </p:nvSpPr>
        <p:spPr>
          <a:xfrm>
            <a:off x="2949677" y="-1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hteck 45"/>
          <p:cNvSpPr/>
          <p:nvPr/>
        </p:nvSpPr>
        <p:spPr>
          <a:xfrm>
            <a:off x="3519950" y="0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/>
          <p:cNvSpPr/>
          <p:nvPr/>
        </p:nvSpPr>
        <p:spPr>
          <a:xfrm>
            <a:off x="4095137" y="-4916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/>
          <p:cNvSpPr/>
          <p:nvPr/>
        </p:nvSpPr>
        <p:spPr>
          <a:xfrm>
            <a:off x="4675240" y="-4913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hteck 48"/>
          <p:cNvSpPr/>
          <p:nvPr/>
        </p:nvSpPr>
        <p:spPr>
          <a:xfrm>
            <a:off x="5250427" y="3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49"/>
          <p:cNvSpPr/>
          <p:nvPr/>
        </p:nvSpPr>
        <p:spPr>
          <a:xfrm>
            <a:off x="5820700" y="4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/>
          <p:cNvSpPr/>
          <p:nvPr/>
        </p:nvSpPr>
        <p:spPr>
          <a:xfrm>
            <a:off x="6395887" y="-4912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6931746" y="1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/>
          <p:cNvSpPr/>
          <p:nvPr/>
        </p:nvSpPr>
        <p:spPr>
          <a:xfrm>
            <a:off x="7506933" y="-4915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hteck 53"/>
          <p:cNvSpPr/>
          <p:nvPr/>
        </p:nvSpPr>
        <p:spPr>
          <a:xfrm>
            <a:off x="8077206" y="-4914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/>
          <p:cNvSpPr/>
          <p:nvPr/>
        </p:nvSpPr>
        <p:spPr>
          <a:xfrm>
            <a:off x="8652393" y="2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/>
          <p:cNvSpPr/>
          <p:nvPr/>
        </p:nvSpPr>
        <p:spPr>
          <a:xfrm>
            <a:off x="9207938" y="-4911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hteck 56"/>
          <p:cNvSpPr/>
          <p:nvPr/>
        </p:nvSpPr>
        <p:spPr>
          <a:xfrm>
            <a:off x="9783125" y="5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2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/>
          <p:nvPr/>
        </p:nvPicPr>
        <p:blipFill rotWithShape="1">
          <a:blip r:embed="rId2"/>
          <a:srcRect r="26045"/>
          <a:stretch/>
        </p:blipFill>
        <p:spPr>
          <a:xfrm>
            <a:off x="8166412" y="1130835"/>
            <a:ext cx="3187388" cy="380791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smtClean="0"/>
              <a:t>   Testen mit Simulink Model: Heizsystem</a:t>
            </a:r>
            <a:endParaRPr lang="en-US" sz="4000" dirty="0"/>
          </a:p>
        </p:txBody>
      </p:sp>
      <p:pic>
        <p:nvPicPr>
          <p:cNvPr id="8" name="Grafik 7"/>
          <p:cNvPicPr/>
          <p:nvPr/>
        </p:nvPicPr>
        <p:blipFill>
          <a:blip r:embed="rId3"/>
          <a:stretch>
            <a:fillRect/>
          </a:stretch>
        </p:blipFill>
        <p:spPr>
          <a:xfrm>
            <a:off x="1563328" y="1028700"/>
            <a:ext cx="5941060" cy="358140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39" name="Ellipse 38"/>
          <p:cNvSpPr/>
          <p:nvPr/>
        </p:nvSpPr>
        <p:spPr>
          <a:xfrm>
            <a:off x="9010805" y="1332968"/>
            <a:ext cx="1682116" cy="467595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Gewinkelter Verbinder 40"/>
          <p:cNvCxnSpPr>
            <a:stCxn id="39" idx="2"/>
          </p:cNvCxnSpPr>
          <p:nvPr/>
        </p:nvCxnSpPr>
        <p:spPr>
          <a:xfrm rot="10800000">
            <a:off x="7504389" y="1566766"/>
            <a:ext cx="1506417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6829290" y="3671848"/>
            <a:ext cx="675098" cy="624849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fik 42"/>
          <p:cNvPicPr/>
          <p:nvPr/>
        </p:nvPicPr>
        <p:blipFill rotWithShape="1">
          <a:blip r:embed="rId3"/>
          <a:srcRect l="92761" t="76562" r="122" b="13830"/>
          <a:stretch/>
        </p:blipFill>
        <p:spPr>
          <a:xfrm>
            <a:off x="2369571" y="4296697"/>
            <a:ext cx="2762865" cy="2123769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cxnSp>
        <p:nvCxnSpPr>
          <p:cNvPr id="45" name="Gerader Verbinder 44"/>
          <p:cNvCxnSpPr>
            <a:stCxn id="42" idx="5"/>
          </p:cNvCxnSpPr>
          <p:nvPr/>
        </p:nvCxnSpPr>
        <p:spPr>
          <a:xfrm flipH="1">
            <a:off x="5139030" y="4205190"/>
            <a:ext cx="2266492" cy="221527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endCxn id="42" idx="1"/>
          </p:cNvCxnSpPr>
          <p:nvPr/>
        </p:nvCxnSpPr>
        <p:spPr>
          <a:xfrm flipV="1">
            <a:off x="2362977" y="3763355"/>
            <a:ext cx="4565179" cy="53334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9747816" y="4506282"/>
            <a:ext cx="1203700" cy="624849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hteck 66"/>
          <p:cNvSpPr/>
          <p:nvPr/>
        </p:nvSpPr>
        <p:spPr>
          <a:xfrm>
            <a:off x="6829290" y="5621060"/>
            <a:ext cx="4318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Abbildung13 IO </a:t>
            </a:r>
            <a:r>
              <a:rPr lang="en-US" altLang="zh-CN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von</a:t>
            </a:r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Simulink-Modul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50" name="Rechteck 49"/>
          <p:cNvSpPr/>
          <p:nvPr/>
        </p:nvSpPr>
        <p:spPr>
          <a:xfrm>
            <a:off x="0" y="-9832"/>
            <a:ext cx="707919" cy="1720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693171" y="-4915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/>
          <p:cNvSpPr/>
          <p:nvPr/>
        </p:nvSpPr>
        <p:spPr>
          <a:xfrm>
            <a:off x="1263444" y="-4914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hteck 53"/>
          <p:cNvSpPr/>
          <p:nvPr/>
        </p:nvSpPr>
        <p:spPr>
          <a:xfrm>
            <a:off x="1838631" y="2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/>
          <p:cNvSpPr/>
          <p:nvPr/>
        </p:nvSpPr>
        <p:spPr>
          <a:xfrm>
            <a:off x="2374490" y="-491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/>
          <p:cNvSpPr/>
          <p:nvPr/>
        </p:nvSpPr>
        <p:spPr>
          <a:xfrm>
            <a:off x="2949677" y="-1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hteck 56"/>
          <p:cNvSpPr/>
          <p:nvPr/>
        </p:nvSpPr>
        <p:spPr>
          <a:xfrm>
            <a:off x="3519950" y="0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hteck 57"/>
          <p:cNvSpPr/>
          <p:nvPr/>
        </p:nvSpPr>
        <p:spPr>
          <a:xfrm>
            <a:off x="4095137" y="-4916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hteck 58"/>
          <p:cNvSpPr/>
          <p:nvPr/>
        </p:nvSpPr>
        <p:spPr>
          <a:xfrm>
            <a:off x="4675240" y="-4913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/>
          <p:cNvSpPr/>
          <p:nvPr/>
        </p:nvSpPr>
        <p:spPr>
          <a:xfrm>
            <a:off x="5250427" y="3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/>
          <p:cNvSpPr/>
          <p:nvPr/>
        </p:nvSpPr>
        <p:spPr>
          <a:xfrm>
            <a:off x="5820700" y="4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/>
          <p:cNvSpPr/>
          <p:nvPr/>
        </p:nvSpPr>
        <p:spPr>
          <a:xfrm>
            <a:off x="6395887" y="-4912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6931746" y="1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hteck 63"/>
          <p:cNvSpPr/>
          <p:nvPr/>
        </p:nvSpPr>
        <p:spPr>
          <a:xfrm>
            <a:off x="7506933" y="-4915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hteck 64"/>
          <p:cNvSpPr/>
          <p:nvPr/>
        </p:nvSpPr>
        <p:spPr>
          <a:xfrm>
            <a:off x="8077206" y="-4914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hteck 65"/>
          <p:cNvSpPr/>
          <p:nvPr/>
        </p:nvSpPr>
        <p:spPr>
          <a:xfrm>
            <a:off x="8652393" y="2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hteck 67"/>
          <p:cNvSpPr/>
          <p:nvPr/>
        </p:nvSpPr>
        <p:spPr>
          <a:xfrm>
            <a:off x="9207938" y="-4911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hteck 68"/>
          <p:cNvSpPr/>
          <p:nvPr/>
        </p:nvSpPr>
        <p:spPr>
          <a:xfrm>
            <a:off x="9783125" y="5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hteck 69"/>
          <p:cNvSpPr/>
          <p:nvPr/>
        </p:nvSpPr>
        <p:spPr>
          <a:xfrm>
            <a:off x="10353398" y="6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58" y="0"/>
            <a:ext cx="10515600" cy="1325563"/>
          </a:xfrm>
        </p:spPr>
        <p:txBody>
          <a:bodyPr/>
          <a:lstStyle/>
          <a:p>
            <a:r>
              <a:rPr lang="de-DE" dirty="0" smtClean="0"/>
              <a:t>   I</a:t>
            </a:r>
            <a:r>
              <a:rPr lang="de-DE" altLang="zh-CN" dirty="0" smtClean="0"/>
              <a:t>nhaltverzeichnis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1050" y="1258527"/>
            <a:ext cx="10515600" cy="4928266"/>
          </a:xfrm>
        </p:spPr>
        <p:txBody>
          <a:bodyPr>
            <a:normAutofit/>
          </a:bodyPr>
          <a:lstStyle/>
          <a:p>
            <a:r>
              <a:rPr lang="de-DE" dirty="0" smtClean="0"/>
              <a:t>Problemstellung</a:t>
            </a:r>
          </a:p>
          <a:p>
            <a:r>
              <a:rPr lang="de-DE" dirty="0"/>
              <a:t>Varianten des </a:t>
            </a:r>
            <a:r>
              <a:rPr lang="de-DE" dirty="0" smtClean="0"/>
              <a:t>Data-</a:t>
            </a:r>
            <a:r>
              <a:rPr lang="de-DE" dirty="0" err="1" smtClean="0"/>
              <a:t>Logging</a:t>
            </a:r>
            <a:r>
              <a:rPr lang="de-DE" dirty="0" smtClean="0"/>
              <a:t>-Systems</a:t>
            </a:r>
          </a:p>
          <a:p>
            <a:r>
              <a:rPr lang="de-DE" dirty="0"/>
              <a:t>Aufbau des </a:t>
            </a:r>
            <a:r>
              <a:rPr lang="de-DE" dirty="0" smtClean="0"/>
              <a:t>Data-</a:t>
            </a:r>
            <a:r>
              <a:rPr lang="de-DE" dirty="0" err="1" smtClean="0"/>
              <a:t>Logging</a:t>
            </a:r>
            <a:r>
              <a:rPr lang="de-DE" dirty="0" smtClean="0"/>
              <a:t>-Systems</a:t>
            </a:r>
          </a:p>
          <a:p>
            <a:r>
              <a:rPr lang="de-DE" dirty="0"/>
              <a:t>Data-</a:t>
            </a:r>
            <a:r>
              <a:rPr lang="de-DE" dirty="0" err="1"/>
              <a:t>Logging</a:t>
            </a:r>
            <a:r>
              <a:rPr lang="de-DE" dirty="0"/>
              <a:t>-Programm in </a:t>
            </a:r>
            <a:r>
              <a:rPr lang="de-DE" dirty="0" err="1"/>
              <a:t>TwinCAT</a:t>
            </a:r>
            <a:r>
              <a:rPr lang="de-DE" dirty="0"/>
              <a:t> </a:t>
            </a:r>
            <a:r>
              <a:rPr lang="de-DE" dirty="0" smtClean="0"/>
              <a:t>PLC</a:t>
            </a:r>
          </a:p>
          <a:p>
            <a:r>
              <a:rPr lang="de-DE" dirty="0"/>
              <a:t>Data-</a:t>
            </a:r>
            <a:r>
              <a:rPr lang="de-DE" dirty="0" err="1"/>
              <a:t>Logging</a:t>
            </a:r>
            <a:r>
              <a:rPr lang="de-DE" dirty="0"/>
              <a:t>-Programm in </a:t>
            </a:r>
            <a:r>
              <a:rPr lang="de-DE" dirty="0" err="1"/>
              <a:t>TwinCAT</a:t>
            </a:r>
            <a:r>
              <a:rPr lang="de-DE" dirty="0"/>
              <a:t> C</a:t>
            </a:r>
            <a:r>
              <a:rPr lang="de-DE" dirty="0" smtClean="0"/>
              <a:t>++</a:t>
            </a:r>
          </a:p>
          <a:p>
            <a:r>
              <a:rPr lang="en-US" dirty="0" err="1"/>
              <a:t>Dateienübertragung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smtClean="0"/>
              <a:t>PC</a:t>
            </a:r>
          </a:p>
          <a:p>
            <a:r>
              <a:rPr lang="de-DE" dirty="0" smtClean="0"/>
              <a:t>Dateitypumwandlung</a:t>
            </a:r>
          </a:p>
          <a:p>
            <a:r>
              <a:rPr lang="de-DE" dirty="0" smtClean="0"/>
              <a:t>Testen </a:t>
            </a:r>
            <a:r>
              <a:rPr lang="de-DE" dirty="0"/>
              <a:t>mit Simulink Model: </a:t>
            </a:r>
            <a:r>
              <a:rPr lang="de-DE" dirty="0" smtClean="0"/>
              <a:t>Heizsystem</a:t>
            </a:r>
          </a:p>
          <a:p>
            <a:r>
              <a:rPr lang="de-DE" dirty="0"/>
              <a:t>Zusammenfassung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9/22/2020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smtClean="0"/>
              <a:t>   Testen mit Simulink Model: Heizsystem</a:t>
            </a:r>
            <a:endParaRPr lang="en-US" sz="4000" dirty="0"/>
          </a:p>
        </p:txBody>
      </p:sp>
      <p:pic>
        <p:nvPicPr>
          <p:cNvPr id="4" name="Grafik 3"/>
          <p:cNvPicPr/>
          <p:nvPr/>
        </p:nvPicPr>
        <p:blipFill rotWithShape="1">
          <a:blip r:embed="rId2"/>
          <a:srcRect r="19423" b="19188"/>
          <a:stretch/>
        </p:blipFill>
        <p:spPr>
          <a:xfrm>
            <a:off x="8740228" y="1160205"/>
            <a:ext cx="3353449" cy="4472116"/>
          </a:xfrm>
          <a:prstGeom prst="rect">
            <a:avLst/>
          </a:prstGeom>
        </p:spPr>
      </p:pic>
      <p:pic>
        <p:nvPicPr>
          <p:cNvPr id="50" name="Grafik 49"/>
          <p:cNvPicPr/>
          <p:nvPr/>
        </p:nvPicPr>
        <p:blipFill>
          <a:blip r:embed="rId3"/>
          <a:stretch>
            <a:fillRect/>
          </a:stretch>
        </p:blipFill>
        <p:spPr>
          <a:xfrm>
            <a:off x="3869088" y="1160205"/>
            <a:ext cx="4203084" cy="3215149"/>
          </a:xfrm>
          <a:prstGeom prst="rect">
            <a:avLst/>
          </a:prstGeom>
        </p:spPr>
      </p:pic>
      <p:sp>
        <p:nvSpPr>
          <p:cNvPr id="54" name="Ellipse 53"/>
          <p:cNvSpPr/>
          <p:nvPr/>
        </p:nvSpPr>
        <p:spPr>
          <a:xfrm>
            <a:off x="4731720" y="2594699"/>
            <a:ext cx="842795" cy="308345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llipse 58"/>
          <p:cNvSpPr/>
          <p:nvPr/>
        </p:nvSpPr>
        <p:spPr>
          <a:xfrm>
            <a:off x="9028034" y="2931062"/>
            <a:ext cx="3094256" cy="431563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Gewinkelter Verbinder 61"/>
          <p:cNvCxnSpPr>
            <a:stCxn id="54" idx="6"/>
            <a:endCxn id="59" idx="0"/>
          </p:cNvCxnSpPr>
          <p:nvPr/>
        </p:nvCxnSpPr>
        <p:spPr>
          <a:xfrm>
            <a:off x="5574515" y="2748872"/>
            <a:ext cx="5000647" cy="182190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7362000" y="2412991"/>
            <a:ext cx="1425677" cy="8749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  <a:r>
              <a:rPr lang="en-US" altLang="zh-CN" dirty="0" err="1" smtClean="0"/>
              <a:t>ata</a:t>
            </a:r>
            <a:r>
              <a:rPr lang="de-DE" altLang="zh-CN" dirty="0" smtClean="0"/>
              <a:t>-</a:t>
            </a:r>
            <a:r>
              <a:rPr lang="de-DE" altLang="zh-CN" dirty="0" err="1" smtClean="0"/>
              <a:t>Logging</a:t>
            </a:r>
            <a:r>
              <a:rPr lang="de-DE" altLang="zh-CN" dirty="0" smtClean="0"/>
              <a:t>-Programm</a:t>
            </a:r>
            <a:endParaRPr lang="en-US" dirty="0"/>
          </a:p>
        </p:txBody>
      </p:sp>
      <p:sp>
        <p:nvSpPr>
          <p:cNvPr id="67" name="Rechteck 66"/>
          <p:cNvSpPr/>
          <p:nvPr/>
        </p:nvSpPr>
        <p:spPr>
          <a:xfrm>
            <a:off x="1151712" y="5663436"/>
            <a:ext cx="8002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Abbildung14 IO-Mapping zwischen Simulink-Modul und SPS-Modul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pic>
        <p:nvPicPr>
          <p:cNvPr id="22" name="Grafik 21"/>
          <p:cNvPicPr/>
          <p:nvPr/>
        </p:nvPicPr>
        <p:blipFill rotWithShape="1">
          <a:blip r:embed="rId4"/>
          <a:srcRect r="26045"/>
          <a:stretch/>
        </p:blipFill>
        <p:spPr>
          <a:xfrm>
            <a:off x="304706" y="1160205"/>
            <a:ext cx="3187388" cy="3807919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>
            <a:off x="1832849" y="4480526"/>
            <a:ext cx="1203700" cy="624849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leich 12"/>
          <p:cNvSpPr/>
          <p:nvPr/>
        </p:nvSpPr>
        <p:spPr>
          <a:xfrm rot="18846614">
            <a:off x="2329417" y="3544055"/>
            <a:ext cx="3079344" cy="403968"/>
          </a:xfrm>
          <a:prstGeom prst="mathEqual">
            <a:avLst>
              <a:gd name="adj1" fmla="val 23520"/>
              <a:gd name="adj2" fmla="val 27161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0" y="-9832"/>
            <a:ext cx="707919" cy="1720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/>
          <p:cNvSpPr/>
          <p:nvPr/>
        </p:nvSpPr>
        <p:spPr>
          <a:xfrm>
            <a:off x="693171" y="-4915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/>
          <p:cNvSpPr/>
          <p:nvPr/>
        </p:nvSpPr>
        <p:spPr>
          <a:xfrm>
            <a:off x="1263444" y="-4914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eck 42"/>
          <p:cNvSpPr/>
          <p:nvPr/>
        </p:nvSpPr>
        <p:spPr>
          <a:xfrm>
            <a:off x="1838631" y="2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/>
          <p:cNvSpPr/>
          <p:nvPr/>
        </p:nvSpPr>
        <p:spPr>
          <a:xfrm>
            <a:off x="2374490" y="-491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hteck 45"/>
          <p:cNvSpPr/>
          <p:nvPr/>
        </p:nvSpPr>
        <p:spPr>
          <a:xfrm>
            <a:off x="2949677" y="-1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hteck 48"/>
          <p:cNvSpPr/>
          <p:nvPr/>
        </p:nvSpPr>
        <p:spPr>
          <a:xfrm>
            <a:off x="3519950" y="0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hteck 57"/>
          <p:cNvSpPr/>
          <p:nvPr/>
        </p:nvSpPr>
        <p:spPr>
          <a:xfrm>
            <a:off x="4095137" y="-4916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/>
          <p:cNvSpPr/>
          <p:nvPr/>
        </p:nvSpPr>
        <p:spPr>
          <a:xfrm>
            <a:off x="4675240" y="-4913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5250427" y="3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hteck 63"/>
          <p:cNvSpPr/>
          <p:nvPr/>
        </p:nvSpPr>
        <p:spPr>
          <a:xfrm>
            <a:off x="5820700" y="4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hteck 64"/>
          <p:cNvSpPr/>
          <p:nvPr/>
        </p:nvSpPr>
        <p:spPr>
          <a:xfrm>
            <a:off x="6395887" y="-4912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hteck 65"/>
          <p:cNvSpPr/>
          <p:nvPr/>
        </p:nvSpPr>
        <p:spPr>
          <a:xfrm>
            <a:off x="6931746" y="1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hteck 67"/>
          <p:cNvSpPr/>
          <p:nvPr/>
        </p:nvSpPr>
        <p:spPr>
          <a:xfrm>
            <a:off x="7506933" y="-4915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hteck 68"/>
          <p:cNvSpPr/>
          <p:nvPr/>
        </p:nvSpPr>
        <p:spPr>
          <a:xfrm>
            <a:off x="8077206" y="-4914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hteck 69"/>
          <p:cNvSpPr/>
          <p:nvPr/>
        </p:nvSpPr>
        <p:spPr>
          <a:xfrm>
            <a:off x="8652393" y="2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hteck 70"/>
          <p:cNvSpPr/>
          <p:nvPr/>
        </p:nvSpPr>
        <p:spPr>
          <a:xfrm>
            <a:off x="9207938" y="-4911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hteck 71"/>
          <p:cNvSpPr/>
          <p:nvPr/>
        </p:nvSpPr>
        <p:spPr>
          <a:xfrm>
            <a:off x="9783125" y="5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hteck 72"/>
          <p:cNvSpPr/>
          <p:nvPr/>
        </p:nvSpPr>
        <p:spPr>
          <a:xfrm>
            <a:off x="10353398" y="6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hteck 73"/>
          <p:cNvSpPr/>
          <p:nvPr/>
        </p:nvSpPr>
        <p:spPr>
          <a:xfrm>
            <a:off x="10928585" y="-4911"/>
            <a:ext cx="599745" cy="1769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9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smtClean="0"/>
              <a:t>   Zusammenfassung</a:t>
            </a:r>
            <a:endParaRPr lang="en-US" sz="400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840553"/>
              </p:ext>
            </p:extLst>
          </p:nvPr>
        </p:nvGraphicFramePr>
        <p:xfrm>
          <a:off x="366251" y="1245528"/>
          <a:ext cx="8345128" cy="50857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0974">
                  <a:extLst>
                    <a:ext uri="{9D8B030D-6E8A-4147-A177-3AD203B41FA5}">
                      <a16:colId xmlns:a16="http://schemas.microsoft.com/office/drawing/2014/main" val="1743042497"/>
                    </a:ext>
                  </a:extLst>
                </a:gridCol>
                <a:gridCol w="3008671">
                  <a:extLst>
                    <a:ext uri="{9D8B030D-6E8A-4147-A177-3AD203B41FA5}">
                      <a16:colId xmlns:a16="http://schemas.microsoft.com/office/drawing/2014/main" val="3793186729"/>
                    </a:ext>
                  </a:extLst>
                </a:gridCol>
                <a:gridCol w="3195483">
                  <a:extLst>
                    <a:ext uri="{9D8B030D-6E8A-4147-A177-3AD203B41FA5}">
                      <a16:colId xmlns:a16="http://schemas.microsoft.com/office/drawing/2014/main" val="2651507349"/>
                    </a:ext>
                  </a:extLst>
                </a:gridCol>
              </a:tblGrid>
              <a:tr h="4113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Variante 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Variante 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0032553"/>
                  </a:ext>
                </a:extLst>
              </a:tr>
              <a:tr h="4113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Programmiersprache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Alle Sprachen von IEC 61131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C++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778768"/>
                  </a:ext>
                </a:extLst>
              </a:tr>
              <a:tr h="87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Lizenz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TC3 PLC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TC3 XML Server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TC3 C++/MatSim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8258622"/>
                  </a:ext>
                </a:extLst>
              </a:tr>
              <a:tr h="4113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Zusätzlicher Download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TC3 XML Server (kostenlos)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126162"/>
                  </a:ext>
                </a:extLst>
              </a:tr>
              <a:tr h="4113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Dateityp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XML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binär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6275951"/>
                  </a:ext>
                </a:extLst>
              </a:tr>
              <a:tr h="4113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Dateigröße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relativ groß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relativ klein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3220969"/>
                  </a:ext>
                </a:extLst>
              </a:tr>
              <a:tr h="87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effectLst/>
                        </a:rPr>
                        <a:t>Datenlesbarkeit für Menschen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lesbar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Daten-Datei nicht lesbar</a:t>
                      </a:r>
                      <a:endParaRPr lang="en-US" sz="18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Title-Datei lesbar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294776"/>
                  </a:ext>
                </a:extLst>
              </a:tr>
              <a:tr h="87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Title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automatisch erzeugt in XML-Datei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müssen manuell in Programm eingeben werden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8112544"/>
                  </a:ext>
                </a:extLst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330100" y="866899"/>
            <a:ext cx="470308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Tabelle1 </a:t>
            </a:r>
            <a:r>
              <a:rPr lang="de-DE" dirty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Vergleich Variante 1 und Variante 2</a:t>
            </a:r>
            <a:endParaRPr lang="en-US" dirty="0"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0" y="-9832"/>
            <a:ext cx="707919" cy="1720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693171" y="-4915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1263444" y="-4914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1838631" y="2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2374490" y="-491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2949677" y="-1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3519950" y="0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4095137" y="-4916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4675240" y="-4913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5250427" y="3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5820700" y="4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6395887" y="-4912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6931746" y="1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7506933" y="-4915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8077206" y="-4914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/>
          <p:cNvSpPr/>
          <p:nvPr/>
        </p:nvSpPr>
        <p:spPr>
          <a:xfrm>
            <a:off x="8652393" y="2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9207938" y="-4911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>
            <a:off x="9783125" y="5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10353398" y="6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/>
          <p:cNvSpPr/>
          <p:nvPr/>
        </p:nvSpPr>
        <p:spPr>
          <a:xfrm>
            <a:off x="10928585" y="-4911"/>
            <a:ext cx="599745" cy="1769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/>
          <p:cNvSpPr/>
          <p:nvPr/>
        </p:nvSpPr>
        <p:spPr>
          <a:xfrm>
            <a:off x="11528330" y="-4915"/>
            <a:ext cx="653841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0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11809" y="2174260"/>
            <a:ext cx="7568381" cy="1325563"/>
          </a:xfrm>
        </p:spPr>
        <p:txBody>
          <a:bodyPr/>
          <a:lstStyle/>
          <a:p>
            <a:pPr algn="ctr"/>
            <a:r>
              <a:rPr lang="en-US" dirty="0" err="1"/>
              <a:t>Danke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 smtClean="0"/>
              <a:t>Aufmerksamkeit</a:t>
            </a:r>
            <a:r>
              <a:rPr lang="en-US" dirty="0"/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5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7568381" cy="1325563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Anhang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23</a:t>
            </a:fld>
            <a:endParaRPr lang="en-US"/>
          </a:p>
        </p:txBody>
      </p:sp>
      <p:pic>
        <p:nvPicPr>
          <p:cNvPr id="7" name="Grafik 6"/>
          <p:cNvPicPr/>
          <p:nvPr/>
        </p:nvPicPr>
        <p:blipFill>
          <a:blip r:embed="rId2"/>
          <a:stretch>
            <a:fillRect/>
          </a:stretch>
        </p:blipFill>
        <p:spPr>
          <a:xfrm>
            <a:off x="766916" y="1166704"/>
            <a:ext cx="10441858" cy="451634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151712" y="5835031"/>
            <a:ext cx="8002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Abbildung15 Tabelle in *.</a:t>
            </a:r>
            <a:r>
              <a:rPr lang="de-DE" dirty="0" err="1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mat</a:t>
            </a:r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Datei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197" y="1864125"/>
            <a:ext cx="2181802" cy="223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53" y="1292851"/>
            <a:ext cx="2600896" cy="311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sz="4000" dirty="0" smtClean="0"/>
              <a:t>   Problemstellung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77552" y="1530419"/>
            <a:ext cx="3760487" cy="4840884"/>
          </a:xfrm>
        </p:spPr>
        <p:txBody>
          <a:bodyPr>
            <a:normAutofit/>
          </a:bodyPr>
          <a:lstStyle/>
          <a:p>
            <a:r>
              <a:rPr lang="de-DE" sz="2400" dirty="0"/>
              <a:t>Anwendung (Datenquelle) wird in Simulink erstellt und lauft auf einer </a:t>
            </a:r>
            <a:r>
              <a:rPr lang="de-DE" sz="2400" dirty="0" smtClean="0"/>
              <a:t>SPS</a:t>
            </a:r>
            <a:endParaRPr lang="de-DE" sz="2400" dirty="0" smtClean="0"/>
          </a:p>
          <a:p>
            <a:r>
              <a:rPr lang="de-DE" sz="2400" dirty="0" smtClean="0"/>
              <a:t>Daten </a:t>
            </a:r>
            <a:r>
              <a:rPr lang="de-DE" sz="2400" dirty="0"/>
              <a:t>aus der SPS-Anwendungen </a:t>
            </a:r>
            <a:r>
              <a:rPr lang="de-DE" sz="2400" dirty="0" smtClean="0"/>
              <a:t>aufzeichnen</a:t>
            </a:r>
          </a:p>
          <a:p>
            <a:r>
              <a:rPr lang="de-DE" sz="2400" dirty="0" smtClean="0"/>
              <a:t>Daten für </a:t>
            </a:r>
            <a:r>
              <a:rPr lang="de-DE" sz="2400" dirty="0"/>
              <a:t>einen längeren Zeitraum </a:t>
            </a:r>
            <a:r>
              <a:rPr lang="de-DE" sz="2400" dirty="0" smtClean="0"/>
              <a:t>speichern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de-DE" sz="2400" dirty="0" smtClean="0"/>
          </a:p>
          <a:p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301" y="1509850"/>
            <a:ext cx="2234642" cy="120936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255667" y="4650968"/>
            <a:ext cx="462177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Abbildung1 Ziel des Data-</a:t>
            </a:r>
            <a:r>
              <a:rPr lang="de-DE" dirty="0" err="1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Logging</a:t>
            </a:r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-Systems</a:t>
            </a:r>
            <a:endParaRPr lang="en-US" dirty="0"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5"/>
          <a:srcRect l="5185" r="-502"/>
          <a:stretch/>
        </p:blipFill>
        <p:spPr>
          <a:xfrm>
            <a:off x="4630985" y="1610399"/>
            <a:ext cx="1474838" cy="1725743"/>
          </a:xfrm>
          <a:prstGeom prst="rect">
            <a:avLst/>
          </a:prstGeom>
        </p:spPr>
      </p:pic>
      <p:pic>
        <p:nvPicPr>
          <p:cNvPr id="9" name="Grafik 8"/>
          <p:cNvPicPr/>
          <p:nvPr/>
        </p:nvPicPr>
        <p:blipFill>
          <a:blip r:embed="rId6"/>
          <a:stretch>
            <a:fillRect/>
          </a:stretch>
        </p:blipFill>
        <p:spPr>
          <a:xfrm>
            <a:off x="4699813" y="1738626"/>
            <a:ext cx="1243375" cy="710784"/>
          </a:xfrm>
          <a:prstGeom prst="rect">
            <a:avLst/>
          </a:prstGeom>
        </p:spPr>
      </p:pic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228" y="1067277"/>
            <a:ext cx="708213" cy="79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/>
          <p:cNvPicPr/>
          <p:nvPr/>
        </p:nvPicPr>
        <p:blipFill>
          <a:blip r:embed="rId8"/>
          <a:stretch>
            <a:fillRect/>
          </a:stretch>
        </p:blipFill>
        <p:spPr>
          <a:xfrm>
            <a:off x="2405565" y="2449409"/>
            <a:ext cx="934820" cy="533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 descr="See the source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311" y="2495526"/>
            <a:ext cx="355738" cy="35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ekrümmter Verbinder 10"/>
          <p:cNvCxnSpPr>
            <a:stCxn id="12" idx="2"/>
            <a:endCxn id="6" idx="2"/>
          </p:cNvCxnSpPr>
          <p:nvPr/>
        </p:nvCxnSpPr>
        <p:spPr>
          <a:xfrm rot="16200000" flipH="1">
            <a:off x="3944273" y="1912010"/>
            <a:ext cx="352833" cy="2495429"/>
          </a:xfrm>
          <a:prstGeom prst="curvedConnector3">
            <a:avLst>
              <a:gd name="adj1" fmla="val 16479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182961" y="5963718"/>
            <a:ext cx="7711278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de-DE" sz="1400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Abbildung </a:t>
            </a:r>
            <a:r>
              <a:rPr lang="de-DE" sz="1400" dirty="0" err="1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TwinCAT</a:t>
            </a:r>
            <a:r>
              <a:rPr lang="de-DE" sz="1400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Embedded-PC von Website </a:t>
            </a:r>
            <a:r>
              <a:rPr lang="de-DE" sz="1400" dirty="0" err="1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Beckhoff</a:t>
            </a:r>
            <a:r>
              <a:rPr lang="de-DE" sz="1400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Infosys</a:t>
            </a:r>
            <a:r>
              <a:rPr lang="de-DE" sz="1400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https://infosys.beckhoff.com/</a:t>
            </a:r>
            <a:endParaRPr lang="en-US" sz="1400" dirty="0"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3</a:t>
            </a:fld>
            <a:endParaRPr lang="en-US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54" name="Rechteck 53"/>
          <p:cNvSpPr/>
          <p:nvPr/>
        </p:nvSpPr>
        <p:spPr>
          <a:xfrm>
            <a:off x="0" y="9832"/>
            <a:ext cx="707919" cy="1720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/>
          <p:cNvSpPr/>
          <p:nvPr/>
        </p:nvSpPr>
        <p:spPr>
          <a:xfrm>
            <a:off x="693171" y="491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/>
          <p:cNvSpPr/>
          <p:nvPr/>
        </p:nvSpPr>
        <p:spPr>
          <a:xfrm>
            <a:off x="1263444" y="4918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1966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smtClean="0"/>
              <a:t>   Varianten des Data-</a:t>
            </a:r>
            <a:r>
              <a:rPr lang="de-DE" sz="4000" dirty="0" err="1" smtClean="0"/>
              <a:t>Logging</a:t>
            </a:r>
            <a:r>
              <a:rPr lang="de-DE" sz="4000" dirty="0" smtClean="0"/>
              <a:t>-Systems</a:t>
            </a:r>
            <a:endParaRPr lang="en-US" sz="4000" dirty="0"/>
          </a:p>
        </p:txBody>
      </p:sp>
      <p:sp>
        <p:nvSpPr>
          <p:cNvPr id="50" name="Rechteck 49"/>
          <p:cNvSpPr/>
          <p:nvPr/>
        </p:nvSpPr>
        <p:spPr>
          <a:xfrm>
            <a:off x="2325689" y="5692652"/>
            <a:ext cx="52202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Abbildung2 Varianten des Data-</a:t>
            </a:r>
            <a:r>
              <a:rPr lang="de-DE" dirty="0" err="1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Logging</a:t>
            </a:r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-Systems</a:t>
            </a:r>
            <a:endParaRPr lang="en-US" dirty="0"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2485104" y="1433714"/>
            <a:ext cx="1553496" cy="62926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Externe Datenlogger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5361038" y="1389351"/>
            <a:ext cx="1954161" cy="70971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Interne Data-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Logging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-Variante</a:t>
            </a:r>
          </a:p>
        </p:txBody>
      </p:sp>
      <p:sp>
        <p:nvSpPr>
          <p:cNvPr id="21" name="Rechteck 20"/>
          <p:cNvSpPr/>
          <p:nvPr/>
        </p:nvSpPr>
        <p:spPr>
          <a:xfrm>
            <a:off x="2588342" y="2759277"/>
            <a:ext cx="1973825" cy="81966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Funktionalitäten von SPS-Herstellern</a:t>
            </a:r>
          </a:p>
        </p:txBody>
      </p:sp>
      <p:sp>
        <p:nvSpPr>
          <p:cNvPr id="22" name="Rechteck 21"/>
          <p:cNvSpPr/>
          <p:nvPr/>
        </p:nvSpPr>
        <p:spPr>
          <a:xfrm>
            <a:off x="5230763" y="2759277"/>
            <a:ext cx="2226649" cy="81966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C++ Programm mit Data-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Logging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-Funktion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8084577" y="2759277"/>
            <a:ext cx="1993489" cy="81966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Data-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Logging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-Software von Drittanbietern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484239" y="4407972"/>
            <a:ext cx="1553496" cy="62926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XML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9438613" y="4400577"/>
            <a:ext cx="1553496" cy="62926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OPC UA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216446" y="4394903"/>
            <a:ext cx="1553496" cy="62926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altLang="zh-CN" dirty="0" err="1" smtClean="0">
                <a:solidFill>
                  <a:schemeClr val="tx1"/>
                </a:solidFill>
              </a:rPr>
              <a:t>atenbank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092607" y="4407972"/>
            <a:ext cx="1553496" cy="62926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csv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924663" y="2091796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Arial Black" panose="020B0A04020102020204" pitchFamily="34" charset="0"/>
                <a:ea typeface="DengXian" panose="02010600030101010101" pitchFamily="2" charset="-122"/>
              </a:rPr>
              <a:t>X</a:t>
            </a:r>
            <a:r>
              <a:rPr lang="de-DE" dirty="0">
                <a:solidFill>
                  <a:schemeClr val="accent2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 (zusätzliches Gerät)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7979907" y="3589608"/>
            <a:ext cx="3788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Arial Black" panose="020B0A04020102020204" pitchFamily="34" charset="0"/>
                <a:ea typeface="DengXian" panose="02010600030101010101" pitchFamily="2" charset="-122"/>
              </a:rPr>
              <a:t>X</a:t>
            </a:r>
            <a:r>
              <a:rPr lang="de-DE" dirty="0">
                <a:solidFill>
                  <a:schemeClr val="accent2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 niedrigere Anwendungsflexibilität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DengXian" panose="02010600030101010101" pitchFamily="2" charset="-122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183849" y="5060255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Arial Black" panose="020B0A04020102020204" pitchFamily="34" charset="0"/>
                <a:ea typeface="DengXian" panose="02010600030101010101" pitchFamily="2" charset="-122"/>
              </a:rPr>
              <a:t>X</a:t>
            </a:r>
            <a:r>
              <a:rPr lang="de-DE" dirty="0">
                <a:solidFill>
                  <a:schemeClr val="accent2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 Keine hierarchische Struktur </a:t>
            </a:r>
          </a:p>
        </p:txBody>
      </p:sp>
      <p:sp>
        <p:nvSpPr>
          <p:cNvPr id="19" name="Rechteck 18"/>
          <p:cNvSpPr/>
          <p:nvPr/>
        </p:nvSpPr>
        <p:spPr>
          <a:xfrm>
            <a:off x="8763290" y="5036538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Arial Black" panose="020B0A04020102020204" pitchFamily="34" charset="0"/>
                <a:ea typeface="DengXian" panose="02010600030101010101" pitchFamily="2" charset="-122"/>
              </a:rPr>
              <a:t>X</a:t>
            </a:r>
            <a:r>
              <a:rPr lang="de-DE" dirty="0">
                <a:solidFill>
                  <a:schemeClr val="accent2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 Programmieraufwände</a:t>
            </a:r>
          </a:p>
        </p:txBody>
      </p:sp>
      <p:sp>
        <p:nvSpPr>
          <p:cNvPr id="28" name="Rechteck 27"/>
          <p:cNvSpPr/>
          <p:nvPr/>
        </p:nvSpPr>
        <p:spPr>
          <a:xfrm>
            <a:off x="5576980" y="5060255"/>
            <a:ext cx="2880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 </a:t>
            </a:r>
            <a:r>
              <a:rPr lang="de-DE" dirty="0">
                <a:solidFill>
                  <a:schemeClr val="accent2"/>
                </a:solidFill>
                <a:latin typeface="Arial Black" panose="020B0A04020102020204" pitchFamily="34" charset="0"/>
                <a:ea typeface="DengXian" panose="02010600030101010101" pitchFamily="2" charset="-122"/>
              </a:rPr>
              <a:t>X</a:t>
            </a:r>
            <a:r>
              <a:rPr lang="de-DE" dirty="0">
                <a:solidFill>
                  <a:schemeClr val="accent2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 größerer Speicherplatz</a:t>
            </a:r>
            <a:r>
              <a:rPr lang="de-DE" dirty="0"/>
              <a:t> </a:t>
            </a:r>
            <a:endParaRPr lang="en-US" dirty="0"/>
          </a:p>
        </p:txBody>
      </p:sp>
      <p:cxnSp>
        <p:nvCxnSpPr>
          <p:cNvPr id="30" name="Gewinkelter Verbinder 29"/>
          <p:cNvCxnSpPr>
            <a:stCxn id="20" idx="2"/>
            <a:endCxn id="21" idx="0"/>
          </p:cNvCxnSpPr>
          <p:nvPr/>
        </p:nvCxnSpPr>
        <p:spPr>
          <a:xfrm rot="5400000">
            <a:off x="4626582" y="1047739"/>
            <a:ext cx="660211" cy="2762864"/>
          </a:xfrm>
          <a:prstGeom prst="bent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winkelter Verbinder 34"/>
          <p:cNvCxnSpPr>
            <a:stCxn id="20" idx="2"/>
            <a:endCxn id="22" idx="0"/>
          </p:cNvCxnSpPr>
          <p:nvPr/>
        </p:nvCxnSpPr>
        <p:spPr>
          <a:xfrm rot="16200000" flipH="1">
            <a:off x="6010998" y="2426186"/>
            <a:ext cx="660211" cy="5969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winkelter Verbinder 37"/>
          <p:cNvCxnSpPr>
            <a:stCxn id="20" idx="2"/>
            <a:endCxn id="23" idx="0"/>
          </p:cNvCxnSpPr>
          <p:nvPr/>
        </p:nvCxnSpPr>
        <p:spPr>
          <a:xfrm rot="16200000" flipH="1">
            <a:off x="7379615" y="1057569"/>
            <a:ext cx="660211" cy="2743203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winkelter Verbinder 43"/>
          <p:cNvCxnSpPr>
            <a:stCxn id="21" idx="2"/>
            <a:endCxn id="24" idx="0"/>
          </p:cNvCxnSpPr>
          <p:nvPr/>
        </p:nvCxnSpPr>
        <p:spPr>
          <a:xfrm rot="5400000">
            <a:off x="2003605" y="2836321"/>
            <a:ext cx="829033" cy="2314268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winkelter Verbinder 50"/>
          <p:cNvCxnSpPr>
            <a:stCxn id="21" idx="2"/>
            <a:endCxn id="27" idx="0"/>
          </p:cNvCxnSpPr>
          <p:nvPr/>
        </p:nvCxnSpPr>
        <p:spPr>
          <a:xfrm rot="16200000" flipH="1">
            <a:off x="3307789" y="3846405"/>
            <a:ext cx="829033" cy="29410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winkelter Verbinder 51"/>
          <p:cNvCxnSpPr>
            <a:stCxn id="21" idx="2"/>
            <a:endCxn id="26" idx="0"/>
          </p:cNvCxnSpPr>
          <p:nvPr/>
        </p:nvCxnSpPr>
        <p:spPr>
          <a:xfrm rot="16200000" flipH="1">
            <a:off x="4876242" y="2277951"/>
            <a:ext cx="815964" cy="3417939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winkelter Verbinder 53"/>
          <p:cNvCxnSpPr>
            <a:stCxn id="21" idx="2"/>
            <a:endCxn id="25" idx="0"/>
          </p:cNvCxnSpPr>
          <p:nvPr/>
        </p:nvCxnSpPr>
        <p:spPr>
          <a:xfrm rot="16200000" flipH="1">
            <a:off x="6484489" y="669705"/>
            <a:ext cx="821638" cy="6640106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0" y="9833"/>
            <a:ext cx="707919" cy="1720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/>
          <p:cNvSpPr/>
          <p:nvPr/>
        </p:nvSpPr>
        <p:spPr>
          <a:xfrm>
            <a:off x="693171" y="491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/>
          <p:cNvSpPr/>
          <p:nvPr/>
        </p:nvSpPr>
        <p:spPr>
          <a:xfrm>
            <a:off x="1263444" y="4918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/>
          <p:cNvSpPr/>
          <p:nvPr/>
        </p:nvSpPr>
        <p:spPr>
          <a:xfrm>
            <a:off x="1838631" y="9834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1966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smtClean="0"/>
              <a:t>   Varianten des Data-</a:t>
            </a:r>
            <a:r>
              <a:rPr lang="de-DE" sz="4000" dirty="0" err="1" smtClean="0"/>
              <a:t>Logging</a:t>
            </a:r>
            <a:r>
              <a:rPr lang="de-DE" sz="4000" dirty="0" smtClean="0"/>
              <a:t>-Systems</a:t>
            </a:r>
            <a:endParaRPr lang="en-US" sz="4000" dirty="0"/>
          </a:p>
        </p:txBody>
      </p:sp>
      <p:sp>
        <p:nvSpPr>
          <p:cNvPr id="50" name="Rechteck 49"/>
          <p:cNvSpPr/>
          <p:nvPr/>
        </p:nvSpPr>
        <p:spPr>
          <a:xfrm>
            <a:off x="2325689" y="5692652"/>
            <a:ext cx="52202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Abbildung2 Varianten des Data-</a:t>
            </a:r>
            <a:r>
              <a:rPr lang="de-DE" dirty="0" err="1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Logging</a:t>
            </a:r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-Systems</a:t>
            </a:r>
            <a:endParaRPr lang="en-US" dirty="0"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1522264" y="452486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Consolas" panose="020B0609020204030204" pitchFamily="49" charset="0"/>
                <a:ea typeface="DengXian" panose="02010600030101010101" pitchFamily="2" charset="-122"/>
              </a:rPr>
              <a:t>√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485104" y="1433714"/>
            <a:ext cx="1553496" cy="62926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Externe Datenlogger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5361038" y="1389351"/>
            <a:ext cx="1954161" cy="70971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Interne Data-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Logging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-Variante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88342" y="2759277"/>
            <a:ext cx="1973825" cy="81966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Funktionalitäten von SPS-Herstellern</a:t>
            </a:r>
          </a:p>
        </p:txBody>
      </p:sp>
      <p:sp>
        <p:nvSpPr>
          <p:cNvPr id="23" name="Rechteck 22"/>
          <p:cNvSpPr/>
          <p:nvPr/>
        </p:nvSpPr>
        <p:spPr>
          <a:xfrm>
            <a:off x="5230763" y="2759277"/>
            <a:ext cx="2226649" cy="81966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C++ Programm mit Data-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Logging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-Funktion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8084577" y="2759277"/>
            <a:ext cx="1993489" cy="81966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Data-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Logging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-Software von Drittanbietern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484239" y="4407972"/>
            <a:ext cx="1553496" cy="62926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XML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9438613" y="4400577"/>
            <a:ext cx="1553496" cy="62926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OPC UA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216446" y="4394903"/>
            <a:ext cx="1553496" cy="62926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altLang="zh-CN" dirty="0" err="1" smtClean="0">
                <a:solidFill>
                  <a:schemeClr val="tx1"/>
                </a:solidFill>
              </a:rPr>
              <a:t>atenbank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092607" y="4407972"/>
            <a:ext cx="1553496" cy="62926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csv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924663" y="2091796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Arial Black" panose="020B0A04020102020204" pitchFamily="34" charset="0"/>
                <a:ea typeface="DengXian" panose="02010600030101010101" pitchFamily="2" charset="-122"/>
              </a:rPr>
              <a:t>X</a:t>
            </a:r>
            <a:r>
              <a:rPr lang="de-DE" dirty="0">
                <a:solidFill>
                  <a:schemeClr val="accent2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 (zusätzliches Gerät)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7979907" y="3589608"/>
            <a:ext cx="3788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Arial Black" panose="020B0A04020102020204" pitchFamily="34" charset="0"/>
                <a:ea typeface="DengXian" panose="02010600030101010101" pitchFamily="2" charset="-122"/>
              </a:rPr>
              <a:t>X</a:t>
            </a:r>
            <a:r>
              <a:rPr lang="de-DE" dirty="0">
                <a:solidFill>
                  <a:schemeClr val="accent2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 niedrigere Anwendungsflexibilität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DengXian" panose="02010600030101010101" pitchFamily="2" charset="-122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2183849" y="5060255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Arial Black" panose="020B0A04020102020204" pitchFamily="34" charset="0"/>
                <a:ea typeface="DengXian" panose="02010600030101010101" pitchFamily="2" charset="-122"/>
              </a:rPr>
              <a:t>X</a:t>
            </a:r>
            <a:r>
              <a:rPr lang="de-DE" dirty="0">
                <a:solidFill>
                  <a:schemeClr val="accent2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 Keine hierarchische Struktur </a:t>
            </a:r>
          </a:p>
        </p:txBody>
      </p:sp>
      <p:sp>
        <p:nvSpPr>
          <p:cNvPr id="32" name="Rechteck 31"/>
          <p:cNvSpPr/>
          <p:nvPr/>
        </p:nvSpPr>
        <p:spPr>
          <a:xfrm>
            <a:off x="8763290" y="5036538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Arial Black" panose="020B0A04020102020204" pitchFamily="34" charset="0"/>
                <a:ea typeface="DengXian" panose="02010600030101010101" pitchFamily="2" charset="-122"/>
              </a:rPr>
              <a:t>X</a:t>
            </a:r>
            <a:r>
              <a:rPr lang="de-DE" dirty="0">
                <a:solidFill>
                  <a:schemeClr val="accent2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 Programmieraufwände</a:t>
            </a:r>
          </a:p>
        </p:txBody>
      </p:sp>
      <p:sp>
        <p:nvSpPr>
          <p:cNvPr id="33" name="Rechteck 32"/>
          <p:cNvSpPr/>
          <p:nvPr/>
        </p:nvSpPr>
        <p:spPr>
          <a:xfrm>
            <a:off x="5576980" y="5060255"/>
            <a:ext cx="2880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 </a:t>
            </a:r>
            <a:r>
              <a:rPr lang="de-DE" dirty="0">
                <a:solidFill>
                  <a:schemeClr val="accent2"/>
                </a:solidFill>
                <a:latin typeface="Arial Black" panose="020B0A04020102020204" pitchFamily="34" charset="0"/>
                <a:ea typeface="DengXian" panose="02010600030101010101" pitchFamily="2" charset="-122"/>
              </a:rPr>
              <a:t>X</a:t>
            </a:r>
            <a:r>
              <a:rPr lang="de-DE" dirty="0">
                <a:solidFill>
                  <a:schemeClr val="accent2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 größerer Speicherplatz</a:t>
            </a:r>
            <a:r>
              <a:rPr lang="de-DE" dirty="0"/>
              <a:t> </a:t>
            </a:r>
            <a:endParaRPr lang="en-US" dirty="0"/>
          </a:p>
        </p:txBody>
      </p:sp>
      <p:cxnSp>
        <p:nvCxnSpPr>
          <p:cNvPr id="34" name="Gewinkelter Verbinder 33"/>
          <p:cNvCxnSpPr>
            <a:stCxn id="21" idx="2"/>
            <a:endCxn id="22" idx="0"/>
          </p:cNvCxnSpPr>
          <p:nvPr/>
        </p:nvCxnSpPr>
        <p:spPr>
          <a:xfrm rot="5400000">
            <a:off x="4626582" y="1047739"/>
            <a:ext cx="660211" cy="2762864"/>
          </a:xfrm>
          <a:prstGeom prst="bent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winkelter Verbinder 34"/>
          <p:cNvCxnSpPr>
            <a:stCxn id="21" idx="2"/>
            <a:endCxn id="23" idx="0"/>
          </p:cNvCxnSpPr>
          <p:nvPr/>
        </p:nvCxnSpPr>
        <p:spPr>
          <a:xfrm rot="16200000" flipH="1">
            <a:off x="6010998" y="2426186"/>
            <a:ext cx="660211" cy="5969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winkelter Verbinder 35"/>
          <p:cNvCxnSpPr>
            <a:stCxn id="21" idx="2"/>
            <a:endCxn id="24" idx="0"/>
          </p:cNvCxnSpPr>
          <p:nvPr/>
        </p:nvCxnSpPr>
        <p:spPr>
          <a:xfrm rot="16200000" flipH="1">
            <a:off x="7379615" y="1057569"/>
            <a:ext cx="660211" cy="2743203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winkelter Verbinder 36"/>
          <p:cNvCxnSpPr>
            <a:stCxn id="22" idx="2"/>
            <a:endCxn id="25" idx="0"/>
          </p:cNvCxnSpPr>
          <p:nvPr/>
        </p:nvCxnSpPr>
        <p:spPr>
          <a:xfrm rot="5400000">
            <a:off x="2003605" y="2836321"/>
            <a:ext cx="829033" cy="2314268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winkelter Verbinder 37"/>
          <p:cNvCxnSpPr>
            <a:stCxn id="22" idx="2"/>
            <a:endCxn id="28" idx="0"/>
          </p:cNvCxnSpPr>
          <p:nvPr/>
        </p:nvCxnSpPr>
        <p:spPr>
          <a:xfrm rot="16200000" flipH="1">
            <a:off x="3307789" y="3846405"/>
            <a:ext cx="829033" cy="29410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winkelter Verbinder 38"/>
          <p:cNvCxnSpPr>
            <a:stCxn id="22" idx="2"/>
            <a:endCxn id="27" idx="0"/>
          </p:cNvCxnSpPr>
          <p:nvPr/>
        </p:nvCxnSpPr>
        <p:spPr>
          <a:xfrm rot="16200000" flipH="1">
            <a:off x="4876242" y="2277951"/>
            <a:ext cx="815964" cy="3417939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winkelter Verbinder 39"/>
          <p:cNvCxnSpPr>
            <a:stCxn id="22" idx="2"/>
            <a:endCxn id="26" idx="0"/>
          </p:cNvCxnSpPr>
          <p:nvPr/>
        </p:nvCxnSpPr>
        <p:spPr>
          <a:xfrm rot="16200000" flipH="1">
            <a:off x="6484489" y="669705"/>
            <a:ext cx="821638" cy="6640106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7146108" y="304962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Consolas" panose="020B0609020204030204" pitchFamily="49" charset="0"/>
                <a:ea typeface="DengXian" panose="02010600030101010101" pitchFamily="2" charset="-122"/>
              </a:rPr>
              <a:t>√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0" y="9833"/>
            <a:ext cx="707919" cy="1720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eck 42"/>
          <p:cNvSpPr/>
          <p:nvPr/>
        </p:nvSpPr>
        <p:spPr>
          <a:xfrm>
            <a:off x="693171" y="491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/>
          <p:cNvSpPr/>
          <p:nvPr/>
        </p:nvSpPr>
        <p:spPr>
          <a:xfrm>
            <a:off x="1263444" y="4918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/>
          <p:cNvSpPr/>
          <p:nvPr/>
        </p:nvSpPr>
        <p:spPr>
          <a:xfrm>
            <a:off x="1838631" y="9834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hteck 45"/>
          <p:cNvSpPr/>
          <p:nvPr/>
        </p:nvSpPr>
        <p:spPr>
          <a:xfrm>
            <a:off x="2374490" y="1474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7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smtClean="0"/>
              <a:t>   Aufbau des Data-</a:t>
            </a:r>
            <a:r>
              <a:rPr lang="de-DE" sz="4000" dirty="0" err="1" smtClean="0"/>
              <a:t>Logging</a:t>
            </a:r>
            <a:r>
              <a:rPr lang="de-DE" sz="4000" dirty="0" smtClean="0"/>
              <a:t>-Systems</a:t>
            </a:r>
            <a:endParaRPr lang="en-US" sz="4000" dirty="0"/>
          </a:p>
        </p:txBody>
      </p:sp>
      <p:pic>
        <p:nvPicPr>
          <p:cNvPr id="8" name="Grafik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1" y="1632155"/>
            <a:ext cx="7669161" cy="2677365"/>
          </a:xfrm>
          <a:prstGeom prst="rect">
            <a:avLst/>
          </a:prstGeom>
          <a:noFill/>
        </p:spPr>
      </p:pic>
      <p:sp>
        <p:nvSpPr>
          <p:cNvPr id="9" name="Rechteck 8"/>
          <p:cNvSpPr/>
          <p:nvPr/>
        </p:nvSpPr>
        <p:spPr>
          <a:xfrm>
            <a:off x="476301" y="4309520"/>
            <a:ext cx="54040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Abbildung3 </a:t>
            </a:r>
            <a:r>
              <a:rPr lang="de-DE" dirty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Datenfluss des Data-</a:t>
            </a:r>
            <a:r>
              <a:rPr lang="de-DE" dirty="0" err="1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Logging</a:t>
            </a:r>
            <a:r>
              <a:rPr lang="de-DE" dirty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-Systems </a:t>
            </a:r>
            <a:endParaRPr lang="en-US" dirty="0"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8101780" y="993058"/>
            <a:ext cx="3972233" cy="422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2400" dirty="0"/>
              <a:t>1.  Dateneinlesen von der Datenquelle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2400" dirty="0"/>
              <a:t>2. Data-</a:t>
            </a:r>
            <a:r>
              <a:rPr lang="de-DE" sz="2400" dirty="0" err="1"/>
              <a:t>Logging</a:t>
            </a:r>
            <a:r>
              <a:rPr lang="de-DE" sz="2400" dirty="0"/>
              <a:t>-Funktion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2400" dirty="0"/>
              <a:t>3. Dateienübertragung zum PC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2400" dirty="0"/>
              <a:t>4. Aufbereitung der Data-</a:t>
            </a:r>
            <a:r>
              <a:rPr lang="de-DE" sz="2400" dirty="0" err="1"/>
              <a:t>Logging</a:t>
            </a:r>
            <a:r>
              <a:rPr lang="de-DE" sz="2400" dirty="0"/>
              <a:t>-Dateien (Dateitypumwandlung)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0" y="9833"/>
            <a:ext cx="707919" cy="1720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693171" y="491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1263444" y="4918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1838631" y="9834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2374490" y="1474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2949677" y="9831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4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smtClean="0"/>
              <a:t>   Aufbau des Data-</a:t>
            </a:r>
            <a:r>
              <a:rPr lang="de-DE" sz="4000" dirty="0" err="1" smtClean="0"/>
              <a:t>Logging</a:t>
            </a:r>
            <a:r>
              <a:rPr lang="de-DE" sz="4000" dirty="0" smtClean="0"/>
              <a:t>-Systems</a:t>
            </a:r>
            <a:endParaRPr lang="en-US" sz="4000" dirty="0"/>
          </a:p>
        </p:txBody>
      </p:sp>
      <p:pic>
        <p:nvPicPr>
          <p:cNvPr id="8" name="Grafik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1" y="1632155"/>
            <a:ext cx="7669161" cy="2677365"/>
          </a:xfrm>
          <a:prstGeom prst="rect">
            <a:avLst/>
          </a:prstGeom>
          <a:noFill/>
        </p:spPr>
      </p:pic>
      <p:sp>
        <p:nvSpPr>
          <p:cNvPr id="9" name="Rechteck 8"/>
          <p:cNvSpPr/>
          <p:nvPr/>
        </p:nvSpPr>
        <p:spPr>
          <a:xfrm>
            <a:off x="476301" y="4309520"/>
            <a:ext cx="54040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Abbildung3 </a:t>
            </a:r>
            <a:r>
              <a:rPr lang="de-DE" dirty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Datenfluss des Data-</a:t>
            </a:r>
            <a:r>
              <a:rPr lang="de-DE" dirty="0" err="1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Logging</a:t>
            </a:r>
            <a:r>
              <a:rPr lang="de-DE" dirty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-Systems </a:t>
            </a:r>
            <a:endParaRPr lang="en-US" dirty="0"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8101780" y="993058"/>
            <a:ext cx="3972233" cy="422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2400" dirty="0"/>
              <a:t>1.  Dateneinlesen von der Datenquelle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2400" dirty="0"/>
              <a:t>2. Data-</a:t>
            </a:r>
            <a:r>
              <a:rPr lang="de-DE" sz="2400" dirty="0" err="1"/>
              <a:t>Logging</a:t>
            </a:r>
            <a:r>
              <a:rPr lang="de-DE" sz="2400" dirty="0"/>
              <a:t>-Funktion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2400" dirty="0"/>
              <a:t>3. Dateienübertragung zum PC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2400" dirty="0"/>
              <a:t>4. Aufbereitung der Data-</a:t>
            </a:r>
            <a:r>
              <a:rPr lang="de-DE" sz="2400" dirty="0" err="1"/>
              <a:t>Logging</a:t>
            </a:r>
            <a:r>
              <a:rPr lang="de-DE" sz="2400" dirty="0"/>
              <a:t>-Dateien (Dateitypumwandlung)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20663" y="1314232"/>
            <a:ext cx="4223518" cy="357848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0" y="9833"/>
            <a:ext cx="707919" cy="1720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693171" y="491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1263444" y="4918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1838631" y="9834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2374490" y="1474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2949677" y="9831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519950" y="9832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smtClean="0"/>
              <a:t>   Data-</a:t>
            </a:r>
            <a:r>
              <a:rPr lang="de-DE" sz="4000" dirty="0" err="1" smtClean="0"/>
              <a:t>Logging</a:t>
            </a:r>
            <a:r>
              <a:rPr lang="de-DE" sz="4000" dirty="0" smtClean="0"/>
              <a:t>-Programm in </a:t>
            </a:r>
            <a:r>
              <a:rPr lang="de-DE" sz="4000" dirty="0" err="1" smtClean="0"/>
              <a:t>TwinCAT</a:t>
            </a:r>
            <a:r>
              <a:rPr lang="de-DE" sz="4000" dirty="0" smtClean="0"/>
              <a:t> PLC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34845" y="1466625"/>
            <a:ext cx="10515600" cy="1009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/>
              <a:t>TwinCAT3 Funktion XML Server</a:t>
            </a:r>
            <a:endParaRPr lang="en-US" sz="2200" b="1" dirty="0"/>
          </a:p>
        </p:txBody>
      </p:sp>
      <p:sp>
        <p:nvSpPr>
          <p:cNvPr id="4" name="Rechteck 3"/>
          <p:cNvSpPr/>
          <p:nvPr/>
        </p:nvSpPr>
        <p:spPr>
          <a:xfrm>
            <a:off x="6508955" y="1865216"/>
            <a:ext cx="504149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Arial" panose="020B0604020202020204" pitchFamily="34" charset="0"/>
                <a:ea typeface="DengXian" panose="02010600030101010101" pitchFamily="2" charset="-122"/>
              </a:rPr>
              <a:t>S</a:t>
            </a:r>
            <a:r>
              <a:rPr lang="en-US" altLang="zh-CN" sz="2200" dirty="0" err="1" smtClean="0">
                <a:latin typeface="Arial" panose="020B0604020202020204" pitchFamily="34" charset="0"/>
                <a:ea typeface="DengXian" panose="02010600030101010101" pitchFamily="2" charset="-122"/>
              </a:rPr>
              <a:t>erver</a:t>
            </a:r>
            <a:r>
              <a:rPr lang="en-US" altLang="zh-CN" sz="2200" dirty="0" smtClean="0">
                <a:latin typeface="Arial" panose="020B0604020202020204" pitchFamily="34" charset="0"/>
                <a:ea typeface="DengXian" panose="02010600030101010101" pitchFamily="2" charset="-122"/>
              </a:rPr>
              <a:t>+</a:t>
            </a:r>
            <a:r>
              <a:rPr lang="de-DE" altLang="zh-CN" sz="2200" dirty="0" smtClean="0">
                <a:latin typeface="Arial" panose="020B0604020202020204" pitchFamily="34" charset="0"/>
                <a:ea typeface="DengXian" panose="02010600030101010101" pitchFamily="2" charset="-122"/>
              </a:rPr>
              <a:t>Bibliothek</a:t>
            </a:r>
          </a:p>
          <a:p>
            <a:endParaRPr lang="de-DE" sz="2200" dirty="0" smtClean="0">
              <a:latin typeface="Arial" panose="020B0604020202020204" pitchFamily="34" charset="0"/>
              <a:ea typeface="DengXia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Arial" panose="020B0604020202020204" pitchFamily="34" charset="0"/>
                <a:ea typeface="DengXian" panose="02010600030101010101" pitchFamily="2" charset="-122"/>
              </a:rPr>
              <a:t>Alle </a:t>
            </a:r>
            <a:r>
              <a:rPr lang="de-DE" sz="2200" dirty="0">
                <a:latin typeface="Arial" panose="020B0604020202020204" pitchFamily="34" charset="0"/>
                <a:ea typeface="DengXian" panose="02010600030101010101" pitchFamily="2" charset="-122"/>
              </a:rPr>
              <a:t>im vorherigen Zyklus eingegebenen </a:t>
            </a:r>
            <a:r>
              <a:rPr lang="de-DE" sz="2200" dirty="0" smtClean="0">
                <a:latin typeface="Arial" panose="020B0604020202020204" pitchFamily="34" charset="0"/>
                <a:ea typeface="DengXian" panose="02010600030101010101" pitchFamily="2" charset="-122"/>
              </a:rPr>
              <a:t>Werte müssen </a:t>
            </a:r>
            <a:r>
              <a:rPr lang="de-DE" sz="2200" dirty="0">
                <a:latin typeface="Arial" panose="020B0604020202020204" pitchFamily="34" charset="0"/>
                <a:ea typeface="DengXian" panose="02010600030101010101" pitchFamily="2" charset="-122"/>
              </a:rPr>
              <a:t>innerhalb eines Schreibzyklus in der XML-Datei aufgezeichnet </a:t>
            </a:r>
            <a:r>
              <a:rPr lang="de-DE" sz="2200" dirty="0" smtClean="0">
                <a:latin typeface="Arial" panose="020B0604020202020204" pitchFamily="34" charset="0"/>
                <a:ea typeface="DengXian" panose="02010600030101010101" pitchFamily="2" charset="-122"/>
              </a:rPr>
              <a:t>werden		 </a:t>
            </a:r>
            <a:r>
              <a:rPr lang="en-US" sz="2200" dirty="0" smtClean="0">
                <a:latin typeface="Arial" panose="020B0604020202020204" pitchFamily="34" charset="0"/>
                <a:ea typeface="DengXian" panose="02010600030101010101" pitchFamily="2" charset="-122"/>
              </a:rPr>
              <a:t>=&gt;</a:t>
            </a:r>
            <a:r>
              <a:rPr lang="de-DE" sz="2200" b="1" dirty="0" smtClean="0"/>
              <a:t>XML-Server-Performancetest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/>
          </a:p>
        </p:txBody>
      </p:sp>
      <p:pic>
        <p:nvPicPr>
          <p:cNvPr id="6" name="图片 1" descr="tcxmldatasrv_fb_xmlsrvwrit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55" y="2251298"/>
            <a:ext cx="3401139" cy="20055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hteck 6"/>
          <p:cNvSpPr/>
          <p:nvPr/>
        </p:nvSpPr>
        <p:spPr>
          <a:xfrm>
            <a:off x="1034845" y="4256897"/>
            <a:ext cx="64401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Abbildung4 </a:t>
            </a:r>
            <a:r>
              <a:rPr lang="de-DE" dirty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Funktionsbaustein FB_XMLSRVWRITE</a:t>
            </a:r>
            <a:endParaRPr lang="en-US" dirty="0"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8</a:t>
            </a:fld>
            <a:endParaRPr lang="en-US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0" y="9833"/>
            <a:ext cx="707919" cy="1720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693171" y="491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1263444" y="4918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1838631" y="9834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2374490" y="1474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2949677" y="9831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3519950" y="9832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4095137" y="14748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smtClean="0"/>
              <a:t>   Data-</a:t>
            </a:r>
            <a:r>
              <a:rPr lang="de-DE" sz="4000" dirty="0" err="1" smtClean="0"/>
              <a:t>Logging</a:t>
            </a:r>
            <a:r>
              <a:rPr lang="de-DE" sz="4000" dirty="0" smtClean="0"/>
              <a:t>-Programm in </a:t>
            </a:r>
            <a:r>
              <a:rPr lang="de-DE" sz="4000" dirty="0" err="1" smtClean="0"/>
              <a:t>TwinCAT</a:t>
            </a:r>
            <a:r>
              <a:rPr lang="de-DE" sz="4000" dirty="0" smtClean="0"/>
              <a:t> PLC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6587" y="1325563"/>
            <a:ext cx="10515600" cy="1009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/>
              <a:t>XML-Server-Performancetest</a:t>
            </a:r>
            <a:endParaRPr lang="en-US" sz="2200" dirty="0"/>
          </a:p>
        </p:txBody>
      </p:sp>
      <p:sp>
        <p:nvSpPr>
          <p:cNvPr id="4" name="Rechteck 3"/>
          <p:cNvSpPr/>
          <p:nvPr/>
        </p:nvSpPr>
        <p:spPr>
          <a:xfrm>
            <a:off x="8212894" y="2437935"/>
            <a:ext cx="383162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200" b="1" dirty="0" smtClean="0">
                <a:latin typeface="Arial" panose="020B0604020202020204" pitchFamily="34" charset="0"/>
                <a:ea typeface="DengXian" panose="02010600030101010101" pitchFamily="2" charset="-122"/>
              </a:rPr>
              <a:t>Testergebnis (100 Werte)</a:t>
            </a:r>
          </a:p>
          <a:p>
            <a:r>
              <a:rPr lang="de-DE" sz="2200" dirty="0" smtClean="0">
                <a:latin typeface="Arial" panose="020B0604020202020204" pitchFamily="34" charset="0"/>
                <a:ea typeface="DengXian" panose="02010600030101010101" pitchFamily="2" charset="-122"/>
              </a:rPr>
              <a:t>Schreibvorgang </a:t>
            </a:r>
            <a:r>
              <a:rPr lang="de-DE" sz="2200" dirty="0">
                <a:latin typeface="Arial" panose="020B0604020202020204" pitchFamily="34" charset="0"/>
                <a:ea typeface="DengXian" panose="02010600030101010101" pitchFamily="2" charset="-122"/>
              </a:rPr>
              <a:t>des </a:t>
            </a:r>
            <a:r>
              <a:rPr lang="de-DE" sz="2200" dirty="0" err="1" smtClean="0">
                <a:latin typeface="Arial" panose="020B0604020202020204" pitchFamily="34" charset="0"/>
                <a:ea typeface="DengXian" panose="02010600030101010101" pitchFamily="2" charset="-122"/>
              </a:rPr>
              <a:t>Buffers</a:t>
            </a:r>
            <a:r>
              <a:rPr lang="de-DE" sz="2200" dirty="0" smtClean="0">
                <a:latin typeface="Arial" panose="020B0604020202020204" pitchFamily="34" charset="0"/>
                <a:ea typeface="DengXian" panose="02010600030101010101" pitchFamily="2" charset="-122"/>
              </a:rPr>
              <a:t>: 1s</a:t>
            </a:r>
          </a:p>
          <a:p>
            <a:r>
              <a:rPr lang="de-DE" sz="2200" dirty="0" smtClean="0">
                <a:latin typeface="Arial" panose="020B0604020202020204" pitchFamily="34" charset="0"/>
                <a:ea typeface="DengXian" panose="02010600030101010101" pitchFamily="2" charset="-122"/>
              </a:rPr>
              <a:t>Schreiben in die XML-Datei: 70ms</a:t>
            </a:r>
            <a:endParaRPr lang="en-US" sz="2200" dirty="0">
              <a:latin typeface="Arial" panose="020B0604020202020204" pitchFamily="34" charset="0"/>
              <a:ea typeface="DengXian" panose="02010600030101010101" pitchFamily="2" charset="-122"/>
            </a:endParaRPr>
          </a:p>
        </p:txBody>
      </p:sp>
      <p:pic>
        <p:nvPicPr>
          <p:cNvPr id="8" name="Grafik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64" y="1839555"/>
            <a:ext cx="7349112" cy="3671099"/>
          </a:xfrm>
          <a:prstGeom prst="rect">
            <a:avLst/>
          </a:prstGeom>
          <a:noFill/>
        </p:spPr>
      </p:pic>
      <p:sp>
        <p:nvSpPr>
          <p:cNvPr id="9" name="Rechteck 8"/>
          <p:cNvSpPr/>
          <p:nvPr/>
        </p:nvSpPr>
        <p:spPr>
          <a:xfrm>
            <a:off x="506862" y="5623276"/>
            <a:ext cx="77060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de-DE" dirty="0" smtClean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Abbildung5 </a:t>
            </a:r>
            <a:r>
              <a:rPr lang="de-DE" dirty="0"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Flussdiagramm des XML-Server-Testverfahrens</a:t>
            </a:r>
            <a:r>
              <a:rPr lang="de-DE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9/22/2020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1D59-2DEC-4512-990A-B2DD68279FA4}" type="slidenum">
              <a:rPr lang="en-US" smtClean="0"/>
              <a:t>9</a:t>
            </a:fld>
            <a:endParaRPr lang="en-US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Entwicklung eines Data-Logging-Systems für Industriesteuerungen</a:t>
            </a:r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0" y="9833"/>
            <a:ext cx="707919" cy="1720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693171" y="491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1263444" y="4918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1838631" y="9834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2374490" y="14747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2949677" y="9831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3519950" y="9832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4095137" y="14748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4675240" y="4919"/>
            <a:ext cx="589935" cy="16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835</Words>
  <Application>Microsoft Office PowerPoint</Application>
  <PresentationFormat>Breitbild</PresentationFormat>
  <Paragraphs>233</Paragraphs>
  <Slides>23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3" baseType="lpstr">
      <vt:lpstr>DengXian</vt:lpstr>
      <vt:lpstr>DengXian</vt:lpstr>
      <vt:lpstr>等线 Light</vt:lpstr>
      <vt:lpstr>Arial</vt:lpstr>
      <vt:lpstr>Arial Black</vt:lpstr>
      <vt:lpstr>Calibri</vt:lpstr>
      <vt:lpstr>Calibri Light</vt:lpstr>
      <vt:lpstr>Consolas</vt:lpstr>
      <vt:lpstr>Times New Roman</vt:lpstr>
      <vt:lpstr>Office</vt:lpstr>
      <vt:lpstr>Entwicklung eines Data-Logging-Systems für Industriesteuerungen</vt:lpstr>
      <vt:lpstr>   Inhaltverzeichnis</vt:lpstr>
      <vt:lpstr>   Problemstellung</vt:lpstr>
      <vt:lpstr>   Varianten des Data-Logging-Systems</vt:lpstr>
      <vt:lpstr>   Varianten des Data-Logging-Systems</vt:lpstr>
      <vt:lpstr>   Aufbau des Data-Logging-Systems</vt:lpstr>
      <vt:lpstr>   Aufbau des Data-Logging-Systems</vt:lpstr>
      <vt:lpstr>   Data-Logging-Programm in TwinCAT PLC</vt:lpstr>
      <vt:lpstr>   Data-Logging-Programm in TwinCAT PLC</vt:lpstr>
      <vt:lpstr>   Data-Logging-Programm in TwinCAT PLC: kontinuierlich </vt:lpstr>
      <vt:lpstr>   Data-Logging-Programm in TwinCAT PLC: kontinuierlich </vt:lpstr>
      <vt:lpstr>   Data-Logging-Programm in TwinCAT PLC: eventbasiert </vt:lpstr>
      <vt:lpstr>   Data-Logging-Programm in TwinCAT C++</vt:lpstr>
      <vt:lpstr>   Data-Logging-Programm in TwinCAT C++</vt:lpstr>
      <vt:lpstr>   Aufbau des Data-Logging-Systems</vt:lpstr>
      <vt:lpstr>   Dateienübertragung zum PC (Langzeitspeicher)</vt:lpstr>
      <vt:lpstr>   Aufbau des Data-Logging-Systems</vt:lpstr>
      <vt:lpstr>   Dateitypumwandlung</vt:lpstr>
      <vt:lpstr>   Testen mit Simulink Model: Heizsystem</vt:lpstr>
      <vt:lpstr>   Testen mit Simulink Model: Heizsystem</vt:lpstr>
      <vt:lpstr>   Zusammenfassung</vt:lpstr>
      <vt:lpstr>Danke für Ihre Aufmerksamkeit.</vt:lpstr>
      <vt:lpstr>   Anhang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Data-Logging-Systems für Industriesteuerungen</dc:title>
  <dc:creator>李 宜真</dc:creator>
  <cp:lastModifiedBy>李 宜真</cp:lastModifiedBy>
  <cp:revision>40</cp:revision>
  <dcterms:created xsi:type="dcterms:W3CDTF">2020-09-09T09:49:38Z</dcterms:created>
  <dcterms:modified xsi:type="dcterms:W3CDTF">2020-09-21T12:19:07Z</dcterms:modified>
</cp:coreProperties>
</file>