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sdn.microsoft.com/en-us/library/ff701712.aspx" TargetMode="External"/><Relationship Id="rId4" Type="http://schemas.openxmlformats.org/officeDocument/2006/relationships/hyperlink" Target="https://msdn.microsoft.com/en-us/library/bb259689.aspx%EF%BC%8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sdn.microsoft.com/en-us/library/bb259689.aspx" TargetMode="External"/><Relationship Id="rId4" Type="http://schemas.openxmlformats.org/officeDocument/2006/relationships/hyperlink" Target="https://dev.virtualearth.net/REST/V1/Imagery/Metadata/Aerial/" TargetMode="External"/><Relationship Id="rId5" Type="http://schemas.openxmlformats.org/officeDocument/2006/relationships/hyperlink" Target="https://msdn.microsoft.com/en-us/library/ff701712.aspx" TargetMode="External"/><Relationship Id="rId6" Type="http://schemas.openxmlformats.org/officeDocument/2006/relationships/hyperlink" Target="https://msdn.microsoft.com/en-us/library/bb259689.asp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0" y="217100"/>
            <a:ext cx="7801500" cy="1060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Homework 3 </a:t>
            </a:r>
            <a:endParaRPr/>
          </a:p>
        </p:txBody>
      </p:sp>
      <p:sp>
        <p:nvSpPr>
          <p:cNvPr id="60" name="Shape 60"/>
          <p:cNvSpPr txBox="1"/>
          <p:nvPr>
            <p:ph idx="1" type="subTitle"/>
          </p:nvPr>
        </p:nvSpPr>
        <p:spPr>
          <a:xfrm>
            <a:off x="671250" y="2975649"/>
            <a:ext cx="7801500" cy="1762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              				</a:t>
            </a:r>
            <a:r>
              <a:rPr b="1" lang="en"/>
              <a:t>Member</a:t>
            </a:r>
            <a:r>
              <a:rPr lang="en"/>
              <a:t>:	Yizhi Hong           A20386348</a:t>
            </a:r>
            <a:endParaRPr/>
          </a:p>
          <a:p>
            <a:pPr indent="0" lvl="0" marL="0" rtl="0" algn="just">
              <a:spcBef>
                <a:spcPts val="0"/>
              </a:spcBef>
              <a:spcAft>
                <a:spcPts val="0"/>
              </a:spcAft>
              <a:buNone/>
            </a:pPr>
            <a:r>
              <a:rPr lang="en"/>
              <a:t>								 	Sanchuan Jiang    A20401358</a:t>
            </a:r>
            <a:endParaRPr/>
          </a:p>
          <a:p>
            <a:pPr indent="0" lvl="0" marL="0" algn="just">
              <a:spcBef>
                <a:spcPts val="0"/>
              </a:spcBef>
              <a:spcAft>
                <a:spcPts val="0"/>
              </a:spcAft>
              <a:buNone/>
            </a:pPr>
            <a:r>
              <a:rPr lang="en"/>
              <a:t>								</a:t>
            </a:r>
            <a:r>
              <a:rPr lang="en"/>
              <a:t>	</a:t>
            </a:r>
            <a:r>
              <a:rPr lang="en"/>
              <a:t>Yifan Xu		   A20385903</a:t>
            </a:r>
            <a:endParaRPr/>
          </a:p>
        </p:txBody>
      </p:sp>
      <p:sp>
        <p:nvSpPr>
          <p:cNvPr id="61" name="Shape 61"/>
          <p:cNvSpPr txBox="1"/>
          <p:nvPr/>
        </p:nvSpPr>
        <p:spPr>
          <a:xfrm>
            <a:off x="1681050" y="1194250"/>
            <a:ext cx="5781900" cy="1217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400"/>
              </a:spcBef>
              <a:spcAft>
                <a:spcPts val="400"/>
              </a:spcAft>
              <a:buNone/>
            </a:pPr>
            <a:r>
              <a:rPr lang="en" sz="3000">
                <a:solidFill>
                  <a:srgbClr val="F3F3F3"/>
                </a:solidFill>
                <a:latin typeface="Oswald"/>
                <a:ea typeface="Oswald"/>
                <a:cs typeface="Oswald"/>
                <a:sym typeface="Oswald"/>
              </a:rPr>
              <a:t>Satellite/Aerial Image Retrieval</a:t>
            </a:r>
            <a:endParaRPr sz="3000">
              <a:solidFill>
                <a:srgbClr val="F3F3F3"/>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4. Image Processing</a:t>
            </a:r>
            <a:endParaRPr/>
          </a:p>
          <a:p>
            <a:pPr indent="0" lvl="0" marL="0">
              <a:spcBef>
                <a:spcPts val="0"/>
              </a:spcBef>
              <a:spcAft>
                <a:spcPts val="0"/>
              </a:spcAft>
              <a:buNone/>
            </a:pPr>
            <a:r>
              <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In order to concatenate the valid images. We find the common lowest level to make sure all 4 points can be included. From this level, we iteratively find the level that provides all valid images through the tile area by decreasing their level.  </a:t>
            </a:r>
            <a:endParaRPr>
              <a:solidFill>
                <a:srgbClr val="EFEFEF"/>
              </a:solidFill>
            </a:endParaRPr>
          </a:p>
          <a:p>
            <a:pPr indent="0" lvl="0" marL="0">
              <a:spcBef>
                <a:spcPts val="1600"/>
              </a:spcBef>
              <a:spcAft>
                <a:spcPts val="1600"/>
              </a:spcAft>
              <a:buNone/>
            </a:pPr>
            <a:r>
              <a:rPr lang="en">
                <a:solidFill>
                  <a:srgbClr val="EFEFEF"/>
                </a:solidFill>
              </a:rPr>
              <a:t>Once found the level, we translate the lat,long to the tile system in this level. Traversal the tile and concatenate the images in the figure below.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4. Image Processing</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t/>
            </a:r>
            <a:endParaRPr/>
          </a:p>
        </p:txBody>
      </p:sp>
      <p:pic>
        <p:nvPicPr>
          <p:cNvPr id="122" name="Shape 122"/>
          <p:cNvPicPr preferRelativeResize="0"/>
          <p:nvPr/>
        </p:nvPicPr>
        <p:blipFill>
          <a:blip r:embed="rId3">
            <a:alphaModFix/>
          </a:blip>
          <a:stretch>
            <a:fillRect/>
          </a:stretch>
        </p:blipFill>
        <p:spPr>
          <a:xfrm>
            <a:off x="371838" y="1017725"/>
            <a:ext cx="8400326" cy="3941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5. Crop Image</a:t>
            </a:r>
            <a:endParaRPr/>
          </a:p>
        </p:txBody>
      </p:sp>
      <p:sp>
        <p:nvSpPr>
          <p:cNvPr id="128" name="Shape 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29" name="Shape 129"/>
          <p:cNvPicPr preferRelativeResize="0"/>
          <p:nvPr/>
        </p:nvPicPr>
        <p:blipFill>
          <a:blip r:embed="rId3">
            <a:alphaModFix/>
          </a:blip>
          <a:stretch>
            <a:fillRect/>
          </a:stretch>
        </p:blipFill>
        <p:spPr>
          <a:xfrm>
            <a:off x="412150" y="1104100"/>
            <a:ext cx="8420150" cy="3774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6</a:t>
            </a:r>
            <a:r>
              <a:rPr lang="en"/>
              <a:t>. Other</a:t>
            </a:r>
            <a:endParaRPr/>
          </a:p>
          <a:p>
            <a:pPr indent="0" lvl="0" marL="0">
              <a:spcBef>
                <a:spcPts val="0"/>
              </a:spcBef>
              <a:spcAft>
                <a:spcPts val="0"/>
              </a:spcAft>
              <a:buNone/>
            </a:pPr>
            <a:r>
              <a:t/>
            </a:r>
            <a:endParaRPr/>
          </a:p>
        </p:txBody>
      </p:sp>
      <p:sp>
        <p:nvSpPr>
          <p:cNvPr id="135" name="Shape 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solidFill>
                  <a:srgbClr val="EFEFEF"/>
                </a:solidFill>
              </a:rPr>
              <a:t>We set up a train set error.jpeg to verify the image we get. It helps improve the performance. Since we don’t have to use Restful API to get the json data. We can simply replace the quadKey of the url and get the image directly.</a:t>
            </a:r>
            <a:endParaRPr>
              <a:solidFill>
                <a:srgbClr val="EFEFE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7.RESULT</a:t>
            </a:r>
            <a:endParaRPr/>
          </a:p>
        </p:txBody>
      </p:sp>
      <p:sp>
        <p:nvSpPr>
          <p:cNvPr id="141" name="Shape 141"/>
          <p:cNvSpPr txBox="1"/>
          <p:nvPr>
            <p:ph idx="1" type="body"/>
          </p:nvPr>
        </p:nvSpPr>
        <p:spPr>
          <a:xfrm>
            <a:off x="3760075" y="1152475"/>
            <a:ext cx="4670100" cy="381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Lat1,Lon1: 39.032759,125.769613</a:t>
            </a:r>
            <a:endParaRPr>
              <a:solidFill>
                <a:srgbClr val="EFEFEF"/>
              </a:solidFill>
            </a:endParaRPr>
          </a:p>
          <a:p>
            <a:pPr indent="0" lvl="0" marL="0">
              <a:spcBef>
                <a:spcPts val="1600"/>
              </a:spcBef>
              <a:spcAft>
                <a:spcPts val="1600"/>
              </a:spcAft>
              <a:buNone/>
            </a:pPr>
            <a:r>
              <a:rPr lang="en">
                <a:solidFill>
                  <a:srgbClr val="EFEFEF"/>
                </a:solidFill>
              </a:rPr>
              <a:t>Lat2,Lon2: 39.021827,125.780696</a:t>
            </a:r>
            <a:endParaRPr/>
          </a:p>
        </p:txBody>
      </p:sp>
      <p:pic>
        <p:nvPicPr>
          <p:cNvPr id="142" name="Shape 142"/>
          <p:cNvPicPr preferRelativeResize="0"/>
          <p:nvPr/>
        </p:nvPicPr>
        <p:blipFill>
          <a:blip r:embed="rId3">
            <a:alphaModFix/>
          </a:blip>
          <a:stretch>
            <a:fillRect/>
          </a:stretch>
        </p:blipFill>
        <p:spPr>
          <a:xfrm>
            <a:off x="311700" y="1152475"/>
            <a:ext cx="3005896" cy="38169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7.RESULT</a:t>
            </a:r>
            <a:endParaRPr/>
          </a:p>
          <a:p>
            <a:pPr indent="0" lvl="0" marL="0">
              <a:spcBef>
                <a:spcPts val="0"/>
              </a:spcBef>
              <a:spcAft>
                <a:spcPts val="0"/>
              </a:spcAft>
              <a:buNone/>
            </a:pPr>
            <a:r>
              <a:t/>
            </a:r>
            <a:endParaRPr/>
          </a:p>
        </p:txBody>
      </p:sp>
      <p:sp>
        <p:nvSpPr>
          <p:cNvPr id="148" name="Shape 148"/>
          <p:cNvSpPr txBox="1"/>
          <p:nvPr>
            <p:ph idx="1" type="body"/>
          </p:nvPr>
        </p:nvSpPr>
        <p:spPr>
          <a:xfrm>
            <a:off x="3831025" y="1152475"/>
            <a:ext cx="50013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IIT campus</a:t>
            </a:r>
            <a:r>
              <a:rPr lang="en">
                <a:solidFill>
                  <a:srgbClr val="EFEFEF"/>
                </a:solidFill>
              </a:rPr>
              <a:t> By </a:t>
            </a:r>
            <a:endParaRPr>
              <a:solidFill>
                <a:srgbClr val="EFEFEF"/>
              </a:solidFill>
            </a:endParaRPr>
          </a:p>
          <a:p>
            <a:pPr indent="0" lvl="0" marL="0">
              <a:spcBef>
                <a:spcPts val="1600"/>
              </a:spcBef>
              <a:spcAft>
                <a:spcPts val="0"/>
              </a:spcAft>
              <a:buNone/>
            </a:pPr>
            <a:r>
              <a:rPr lang="en">
                <a:solidFill>
                  <a:srgbClr val="EFEFEF"/>
                </a:solidFill>
              </a:rPr>
              <a:t>Lat1,Lon1: </a:t>
            </a:r>
            <a:r>
              <a:rPr lang="en">
                <a:solidFill>
                  <a:srgbClr val="EFEFEF"/>
                </a:solidFill>
              </a:rPr>
              <a:t>41.838194,-87.629760</a:t>
            </a:r>
            <a:endParaRPr>
              <a:solidFill>
                <a:srgbClr val="EFEFEF"/>
              </a:solidFill>
            </a:endParaRPr>
          </a:p>
          <a:p>
            <a:pPr indent="0" lvl="0" marL="0">
              <a:spcBef>
                <a:spcPts val="1600"/>
              </a:spcBef>
              <a:spcAft>
                <a:spcPts val="1600"/>
              </a:spcAft>
              <a:buNone/>
            </a:pPr>
            <a:r>
              <a:rPr lang="en">
                <a:solidFill>
                  <a:srgbClr val="EFEFEF"/>
                </a:solidFill>
              </a:rPr>
              <a:t>Lat2,Lon2: </a:t>
            </a:r>
            <a:r>
              <a:rPr lang="en">
                <a:solidFill>
                  <a:srgbClr val="EFEFEF"/>
                </a:solidFill>
              </a:rPr>
              <a:t>41.830807,-87.623366</a:t>
            </a:r>
            <a:endParaRPr/>
          </a:p>
        </p:txBody>
      </p:sp>
      <p:pic>
        <p:nvPicPr>
          <p:cNvPr id="149" name="Shape 149"/>
          <p:cNvPicPr preferRelativeResize="0"/>
          <p:nvPr/>
        </p:nvPicPr>
        <p:blipFill>
          <a:blip r:embed="rId3">
            <a:alphaModFix/>
          </a:blip>
          <a:stretch>
            <a:fillRect/>
          </a:stretch>
        </p:blipFill>
        <p:spPr>
          <a:xfrm>
            <a:off x="311700" y="1152475"/>
            <a:ext cx="2478800" cy="38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DRAWBACKS AND DISCUSSION</a:t>
            </a:r>
            <a:endParaRPr/>
          </a:p>
        </p:txBody>
      </p:sp>
      <p:sp>
        <p:nvSpPr>
          <p:cNvPr id="155" name="Shape 1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EFEFEF"/>
              </a:buClr>
              <a:buSzPts val="1800"/>
              <a:buAutoNum type="arabicPeriod"/>
            </a:pPr>
            <a:r>
              <a:rPr lang="en">
                <a:solidFill>
                  <a:srgbClr val="EFEFEF"/>
                </a:solidFill>
              </a:rPr>
              <a:t>Performance: we recursively checking the image from internet. It means we make lots of requests, which will influences our performance. Furthermore, the depth of levels are unpredictable. </a:t>
            </a:r>
            <a:endParaRPr>
              <a:solidFill>
                <a:srgbClr val="EFEFEF"/>
              </a:solidFill>
            </a:endParaRPr>
          </a:p>
          <a:p>
            <a:pPr indent="-342900" lvl="0" marL="457200" marR="0" rtl="0" algn="l">
              <a:lnSpc>
                <a:spcPct val="115000"/>
              </a:lnSpc>
              <a:spcBef>
                <a:spcPts val="0"/>
              </a:spcBef>
              <a:spcAft>
                <a:spcPts val="0"/>
              </a:spcAft>
              <a:buClr>
                <a:srgbClr val="EFEFEF"/>
              </a:buClr>
              <a:buSzPts val="1800"/>
              <a:buAutoNum type="arabicPeriod"/>
            </a:pPr>
            <a:r>
              <a:rPr lang="en">
                <a:solidFill>
                  <a:srgbClr val="EFEFEF"/>
                </a:solidFill>
              </a:rPr>
              <a:t>The time complexity might consider as ((Hl+Ll)/2)*n*m, where n is the number of the tileX, m is the number of the tileY. Where Hl is start level, Ll is the level that we found all images. But as we know as level decrease, the n and m will decrease quadratically. So our analysing might not accurate.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REFERENCE</a:t>
            </a:r>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0"/>
              </a:spcAft>
              <a:buNone/>
            </a:pPr>
            <a:r>
              <a:rPr lang="en">
                <a:solidFill>
                  <a:srgbClr val="EFEFEF"/>
                </a:solidFill>
              </a:rPr>
              <a:t>Imagery Metadata </a:t>
            </a:r>
            <a:r>
              <a:rPr lang="en">
                <a:solidFill>
                  <a:srgbClr val="EFEFEF"/>
                </a:solidFill>
              </a:rPr>
              <a:t>API  (</a:t>
            </a:r>
            <a:r>
              <a:rPr lang="en">
                <a:solidFill>
                  <a:srgbClr val="EFEFEF"/>
                </a:solidFill>
                <a:uFill>
                  <a:noFill/>
                </a:uFill>
                <a:hlinkClick r:id="rId3"/>
              </a:rPr>
              <a:t>https://msdn.microsoft.com/en-us/library/ff701712.aspx</a:t>
            </a:r>
            <a:r>
              <a:rPr lang="en">
                <a:solidFill>
                  <a:srgbClr val="EFEFEF"/>
                </a:solidFill>
              </a:rPr>
              <a:t>)</a:t>
            </a:r>
            <a:endParaRPr>
              <a:solidFill>
                <a:srgbClr val="EFEFEF"/>
              </a:solidFill>
            </a:endParaRPr>
          </a:p>
          <a:p>
            <a:pPr indent="0" lvl="0" marL="0" rtl="0" algn="ctr">
              <a:lnSpc>
                <a:spcPct val="116700"/>
              </a:lnSpc>
              <a:spcBef>
                <a:spcPts val="1600"/>
              </a:spcBef>
              <a:spcAft>
                <a:spcPts val="0"/>
              </a:spcAft>
              <a:buNone/>
            </a:pPr>
            <a:r>
              <a:rPr lang="en">
                <a:solidFill>
                  <a:srgbClr val="EFEFEF"/>
                </a:solidFill>
              </a:rPr>
              <a:t>Bing Maps Tile System（</a:t>
            </a:r>
            <a:r>
              <a:rPr lang="en">
                <a:solidFill>
                  <a:srgbClr val="EFEFEF"/>
                </a:solidFill>
                <a:uFill>
                  <a:noFill/>
                </a:uFill>
                <a:hlinkClick r:id="rId4"/>
              </a:rPr>
              <a:t>https://msdn.microsoft.com/en-us/library/bb259689.aspx）</a:t>
            </a:r>
            <a:endParaRPr>
              <a:solidFill>
                <a:srgbClr val="EFEFEF"/>
              </a:solidFill>
            </a:endParaRPr>
          </a:p>
          <a:p>
            <a:pPr indent="0" lvl="0" marL="0" rtl="0" algn="ctr">
              <a:lnSpc>
                <a:spcPct val="116700"/>
              </a:lnSpc>
              <a:spcBef>
                <a:spcPts val="600"/>
              </a:spcBef>
              <a:spcAft>
                <a:spcPts val="600"/>
              </a:spcAft>
              <a:buNone/>
            </a:pPr>
            <a:r>
              <a:t/>
            </a:r>
            <a:endParaRPr>
              <a:solidFill>
                <a:srgbClr val="CACACA"/>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7200"/>
          </a:p>
          <a:p>
            <a:pPr indent="0" lvl="0" marL="0" algn="ctr">
              <a:spcBef>
                <a:spcPts val="0"/>
              </a:spcBef>
              <a:spcAft>
                <a:spcPts val="0"/>
              </a:spcAft>
              <a:buNone/>
            </a:pPr>
            <a:r>
              <a:rPr lang="en" sz="7200"/>
              <a:t>THANK YOU</a:t>
            </a:r>
            <a:endParaRPr sz="7200"/>
          </a:p>
        </p:txBody>
      </p:sp>
      <p:sp>
        <p:nvSpPr>
          <p:cNvPr id="167" name="Shape 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OUTLINE</a:t>
            </a:r>
            <a:endParaRPr/>
          </a:p>
        </p:txBody>
      </p:sp>
      <p:sp>
        <p:nvSpPr>
          <p:cNvPr id="67" name="Shape 67"/>
          <p:cNvSpPr txBox="1"/>
          <p:nvPr>
            <p:ph idx="1" type="body"/>
          </p:nvPr>
        </p:nvSpPr>
        <p:spPr>
          <a:xfrm>
            <a:off x="1395350" y="1105175"/>
            <a:ext cx="7038900" cy="39084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Clr>
                <a:srgbClr val="EFEFEF"/>
              </a:buClr>
              <a:buSzPts val="2400"/>
              <a:buAutoNum type="arabicPeriod"/>
            </a:pPr>
            <a:r>
              <a:rPr lang="en" sz="2400">
                <a:solidFill>
                  <a:srgbClr val="EFEFEF"/>
                </a:solidFill>
              </a:rPr>
              <a:t>Introduction</a:t>
            </a:r>
            <a:endParaRPr sz="2400">
              <a:solidFill>
                <a:srgbClr val="EFEFEF"/>
              </a:solidFill>
            </a:endParaRPr>
          </a:p>
          <a:p>
            <a:pPr indent="-381000" lvl="0" marL="457200" rtl="0" algn="just">
              <a:spcBef>
                <a:spcPts val="0"/>
              </a:spcBef>
              <a:spcAft>
                <a:spcPts val="0"/>
              </a:spcAft>
              <a:buClr>
                <a:srgbClr val="EFEFEF"/>
              </a:buClr>
              <a:buSzPts val="2400"/>
              <a:buAutoNum type="arabicPeriod"/>
            </a:pPr>
            <a:r>
              <a:rPr lang="en" sz="2400">
                <a:solidFill>
                  <a:srgbClr val="EFEFEF"/>
                </a:solidFill>
              </a:rPr>
              <a:t>Algorithm</a:t>
            </a:r>
            <a:endParaRPr sz="2400">
              <a:solidFill>
                <a:srgbClr val="EFEFEF"/>
              </a:solidFill>
            </a:endParaRPr>
          </a:p>
          <a:p>
            <a:pPr indent="-381000" lvl="0" marL="457200" rtl="0" algn="just">
              <a:spcBef>
                <a:spcPts val="0"/>
              </a:spcBef>
              <a:spcAft>
                <a:spcPts val="0"/>
              </a:spcAft>
              <a:buClr>
                <a:srgbClr val="EFEFEF"/>
              </a:buClr>
              <a:buSzPts val="2400"/>
              <a:buAutoNum type="arabicPeriod"/>
            </a:pPr>
            <a:r>
              <a:rPr lang="en" sz="2400">
                <a:solidFill>
                  <a:srgbClr val="EFEFEF"/>
                </a:solidFill>
              </a:rPr>
              <a:t>Map tiles and Leve</a:t>
            </a:r>
            <a:r>
              <a:rPr lang="en" sz="2400">
                <a:solidFill>
                  <a:srgbClr val="EFEFEF"/>
                </a:solidFill>
              </a:rPr>
              <a:t>l of Detail</a:t>
            </a:r>
            <a:endParaRPr sz="2400">
              <a:solidFill>
                <a:srgbClr val="EFEFEF"/>
              </a:solidFill>
            </a:endParaRPr>
          </a:p>
          <a:p>
            <a:pPr indent="-381000" lvl="0" marL="457200" rtl="0" algn="just">
              <a:spcBef>
                <a:spcPts val="0"/>
              </a:spcBef>
              <a:spcAft>
                <a:spcPts val="0"/>
              </a:spcAft>
              <a:buClr>
                <a:srgbClr val="EFEFEF"/>
              </a:buClr>
              <a:buSzPts val="2400"/>
              <a:buAutoNum type="arabicPeriod"/>
            </a:pPr>
            <a:r>
              <a:rPr lang="en" sz="2400">
                <a:solidFill>
                  <a:srgbClr val="EFEFEF"/>
                </a:solidFill>
              </a:rPr>
              <a:t>Image processing</a:t>
            </a:r>
            <a:endParaRPr sz="2400">
              <a:solidFill>
                <a:srgbClr val="EFEFEF"/>
              </a:solidFill>
            </a:endParaRPr>
          </a:p>
          <a:p>
            <a:pPr indent="-381000" lvl="0" marL="457200" rtl="0" algn="just">
              <a:spcBef>
                <a:spcPts val="0"/>
              </a:spcBef>
              <a:spcAft>
                <a:spcPts val="0"/>
              </a:spcAft>
              <a:buClr>
                <a:srgbClr val="EFEFEF"/>
              </a:buClr>
              <a:buSzPts val="2400"/>
              <a:buAutoNum type="arabicPeriod"/>
            </a:pPr>
            <a:r>
              <a:rPr lang="en" sz="2400">
                <a:solidFill>
                  <a:srgbClr val="EFEFEF"/>
                </a:solidFill>
              </a:rPr>
              <a:t>Crop image</a:t>
            </a:r>
            <a:endParaRPr sz="2400">
              <a:solidFill>
                <a:srgbClr val="EFEFEF"/>
              </a:solidFill>
            </a:endParaRPr>
          </a:p>
          <a:p>
            <a:pPr indent="-381000" lvl="0" marL="457200" rtl="0" algn="just">
              <a:spcBef>
                <a:spcPts val="0"/>
              </a:spcBef>
              <a:spcAft>
                <a:spcPts val="0"/>
              </a:spcAft>
              <a:buClr>
                <a:srgbClr val="EFEFEF"/>
              </a:buClr>
              <a:buSzPts val="2400"/>
              <a:buAutoNum type="arabicPeriod"/>
            </a:pPr>
            <a:r>
              <a:rPr lang="en" sz="2400">
                <a:solidFill>
                  <a:srgbClr val="EFEFEF"/>
                </a:solidFill>
              </a:rPr>
              <a:t>Other</a:t>
            </a:r>
            <a:endParaRPr sz="2400">
              <a:solidFill>
                <a:srgbClr val="EFEFEF"/>
              </a:solidFill>
            </a:endParaRPr>
          </a:p>
          <a:p>
            <a:pPr indent="-381000" lvl="0" marL="457200" rtl="0" algn="just">
              <a:spcBef>
                <a:spcPts val="0"/>
              </a:spcBef>
              <a:spcAft>
                <a:spcPts val="0"/>
              </a:spcAft>
              <a:buClr>
                <a:srgbClr val="EFEFEF"/>
              </a:buClr>
              <a:buSzPts val="2400"/>
              <a:buAutoNum type="arabicPeriod"/>
            </a:pPr>
            <a:r>
              <a:rPr lang="en" sz="2400">
                <a:solidFill>
                  <a:srgbClr val="EFEFEF"/>
                </a:solidFill>
              </a:rPr>
              <a:t>Result</a:t>
            </a:r>
            <a:endParaRPr sz="2400">
              <a:solidFill>
                <a:srgbClr val="EFEFEF"/>
              </a:solidFill>
            </a:endParaRPr>
          </a:p>
          <a:p>
            <a:pPr indent="-381000" lvl="0" marL="457200" rtl="0" algn="just">
              <a:spcBef>
                <a:spcPts val="0"/>
              </a:spcBef>
              <a:spcAft>
                <a:spcPts val="0"/>
              </a:spcAft>
              <a:buClr>
                <a:srgbClr val="EFEFEF"/>
              </a:buClr>
              <a:buSzPts val="2400"/>
              <a:buAutoNum type="arabicPeriod"/>
            </a:pPr>
            <a:r>
              <a:rPr lang="en" sz="2400">
                <a:solidFill>
                  <a:srgbClr val="EFEFEF"/>
                </a:solidFill>
              </a:rPr>
              <a:t>Drawbacks and discussion</a:t>
            </a:r>
            <a:endParaRPr sz="24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a:spcBef>
                <a:spcPts val="0"/>
              </a:spcBef>
              <a:spcAft>
                <a:spcPts val="0"/>
              </a:spcAft>
              <a:buSzPts val="3000"/>
              <a:buAutoNum type="arabicPeriod"/>
            </a:pPr>
            <a:r>
              <a:rPr lang="en"/>
              <a:t>INTRODUCTION</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Automatically download aerial imagery (maximum resolution available) given a lat/lon bounding box. Note that we should take the highest resolution of the image.</a:t>
            </a:r>
            <a:endParaRPr>
              <a:solidFill>
                <a:srgbClr val="EFEFEF"/>
              </a:solidFill>
            </a:endParaRPr>
          </a:p>
          <a:p>
            <a:pPr indent="0" lvl="0" marL="0">
              <a:spcBef>
                <a:spcPts val="1600"/>
              </a:spcBef>
              <a:spcAft>
                <a:spcPts val="0"/>
              </a:spcAft>
              <a:buNone/>
            </a:pPr>
            <a:r>
              <a:rPr lang="en">
                <a:solidFill>
                  <a:srgbClr val="EFEFEF"/>
                </a:solidFill>
              </a:rPr>
              <a:t>-Input: lat1, lon1, lat2, lon2</a:t>
            </a:r>
            <a:endParaRPr>
              <a:solidFill>
                <a:srgbClr val="EFEFEF"/>
              </a:solidFill>
            </a:endParaRPr>
          </a:p>
          <a:p>
            <a:pPr indent="0" lvl="0" marL="0">
              <a:spcBef>
                <a:spcPts val="1600"/>
              </a:spcBef>
              <a:spcAft>
                <a:spcPts val="1600"/>
              </a:spcAft>
              <a:buNone/>
            </a:pPr>
            <a:r>
              <a:rPr lang="en">
                <a:solidFill>
                  <a:srgbClr val="EFEFEF"/>
                </a:solidFill>
              </a:rPr>
              <a:t>-Output: an aerial imagery within the bounding box defined above</a:t>
            </a:r>
            <a:endParaRPr>
              <a:solidFill>
                <a:srgbClr val="EFEFE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2.	ALGORITHM</a:t>
            </a:r>
            <a:endParaRPr/>
          </a:p>
          <a:p>
            <a:pPr indent="0" lvl="0" marL="0">
              <a:spcBef>
                <a:spcPts val="0"/>
              </a:spcBef>
              <a:spcAft>
                <a:spcPts val="0"/>
              </a:spcAft>
              <a:buNone/>
            </a:pPr>
            <a:r>
              <a:t/>
            </a:r>
            <a:endParaRPr/>
          </a:p>
        </p:txBody>
      </p:sp>
      <p:sp>
        <p:nvSpPr>
          <p:cNvPr id="79" name="Shape 79"/>
          <p:cNvSpPr txBox="1"/>
          <p:nvPr>
            <p:ph idx="1" type="body"/>
          </p:nvPr>
        </p:nvSpPr>
        <p:spPr>
          <a:xfrm>
            <a:off x="311700" y="1152475"/>
            <a:ext cx="8520600" cy="3648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solidFill>
                  <a:srgbClr val="EFEFEF"/>
                </a:solidFill>
              </a:rPr>
              <a:t>(1)</a:t>
            </a:r>
            <a:r>
              <a:rPr lang="en" sz="1400">
                <a:solidFill>
                  <a:srgbClr val="EFEFEF"/>
                </a:solidFill>
              </a:rPr>
              <a:t>For </a:t>
            </a:r>
            <a:r>
              <a:rPr lang="en" sz="1400">
                <a:solidFill>
                  <a:srgbClr val="EFEFEF"/>
                </a:solidFill>
              </a:rPr>
              <a:t>lat1, lon1, lat2, lon2: Pairing into 4 points and finding the Max level of detail recursively.</a:t>
            </a:r>
            <a:endParaRPr sz="1400">
              <a:solidFill>
                <a:srgbClr val="EFEFEF"/>
              </a:solidFill>
            </a:endParaRPr>
          </a:p>
          <a:p>
            <a:pPr indent="0" lvl="0" marL="0" rtl="0">
              <a:spcBef>
                <a:spcPts val="1600"/>
              </a:spcBef>
              <a:spcAft>
                <a:spcPts val="0"/>
              </a:spcAft>
              <a:buNone/>
            </a:pPr>
            <a:r>
              <a:rPr lang="en" sz="1400">
                <a:solidFill>
                  <a:srgbClr val="EFEFEF"/>
                </a:solidFill>
              </a:rPr>
              <a:t>Start at common min level and diagonal points(Ps,Pe) with latitude and longitude.</a:t>
            </a:r>
            <a:endParaRPr sz="1400">
              <a:solidFill>
                <a:srgbClr val="EFEFEF"/>
              </a:solidFill>
            </a:endParaRPr>
          </a:p>
          <a:p>
            <a:pPr indent="0" lvl="0" marL="0">
              <a:spcBef>
                <a:spcPts val="1600"/>
              </a:spcBef>
              <a:spcAft>
                <a:spcPts val="0"/>
              </a:spcAft>
              <a:buNone/>
            </a:pPr>
            <a:r>
              <a:rPr lang="en" sz="1400">
                <a:solidFill>
                  <a:srgbClr val="EFEFEF"/>
                </a:solidFill>
              </a:rPr>
              <a:t>(2)For this  level, Ps, Pe convert to Tile system as area(startTileX, endTileX, startTileY, startTileY) </a:t>
            </a:r>
            <a:endParaRPr sz="1400">
              <a:solidFill>
                <a:srgbClr val="EFEFEF"/>
              </a:solidFill>
            </a:endParaRPr>
          </a:p>
          <a:p>
            <a:pPr indent="0" lvl="0" marL="0">
              <a:spcBef>
                <a:spcPts val="1600"/>
              </a:spcBef>
              <a:spcAft>
                <a:spcPts val="0"/>
              </a:spcAft>
              <a:buNone/>
            </a:pPr>
            <a:r>
              <a:rPr lang="en" sz="1400">
                <a:solidFill>
                  <a:srgbClr val="EFEFEF"/>
                </a:solidFill>
              </a:rPr>
              <a:t>For startTileX to endTileX:</a:t>
            </a:r>
            <a:endParaRPr sz="1400">
              <a:solidFill>
                <a:srgbClr val="EFEFEF"/>
              </a:solidFill>
            </a:endParaRPr>
          </a:p>
          <a:p>
            <a:pPr indent="0" lvl="0" marL="0" rtl="0">
              <a:spcBef>
                <a:spcPts val="1600"/>
              </a:spcBef>
              <a:spcAft>
                <a:spcPts val="0"/>
              </a:spcAft>
              <a:buNone/>
            </a:pPr>
            <a:r>
              <a:rPr lang="en" sz="1400">
                <a:solidFill>
                  <a:srgbClr val="EFEFEF"/>
                </a:solidFill>
              </a:rPr>
              <a:t>For startTileY to endTileY:</a:t>
            </a:r>
            <a:endParaRPr sz="1400">
              <a:solidFill>
                <a:srgbClr val="EFEFEF"/>
              </a:solidFill>
            </a:endParaRPr>
          </a:p>
          <a:p>
            <a:pPr indent="457200" lvl="0" marL="0" rtl="0">
              <a:spcBef>
                <a:spcPts val="1600"/>
              </a:spcBef>
              <a:spcAft>
                <a:spcPts val="0"/>
              </a:spcAft>
              <a:buNone/>
            </a:pPr>
            <a:r>
              <a:rPr lang="en" sz="1400">
                <a:solidFill>
                  <a:srgbClr val="EFEFEF"/>
                </a:solidFill>
              </a:rPr>
              <a:t>	Check the aerial image is exist. If any missing image, level = level - 1 and break back to (2)</a:t>
            </a:r>
            <a:endParaRPr sz="1400">
              <a:solidFill>
                <a:srgbClr val="EFEFEF"/>
              </a:solidFill>
            </a:endParaRPr>
          </a:p>
          <a:p>
            <a:pPr indent="0" lvl="0" marL="0" rtl="0">
              <a:spcBef>
                <a:spcPts val="1600"/>
              </a:spcBef>
              <a:spcAft>
                <a:spcPts val="0"/>
              </a:spcAft>
              <a:buNone/>
            </a:pPr>
            <a:r>
              <a:rPr lang="en" sz="1400">
                <a:solidFill>
                  <a:srgbClr val="EFEFEF"/>
                </a:solidFill>
              </a:rPr>
              <a:t>If this level all image exist, Concatenate the images in this area(startTileX, endTileX, startTileY, startTileY) </a:t>
            </a:r>
            <a:endParaRPr sz="1400">
              <a:solidFill>
                <a:srgbClr val="EFEFEF"/>
              </a:solidFill>
            </a:endParaRPr>
          </a:p>
          <a:p>
            <a:pPr indent="0" lvl="0" marL="0" rtl="0">
              <a:spcBef>
                <a:spcPts val="1600"/>
              </a:spcBef>
              <a:spcAft>
                <a:spcPts val="0"/>
              </a:spcAft>
              <a:buNone/>
            </a:pPr>
            <a:r>
              <a:rPr lang="en" sz="1400">
                <a:solidFill>
                  <a:srgbClr val="EFEFEF"/>
                </a:solidFill>
              </a:rPr>
              <a:t>(3) Crop the image by their pixel coordinate.</a:t>
            </a:r>
            <a:endParaRPr sz="1400">
              <a:solidFill>
                <a:srgbClr val="EFEFEF"/>
              </a:solidFill>
            </a:endParaRPr>
          </a:p>
          <a:p>
            <a:pPr indent="0" lvl="0" marL="0">
              <a:spcBef>
                <a:spcPts val="1600"/>
              </a:spcBef>
              <a:spcAft>
                <a:spcPts val="0"/>
              </a:spcAft>
              <a:buNone/>
            </a:pPr>
            <a:r>
              <a:t/>
            </a:r>
            <a:endParaRPr sz="1400">
              <a:solidFill>
                <a:srgbClr val="EFEFEF"/>
              </a:solidFill>
            </a:endParaRPr>
          </a:p>
          <a:p>
            <a:pPr indent="0" lvl="0" marL="0">
              <a:spcBef>
                <a:spcPts val="1600"/>
              </a:spcBef>
              <a:spcAft>
                <a:spcPts val="0"/>
              </a:spcAft>
              <a:buNone/>
            </a:pPr>
            <a:r>
              <a:t/>
            </a:r>
            <a:endParaRPr sz="1400">
              <a:solidFill>
                <a:srgbClr val="EFEFEF"/>
              </a:solidFill>
            </a:endParaRPr>
          </a:p>
          <a:p>
            <a:pPr indent="0" lvl="0" marL="0">
              <a:spcBef>
                <a:spcPts val="1600"/>
              </a:spcBef>
              <a:spcAft>
                <a:spcPts val="1600"/>
              </a:spcAft>
              <a:buNone/>
            </a:pPr>
            <a:r>
              <a:rPr lang="en" sz="1400">
                <a:solidFill>
                  <a:srgbClr val="EFEFEF"/>
                </a:solidFill>
              </a:rPr>
              <a:t>	</a:t>
            </a:r>
            <a:endParaRPr sz="1400">
              <a:solidFill>
                <a:srgbClr val="EFEFE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3.  </a:t>
            </a:r>
            <a:r>
              <a:rPr lang="en"/>
              <a:t>Map tiles and Level of Detail</a:t>
            </a:r>
            <a:endParaRPr/>
          </a:p>
        </p:txBody>
      </p:sp>
      <p:sp>
        <p:nvSpPr>
          <p:cNvPr id="85" name="Shape 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To make the map seamless and to ensure that aerial images from different sources line up properly.</a:t>
            </a:r>
            <a:endParaRPr>
              <a:solidFill>
                <a:srgbClr val="EFEFEF"/>
              </a:solidFill>
            </a:endParaRPr>
          </a:p>
          <a:p>
            <a:pPr indent="0" lvl="0" marL="0">
              <a:spcBef>
                <a:spcPts val="1600"/>
              </a:spcBef>
              <a:spcAft>
                <a:spcPts val="0"/>
              </a:spcAft>
              <a:buNone/>
            </a:pPr>
            <a:r>
              <a:rPr lang="en">
                <a:solidFill>
                  <a:srgbClr val="EFEFEF"/>
                </a:solidFill>
              </a:rPr>
              <a:t>We chose to use the Mercator projection from </a:t>
            </a:r>
            <a:r>
              <a:rPr lang="en">
                <a:solidFill>
                  <a:srgbClr val="EFEFEF"/>
                </a:solidFill>
                <a:uFill>
                  <a:noFill/>
                </a:uFill>
                <a:hlinkClick r:id="rId3"/>
              </a:rPr>
              <a:t>bing maps Tile System</a:t>
            </a:r>
            <a:r>
              <a:rPr lang="en">
                <a:solidFill>
                  <a:srgbClr val="EFEFEF"/>
                </a:solidFill>
              </a:rPr>
              <a:t>.</a:t>
            </a:r>
            <a:endParaRPr>
              <a:solidFill>
                <a:srgbClr val="EFEFEF"/>
              </a:solidFill>
            </a:endParaRPr>
          </a:p>
          <a:p>
            <a:pPr indent="0" lvl="0" marL="0">
              <a:spcBef>
                <a:spcPts val="1600"/>
              </a:spcBef>
              <a:spcAft>
                <a:spcPts val="0"/>
              </a:spcAft>
              <a:buNone/>
            </a:pPr>
            <a:r>
              <a:rPr lang="en">
                <a:solidFill>
                  <a:srgbClr val="EFEFEF"/>
                </a:solidFill>
              </a:rPr>
              <a:t>APIurl = '</a:t>
            </a:r>
            <a:r>
              <a:rPr lang="en">
                <a:solidFill>
                  <a:srgbClr val="EFEFEF"/>
                </a:solidFill>
                <a:uFill>
                  <a:noFill/>
                </a:uFill>
                <a:hlinkClick r:id="rId4"/>
              </a:rPr>
              <a:t>https://dev.virtualearth.net/REST/V1/Imagery/Metadata/Aerial/</a:t>
            </a:r>
            <a:r>
              <a:rPr lang="en">
                <a:solidFill>
                  <a:srgbClr val="EFEFEF"/>
                </a:solidFill>
              </a:rPr>
              <a:t>' (</a:t>
            </a:r>
            <a:r>
              <a:rPr lang="en">
                <a:solidFill>
                  <a:srgbClr val="EFEFEF"/>
                </a:solidFill>
                <a:uFill>
                  <a:noFill/>
                </a:uFill>
                <a:hlinkClick r:id="rId5"/>
              </a:rPr>
              <a:t>API</a:t>
            </a:r>
            <a:r>
              <a:rPr lang="en">
                <a:solidFill>
                  <a:srgbClr val="EFEFEF"/>
                </a:solidFill>
              </a:rPr>
              <a:t>)</a:t>
            </a:r>
            <a:endParaRPr>
              <a:solidFill>
                <a:srgbClr val="EFEFEF"/>
              </a:solidFill>
            </a:endParaRPr>
          </a:p>
          <a:p>
            <a:pPr indent="0" lvl="0" marL="0">
              <a:spcBef>
                <a:spcPts val="1600"/>
              </a:spcBef>
              <a:spcAft>
                <a:spcPts val="0"/>
              </a:spcAft>
              <a:buNone/>
            </a:pPr>
            <a:r>
              <a:rPr lang="en">
                <a:solidFill>
                  <a:srgbClr val="EFEFEF"/>
                </a:solidFill>
              </a:rPr>
              <a:t>From this Restful Api, we recursively find the max level of details. The way to evaluate the retrieval json is that the status code (200 -&gt; success, 400 -&gt; fail) and the ‘vintagestart’ attribute (if not None the image exist) </a:t>
            </a:r>
            <a:endParaRPr>
              <a:solidFill>
                <a:srgbClr val="EFEFEF"/>
              </a:solidFill>
            </a:endParaRPr>
          </a:p>
          <a:p>
            <a:pPr indent="0" lvl="0" marL="0">
              <a:spcBef>
                <a:spcPts val="1600"/>
              </a:spcBef>
              <a:spcAft>
                <a:spcPts val="1600"/>
              </a:spcAft>
              <a:buNone/>
            </a:pPr>
            <a:r>
              <a:rPr lang="en">
                <a:solidFill>
                  <a:srgbClr val="EFEFEF"/>
                </a:solidFill>
              </a:rPr>
              <a:t>The translation between the Tiles, pixels and lat,long will provided below and the </a:t>
            </a:r>
            <a:r>
              <a:rPr lang="en">
                <a:solidFill>
                  <a:srgbClr val="EFEFEF"/>
                </a:solidFill>
                <a:uFill>
                  <a:noFill/>
                </a:uFill>
                <a:hlinkClick r:id="rId6"/>
              </a:rPr>
              <a:t>bing maps Tile System</a:t>
            </a:r>
            <a:r>
              <a:rPr lang="en">
                <a:solidFill>
                  <a:srgbClr val="EFEFEF"/>
                </a:solidFill>
              </a:rPr>
              <a:t>.</a:t>
            </a:r>
            <a:endParaRPr>
              <a:solidFill>
                <a:srgbClr val="EFEFE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Map tiles and Level of Detail</a:t>
            </a:r>
            <a:endParaRPr/>
          </a:p>
          <a:p>
            <a:pPr indent="0" lvl="0" marL="0">
              <a:spcBef>
                <a:spcPts val="0"/>
              </a:spcBef>
              <a:spcAft>
                <a:spcPts val="0"/>
              </a:spcAft>
              <a:buNone/>
            </a:pPr>
            <a:r>
              <a:t/>
            </a:r>
            <a:endParaRPr/>
          </a:p>
        </p:txBody>
      </p:sp>
      <p:sp>
        <p:nvSpPr>
          <p:cNvPr id="91" name="Shape 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EFEFEF"/>
                </a:solidFill>
              </a:rPr>
              <a:t>Two important properties of Mercator projection:</a:t>
            </a:r>
            <a:endParaRPr>
              <a:solidFill>
                <a:srgbClr val="EFEFEF"/>
              </a:solidFill>
            </a:endParaRPr>
          </a:p>
          <a:p>
            <a:pPr indent="-342900" lvl="0" marL="457200" rtl="0">
              <a:lnSpc>
                <a:spcPct val="135000"/>
              </a:lnSpc>
              <a:spcBef>
                <a:spcPts val="1600"/>
              </a:spcBef>
              <a:spcAft>
                <a:spcPts val="0"/>
              </a:spcAft>
              <a:buSzPts val="1800"/>
              <a:buAutoNum type="arabicPeriod"/>
            </a:pPr>
            <a:r>
              <a:rPr lang="en">
                <a:solidFill>
                  <a:srgbClr val="EFEFEF"/>
                </a:solidFill>
              </a:rPr>
              <a:t>It’s a conformal projection, which means that it preserves the shape of relatively small objects. This is especially important when showing aerial imagery, because we want to avoid distorting the shape of buildings. Square buildings should appear square, not rectangular.</a:t>
            </a:r>
            <a:endParaRPr>
              <a:solidFill>
                <a:srgbClr val="EFEFEF"/>
              </a:solidFill>
            </a:endParaRPr>
          </a:p>
          <a:p>
            <a:pPr indent="-342900" lvl="0" marL="457200" rtl="0">
              <a:lnSpc>
                <a:spcPct val="135000"/>
              </a:lnSpc>
              <a:spcBef>
                <a:spcPts val="0"/>
              </a:spcBef>
              <a:spcAft>
                <a:spcPts val="0"/>
              </a:spcAft>
              <a:buSzPts val="1800"/>
              <a:buAutoNum type="arabicPeriod"/>
            </a:pPr>
            <a:r>
              <a:rPr lang="en">
                <a:solidFill>
                  <a:srgbClr val="EFEFEF"/>
                </a:solidFill>
              </a:rPr>
              <a:t>It’s a cylindrical projection, which means that north and south are always straight up and down, and west and east are always straight left and right.</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Map tiles and Level of Detail</a:t>
            </a:r>
            <a:endParaRPr/>
          </a:p>
          <a:p>
            <a:pPr indent="0" lvl="0" marL="0">
              <a:spcBef>
                <a:spcPts val="0"/>
              </a:spcBef>
              <a:spcAft>
                <a:spcPts val="0"/>
              </a:spcAft>
              <a:buNone/>
            </a:pPr>
            <a:r>
              <a:t/>
            </a:r>
            <a:endParaRPr/>
          </a:p>
        </p:txBody>
      </p:sp>
      <p:sp>
        <p:nvSpPr>
          <p:cNvPr id="97" name="Shape 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The ground resolution or map scale must be specified in order to render a map.</a:t>
            </a:r>
            <a:endParaRPr>
              <a:solidFill>
                <a:srgbClr val="EFEFEF"/>
              </a:solidFill>
            </a:endParaRPr>
          </a:p>
          <a:p>
            <a:pPr indent="0" lvl="0" marL="0">
              <a:spcBef>
                <a:spcPts val="1600"/>
              </a:spcBef>
              <a:spcAft>
                <a:spcPts val="0"/>
              </a:spcAft>
              <a:buNone/>
            </a:pPr>
            <a:r>
              <a:rPr lang="en">
                <a:solidFill>
                  <a:srgbClr val="EFEFEF"/>
                </a:solidFill>
              </a:rPr>
              <a:t>In general, the width and height of the map (in pixels) can be calculated as:</a:t>
            </a:r>
            <a:endParaRPr>
              <a:solidFill>
                <a:srgbClr val="EFEFEF"/>
              </a:solidFill>
            </a:endParaRPr>
          </a:p>
          <a:p>
            <a:pPr indent="0" lvl="0" marL="0">
              <a:spcBef>
                <a:spcPts val="1600"/>
              </a:spcBef>
              <a:spcAft>
                <a:spcPts val="0"/>
              </a:spcAft>
              <a:buNone/>
            </a:pPr>
            <a:r>
              <a:rPr lang="en">
                <a:solidFill>
                  <a:srgbClr val="EFEFEF"/>
                </a:solidFill>
              </a:rPr>
              <a:t>map width = map height = 256 *  2^level pixels.</a:t>
            </a:r>
            <a:endParaRPr>
              <a:solidFill>
                <a:srgbClr val="EFEFEF"/>
              </a:solidFill>
            </a:endParaRPr>
          </a:p>
          <a:p>
            <a:pPr indent="0" lvl="0" marL="0">
              <a:spcBef>
                <a:spcPts val="1600"/>
              </a:spcBef>
              <a:spcAft>
                <a:spcPts val="0"/>
              </a:spcAft>
              <a:buNone/>
            </a:pPr>
            <a:r>
              <a:rPr lang="en">
                <a:solidFill>
                  <a:srgbClr val="EFEFEF"/>
                </a:solidFill>
              </a:rPr>
              <a:t>The ground resolution (in meters per pixel) can be calculated as:</a:t>
            </a:r>
            <a:endParaRPr>
              <a:solidFill>
                <a:srgbClr val="EFEFEF"/>
              </a:solidFill>
            </a:endParaRPr>
          </a:p>
          <a:p>
            <a:pPr indent="0" lvl="0" marL="0" rtl="0">
              <a:lnSpc>
                <a:spcPct val="28125"/>
              </a:lnSpc>
              <a:spcBef>
                <a:spcPts val="1600"/>
              </a:spcBef>
              <a:spcAft>
                <a:spcPts val="0"/>
              </a:spcAft>
              <a:buNone/>
            </a:pPr>
            <a:r>
              <a:rPr lang="en">
                <a:solidFill>
                  <a:srgbClr val="EFEFEF"/>
                </a:solidFill>
              </a:rPr>
              <a:t>round resolution = cos(latitude * pi/180) * earth circumference / map width</a:t>
            </a:r>
            <a:endParaRPr>
              <a:solidFill>
                <a:srgbClr val="EFEFEF"/>
              </a:solidFill>
            </a:endParaRPr>
          </a:p>
          <a:p>
            <a:pPr indent="0" lvl="0" marL="0" rtl="0">
              <a:lnSpc>
                <a:spcPct val="28125"/>
              </a:lnSpc>
              <a:spcBef>
                <a:spcPts val="0"/>
              </a:spcBef>
              <a:spcAft>
                <a:spcPts val="0"/>
              </a:spcAft>
              <a:buNone/>
            </a:pPr>
            <a:r>
              <a:rPr lang="en">
                <a:solidFill>
                  <a:srgbClr val="EFEFEF"/>
                </a:solidFill>
              </a:rPr>
              <a:t>= (cos(latitude * pi/180) * 2 * pi * 6378137 meters) / (256 * 2^level pixels)</a:t>
            </a:r>
            <a:endParaRPr>
              <a:solidFill>
                <a:srgbClr val="EFEFEF"/>
              </a:solidFill>
            </a:endParaRPr>
          </a:p>
          <a:p>
            <a:pPr indent="0" lvl="0" marL="0">
              <a:spcBef>
                <a:spcPts val="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Map tiles and Level of Detail</a:t>
            </a:r>
            <a:endParaRPr/>
          </a:p>
          <a:p>
            <a:pPr indent="0" lvl="0" marL="0">
              <a:spcBef>
                <a:spcPts val="0"/>
              </a:spcBef>
              <a:spcAft>
                <a:spcPts val="0"/>
              </a:spcAft>
              <a:buNone/>
            </a:pPr>
            <a:r>
              <a:t/>
            </a:r>
            <a:endParaRPr/>
          </a:p>
        </p:txBody>
      </p:sp>
      <p:sp>
        <p:nvSpPr>
          <p:cNvPr id="103" name="Shape 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The map scale indicates the ratio between map distance and ground distance, when measured in the same units.</a:t>
            </a:r>
            <a:endParaRPr>
              <a:solidFill>
                <a:srgbClr val="EFEFEF"/>
              </a:solidFill>
            </a:endParaRPr>
          </a:p>
          <a:p>
            <a:pPr indent="0" lvl="0" marL="0">
              <a:spcBef>
                <a:spcPts val="1600"/>
              </a:spcBef>
              <a:spcAft>
                <a:spcPts val="0"/>
              </a:spcAft>
              <a:buNone/>
            </a:pPr>
            <a:r>
              <a:rPr lang="en">
                <a:solidFill>
                  <a:srgbClr val="EFEFEF"/>
                </a:solidFill>
              </a:rPr>
              <a:t> It can be calculated from the ground resolution as follows, given the screen resolution in dots per inch, typically 96 dpi:</a:t>
            </a:r>
            <a:endParaRPr>
              <a:solidFill>
                <a:srgbClr val="EFEFEF"/>
              </a:solidFill>
            </a:endParaRPr>
          </a:p>
          <a:p>
            <a:pPr indent="0" lvl="0" marL="0" rtl="0">
              <a:lnSpc>
                <a:spcPct val="28125"/>
              </a:lnSpc>
              <a:spcBef>
                <a:spcPts val="1600"/>
              </a:spcBef>
              <a:spcAft>
                <a:spcPts val="0"/>
              </a:spcAft>
              <a:buNone/>
            </a:pPr>
            <a:r>
              <a:rPr lang="en">
                <a:solidFill>
                  <a:srgbClr val="EFEFEF"/>
                </a:solidFill>
              </a:rPr>
              <a:t>map scale = 1 : ground resolution * screen dpi / 0.0254 meters/inch</a:t>
            </a:r>
            <a:endParaRPr>
              <a:solidFill>
                <a:srgbClr val="EFEFEF"/>
              </a:solidFill>
            </a:endParaRPr>
          </a:p>
          <a:p>
            <a:pPr indent="0" lvl="0" marL="0" rtl="0">
              <a:lnSpc>
                <a:spcPct val="28125"/>
              </a:lnSpc>
              <a:spcBef>
                <a:spcPts val="0"/>
              </a:spcBef>
              <a:spcAft>
                <a:spcPts val="0"/>
              </a:spcAft>
              <a:buNone/>
            </a:pPr>
            <a:r>
              <a:rPr lang="en">
                <a:solidFill>
                  <a:srgbClr val="EFEFEF"/>
                </a:solidFill>
              </a:rPr>
              <a:t>= 1 : (cos(latitude * pi/180) * 2 * pi * 6378137 * screen dpi) / (256 * 2^level * 0.0254)</a:t>
            </a:r>
            <a:endParaRPr/>
          </a:p>
          <a:p>
            <a:pPr indent="0" lvl="0" marL="0">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3.  Map tiles and Level of Detail</a:t>
            </a:r>
            <a:endParaRPr/>
          </a:p>
          <a:p>
            <a:pPr indent="0" lvl="0" marL="0">
              <a:spcBef>
                <a:spcPts val="0"/>
              </a:spcBef>
              <a:spcAft>
                <a:spcPts val="0"/>
              </a:spcAft>
              <a:buNone/>
            </a:pPr>
            <a:r>
              <a:t/>
            </a:r>
            <a:endParaRPr/>
          </a:p>
        </p:txBody>
      </p:sp>
      <p:sp>
        <p:nvSpPr>
          <p:cNvPr id="109" name="Shape 10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EFEFEF"/>
                </a:solidFill>
              </a:rPr>
              <a:t>We can convert geographic coordinates into pixel coordinates.</a:t>
            </a:r>
            <a:endParaRPr>
              <a:solidFill>
                <a:srgbClr val="EFEFEF"/>
              </a:solidFill>
            </a:endParaRPr>
          </a:p>
          <a:p>
            <a:pPr indent="0" lvl="0" marL="0">
              <a:spcBef>
                <a:spcPts val="1600"/>
              </a:spcBef>
              <a:spcAft>
                <a:spcPts val="0"/>
              </a:spcAft>
              <a:buNone/>
            </a:pPr>
            <a:r>
              <a:rPr lang="en">
                <a:solidFill>
                  <a:srgbClr val="EFEFEF"/>
                </a:solidFill>
              </a:rPr>
              <a:t>Given latitude and longitude in degrees, and the level of detail, the pixel XY coordinates can be calculated as follows:</a:t>
            </a:r>
            <a:endParaRPr>
              <a:solidFill>
                <a:srgbClr val="EFEFEF"/>
              </a:solidFill>
            </a:endParaRPr>
          </a:p>
          <a:p>
            <a:pPr indent="0" lvl="0" marL="0" rtl="0">
              <a:lnSpc>
                <a:spcPct val="28125"/>
              </a:lnSpc>
              <a:spcBef>
                <a:spcPts val="1600"/>
              </a:spcBef>
              <a:spcAft>
                <a:spcPts val="0"/>
              </a:spcAft>
              <a:buNone/>
            </a:pPr>
            <a:r>
              <a:rPr lang="en">
                <a:solidFill>
                  <a:srgbClr val="EFEFEF"/>
                </a:solidFill>
              </a:rPr>
              <a:t>sinLatitude = sin(latitude * pi/180)</a:t>
            </a:r>
            <a:endParaRPr>
              <a:solidFill>
                <a:srgbClr val="EFEFEF"/>
              </a:solidFill>
            </a:endParaRPr>
          </a:p>
          <a:p>
            <a:pPr indent="0" lvl="0" marL="0" rtl="0">
              <a:lnSpc>
                <a:spcPct val="28125"/>
              </a:lnSpc>
              <a:spcBef>
                <a:spcPts val="0"/>
              </a:spcBef>
              <a:spcAft>
                <a:spcPts val="0"/>
              </a:spcAft>
              <a:buNone/>
            </a:pPr>
            <a:r>
              <a:rPr lang="en">
                <a:solidFill>
                  <a:srgbClr val="EFEFEF"/>
                </a:solidFill>
              </a:rPr>
              <a:t>pixelX = ((longitude + 180) / 360) * 256 * 2^level</a:t>
            </a:r>
            <a:endParaRPr>
              <a:solidFill>
                <a:srgbClr val="EFEFEF"/>
              </a:solidFill>
            </a:endParaRPr>
          </a:p>
          <a:p>
            <a:pPr indent="0" lvl="0" marL="0" rtl="0">
              <a:lnSpc>
                <a:spcPct val="28125"/>
              </a:lnSpc>
              <a:spcBef>
                <a:spcPts val="0"/>
              </a:spcBef>
              <a:spcAft>
                <a:spcPts val="0"/>
              </a:spcAft>
              <a:buNone/>
            </a:pPr>
            <a:r>
              <a:t/>
            </a:r>
            <a:endParaRPr>
              <a:solidFill>
                <a:srgbClr val="EFEFEF"/>
              </a:solidFill>
            </a:endParaRPr>
          </a:p>
          <a:p>
            <a:pPr indent="0" lvl="0" marL="0" rtl="0">
              <a:lnSpc>
                <a:spcPct val="28125"/>
              </a:lnSpc>
              <a:spcBef>
                <a:spcPts val="0"/>
              </a:spcBef>
              <a:spcAft>
                <a:spcPts val="0"/>
              </a:spcAft>
              <a:buNone/>
            </a:pPr>
            <a:r>
              <a:rPr lang="en">
                <a:solidFill>
                  <a:srgbClr val="EFEFEF"/>
                </a:solidFill>
              </a:rPr>
              <a:t>pixelY = (0.5 – log((1 + sinLatitude) / (1 – sinLatitude)) / (4 * pi)) * 256 * 2^level</a:t>
            </a:r>
            <a:endParaRPr>
              <a:solidFill>
                <a:srgbClr val="EFEFEF"/>
              </a:solidFill>
            </a:endParaRPr>
          </a:p>
          <a:p>
            <a:pPr indent="0" lvl="0" marL="0">
              <a:spcBef>
                <a:spcPts val="0"/>
              </a:spcBef>
              <a:spcAft>
                <a:spcPts val="0"/>
              </a:spcAft>
              <a:buNone/>
            </a:pPr>
            <a:r>
              <a:rPr lang="en">
                <a:solidFill>
                  <a:srgbClr val="EFEFEF"/>
                </a:solidFill>
              </a:rPr>
              <a:t>Given a pair of pixel XY coordinates, determine the tile XY coordinates of the tile containing that pixel:</a:t>
            </a:r>
            <a:endParaRPr>
              <a:solidFill>
                <a:srgbClr val="EFEFEF"/>
              </a:solidFill>
            </a:endParaRPr>
          </a:p>
          <a:p>
            <a:pPr indent="0" lvl="0" marL="0" rtl="0">
              <a:lnSpc>
                <a:spcPct val="75000"/>
              </a:lnSpc>
              <a:spcBef>
                <a:spcPts val="1600"/>
              </a:spcBef>
              <a:spcAft>
                <a:spcPts val="0"/>
              </a:spcAft>
              <a:buNone/>
            </a:pPr>
            <a:r>
              <a:rPr lang="en">
                <a:solidFill>
                  <a:srgbClr val="EFEFEF"/>
                </a:solidFill>
              </a:rPr>
              <a:t>tileX = floor(pixelX / 256)</a:t>
            </a:r>
            <a:endParaRPr>
              <a:solidFill>
                <a:srgbClr val="EFEFEF"/>
              </a:solidFill>
            </a:endParaRPr>
          </a:p>
          <a:p>
            <a:pPr indent="0" lvl="0" marL="0" rtl="0">
              <a:lnSpc>
                <a:spcPct val="75000"/>
              </a:lnSpc>
              <a:spcBef>
                <a:spcPts val="0"/>
              </a:spcBef>
              <a:spcAft>
                <a:spcPts val="0"/>
              </a:spcAft>
              <a:buNone/>
            </a:pPr>
            <a:r>
              <a:rPr lang="en">
                <a:solidFill>
                  <a:srgbClr val="EFEFEF"/>
                </a:solidFill>
              </a:rPr>
              <a:t>tileY = floor(pixelY / 256)</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