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309" r:id="rId3"/>
    <p:sldId id="258" r:id="rId4"/>
    <p:sldId id="269" r:id="rId5"/>
    <p:sldId id="357" r:id="rId6"/>
    <p:sldId id="292"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9" r:id="rId20"/>
    <p:sldId id="340" r:id="rId21"/>
    <p:sldId id="341" r:id="rId22"/>
    <p:sldId id="342" r:id="rId23"/>
    <p:sldId id="343" r:id="rId24"/>
    <p:sldId id="344" r:id="rId25"/>
    <p:sldId id="345" r:id="rId26"/>
    <p:sldId id="348" r:id="rId27"/>
    <p:sldId id="356" r:id="rId28"/>
    <p:sldId id="349" r:id="rId29"/>
    <p:sldId id="350" r:id="rId30"/>
    <p:sldId id="351" r:id="rId31"/>
    <p:sldId id="352" r:id="rId32"/>
    <p:sldId id="353" r:id="rId33"/>
    <p:sldId id="354" r:id="rId34"/>
    <p:sldId id="355" r:id="rId35"/>
    <p:sldId id="295"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CCCC00"/>
    <a:srgbClr val="FF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81496" autoAdjust="0"/>
  </p:normalViewPr>
  <p:slideViewPr>
    <p:cSldViewPr>
      <p:cViewPr>
        <p:scale>
          <a:sx n="67" d="100"/>
          <a:sy n="67" d="100"/>
        </p:scale>
        <p:origin x="-1234" y="-10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5B7AA-22AA-4A96-9CFE-27FE192B324C}" type="datetimeFigureOut">
              <a:rPr lang="zh-CN" altLang="en-US" smtClean="0"/>
              <a:t>2017/12/4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3E87FF-9F40-4C2E-94C4-EE4DA7374448}" type="slidenum">
              <a:rPr lang="zh-CN" altLang="en-US" smtClean="0"/>
              <a:t>‹#›</a:t>
            </a:fld>
            <a:endParaRPr lang="zh-CN" altLang="en-US"/>
          </a:p>
        </p:txBody>
      </p:sp>
    </p:spTree>
    <p:extLst>
      <p:ext uri="{BB962C8B-B14F-4D97-AF65-F5344CB8AC3E}">
        <p14:creationId xmlns:p14="http://schemas.microsoft.com/office/powerpoint/2010/main" val="1654153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1</a:t>
            </a:fld>
            <a:endParaRPr lang="zh-CN" altLang="en-US"/>
          </a:p>
        </p:txBody>
      </p:sp>
    </p:spTree>
    <p:extLst>
      <p:ext uri="{BB962C8B-B14F-4D97-AF65-F5344CB8AC3E}">
        <p14:creationId xmlns:p14="http://schemas.microsoft.com/office/powerpoint/2010/main" val="51246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dirty="0" smtClean="0"/>
              <a:t>可以用</a:t>
            </a:r>
            <a:r>
              <a:rPr lang="en-US" altLang="zh-CN" b="0" dirty="0" smtClean="0"/>
              <a:t>max-min</a:t>
            </a:r>
            <a:r>
              <a:rPr lang="en-US" altLang="zh-CN" b="0" baseline="0" dirty="0" smtClean="0"/>
              <a:t> fairness</a:t>
            </a:r>
            <a:r>
              <a:rPr lang="zh-CN" altLang="en-US" b="0" baseline="0" dirty="0" smtClean="0"/>
              <a:t>来实现按比例分配；可以实现优先级，将优先级高的权重设比优先级低的高非常多；可以实现资源预留，将一个用户的权重设为</a:t>
            </a:r>
            <a:r>
              <a:rPr lang="en-US" altLang="zh-CN" b="0" baseline="0" dirty="0" smtClean="0"/>
              <a:t>10</a:t>
            </a:r>
            <a:r>
              <a:rPr lang="zh-CN" altLang="en-US" b="0" baseline="0" dirty="0" smtClean="0"/>
              <a:t>，给用户的总权重不超过</a:t>
            </a:r>
            <a:r>
              <a:rPr lang="en-US" altLang="zh-CN" b="0" baseline="0" dirty="0" smtClean="0"/>
              <a:t>100</a:t>
            </a:r>
            <a:r>
              <a:rPr lang="zh-CN" altLang="en-US" b="0" baseline="0" dirty="0" smtClean="0"/>
              <a:t>，那么我就保证了这个用户保证能拿到</a:t>
            </a:r>
            <a:r>
              <a:rPr lang="en-US" altLang="zh-CN" b="0" baseline="0" dirty="0" smtClean="0"/>
              <a:t>10%</a:t>
            </a:r>
            <a:r>
              <a:rPr lang="zh-CN" altLang="en-US" b="0" baseline="0" dirty="0" smtClean="0"/>
              <a:t>的资源量；能够实现基于</a:t>
            </a:r>
            <a:r>
              <a:rPr lang="en-US" altLang="zh-CN" b="0" baseline="0" dirty="0" smtClean="0"/>
              <a:t>deadline</a:t>
            </a:r>
            <a:r>
              <a:rPr lang="zh-CN" altLang="en-US" b="0" baseline="0" dirty="0" smtClean="0"/>
              <a:t>的调度，将权重设为</a:t>
            </a:r>
            <a:r>
              <a:rPr lang="en-US" altLang="zh-CN" b="0" baseline="0" dirty="0" smtClean="0"/>
              <a:t>deadline;</a:t>
            </a:r>
            <a:endParaRPr lang="en-US" b="0"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10</a:t>
            </a:fld>
            <a:endParaRPr lang="en-US"/>
          </a:p>
        </p:txBody>
      </p:sp>
    </p:spTree>
    <p:extLst>
      <p:ext uri="{BB962C8B-B14F-4D97-AF65-F5344CB8AC3E}">
        <p14:creationId xmlns:p14="http://schemas.microsoft.com/office/powerpoint/2010/main" val="1332014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如何实现这个</a:t>
            </a:r>
            <a:r>
              <a:rPr lang="en-US" altLang="zh-CN" dirty="0" smtClean="0"/>
              <a:t>max-min fairness,</a:t>
            </a:r>
            <a:r>
              <a:rPr lang="en-US" altLang="zh-CN" baseline="0" dirty="0" smtClean="0"/>
              <a:t> </a:t>
            </a:r>
            <a:r>
              <a:rPr lang="zh-CN" altLang="en-US" baseline="0" dirty="0" smtClean="0"/>
              <a:t>有个很好的比喻，就是涨水的模型</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11</a:t>
            </a:fld>
            <a:endParaRPr lang="zh-CN" altLang="en-US"/>
          </a:p>
        </p:txBody>
      </p:sp>
    </p:spTree>
    <p:extLst>
      <p:ext uri="{BB962C8B-B14F-4D97-AF65-F5344CB8AC3E}">
        <p14:creationId xmlns:p14="http://schemas.microsoft.com/office/powerpoint/2010/main" val="33454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12</a:t>
            </a:fld>
            <a:endParaRPr lang="zh-CN" altLang="en-US"/>
          </a:p>
        </p:txBody>
      </p:sp>
    </p:spTree>
    <p:extLst>
      <p:ext uri="{BB962C8B-B14F-4D97-AF65-F5344CB8AC3E}">
        <p14:creationId xmlns:p14="http://schemas.microsoft.com/office/powerpoint/2010/main" val="2741323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能够很容易扩展为带权的</a:t>
            </a:r>
            <a:r>
              <a:rPr lang="en-US" altLang="zh-CN" dirty="0" smtClean="0"/>
              <a:t>max-min</a:t>
            </a:r>
            <a:r>
              <a:rPr lang="en-US" altLang="zh-CN" baseline="0" dirty="0" smtClean="0"/>
              <a:t> fairness</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13</a:t>
            </a:fld>
            <a:endParaRPr lang="en-US"/>
          </a:p>
        </p:txBody>
      </p:sp>
    </p:spTree>
    <p:extLst>
      <p:ext uri="{BB962C8B-B14F-4D97-AF65-F5344CB8AC3E}">
        <p14:creationId xmlns:p14="http://schemas.microsoft.com/office/powerpoint/2010/main" val="949372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可以通过博弈论的方法证明这个</a:t>
            </a:r>
            <a:r>
              <a:rPr lang="en-US" altLang="zh-CN" dirty="0" smtClean="0"/>
              <a:t>max-min</a:t>
            </a:r>
            <a:r>
              <a:rPr lang="en-US" altLang="zh-CN" baseline="0" dirty="0" smtClean="0"/>
              <a:t> </a:t>
            </a:r>
            <a:r>
              <a:rPr lang="en-US" altLang="zh-CN" baseline="0" dirty="0" err="1" smtClean="0"/>
              <a:t>fainess</a:t>
            </a:r>
            <a:r>
              <a:rPr lang="zh-CN" altLang="en-US" baseline="0" dirty="0" smtClean="0"/>
              <a:t>能够使得每个用户都有</a:t>
            </a:r>
            <a:r>
              <a:rPr lang="en-US" altLang="zh-CN" baseline="0" dirty="0" smtClean="0"/>
              <a:t>share guarantee, </a:t>
            </a:r>
            <a:r>
              <a:rPr lang="zh-CN" altLang="en-US" baseline="0" dirty="0" smtClean="0"/>
              <a:t>同时又是</a:t>
            </a:r>
            <a:r>
              <a:rPr lang="en-US" altLang="zh-CN" baseline="0" dirty="0" smtClean="0"/>
              <a:t>strategy-proof</a:t>
            </a:r>
            <a:r>
              <a:rPr lang="zh-CN" altLang="en-US" baseline="0" dirty="0" smtClean="0"/>
              <a:t>：也就是用户不能通过撒谎来获得更多的资源</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14</a:t>
            </a:fld>
            <a:endParaRPr lang="zh-CN" altLang="en-US"/>
          </a:p>
        </p:txBody>
      </p:sp>
    </p:spTree>
    <p:extLst>
      <p:ext uri="{BB962C8B-B14F-4D97-AF65-F5344CB8AC3E}">
        <p14:creationId xmlns:p14="http://schemas.microsoft.com/office/powerpoint/2010/main" val="3820099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但是这个</a:t>
            </a:r>
            <a:r>
              <a:rPr lang="en-US" altLang="zh-CN" dirty="0" smtClean="0"/>
              <a:t>max-min fairness</a:t>
            </a:r>
            <a:r>
              <a:rPr lang="zh-CN" altLang="en-US" dirty="0" smtClean="0"/>
              <a:t>能够解决我们在集群资源调度中的问题吗？计算机系统的资源显然不是一种</a:t>
            </a:r>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fld id="{523E87FF-9F40-4C2E-94C4-EE4DA7374448}" type="slidenum">
              <a:rPr lang="zh-CN" altLang="en-US" smtClean="0"/>
              <a:t>15</a:t>
            </a:fld>
            <a:endParaRPr lang="zh-CN" altLang="en-US"/>
          </a:p>
        </p:txBody>
      </p:sp>
    </p:spTree>
    <p:extLst>
      <p:ext uri="{BB962C8B-B14F-4D97-AF65-F5344CB8AC3E}">
        <p14:creationId xmlns:p14="http://schemas.microsoft.com/office/powerpoint/2010/main" val="258011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ＭＳ Ｐゴシック" charset="0"/>
              </a:defRPr>
            </a:lvl1pPr>
            <a:lvl2pPr marL="702756" indent="-270291" defTabSz="905475" eaLnBrk="0" hangingPunct="0">
              <a:defRPr sz="1900" b="1">
                <a:solidFill>
                  <a:schemeClr val="tx1"/>
                </a:solidFill>
                <a:latin typeface="Courier New" charset="0"/>
                <a:ea typeface="ＭＳ Ｐゴシック" charset="0"/>
              </a:defRPr>
            </a:lvl2pPr>
            <a:lvl3pPr marL="1081164" indent="-216233" defTabSz="905475" eaLnBrk="0" hangingPunct="0">
              <a:defRPr sz="1900" b="1">
                <a:solidFill>
                  <a:schemeClr val="tx1"/>
                </a:solidFill>
                <a:latin typeface="Courier New" charset="0"/>
                <a:ea typeface="ＭＳ Ｐゴシック" charset="0"/>
              </a:defRPr>
            </a:lvl3pPr>
            <a:lvl4pPr marL="1513629" indent="-216233" defTabSz="905475" eaLnBrk="0" hangingPunct="0">
              <a:defRPr sz="1900" b="1">
                <a:solidFill>
                  <a:schemeClr val="tx1"/>
                </a:solidFill>
                <a:latin typeface="Courier New" charset="0"/>
                <a:ea typeface="ＭＳ Ｐゴシック" charset="0"/>
              </a:defRPr>
            </a:lvl4pPr>
            <a:lvl5pPr marL="1946095" indent="-216233" defTabSz="905475" eaLnBrk="0" hangingPunct="0">
              <a:defRPr sz="1900" b="1">
                <a:solidFill>
                  <a:schemeClr val="tx1"/>
                </a:solidFill>
                <a:latin typeface="Courier New" charset="0"/>
                <a:ea typeface="ＭＳ Ｐゴシック" charset="0"/>
              </a:defRPr>
            </a:lvl5pPr>
            <a:lvl6pPr marL="2378560" indent="-216233" algn="r" defTabSz="905475" eaLnBrk="0" fontAlgn="base" hangingPunct="0">
              <a:spcBef>
                <a:spcPct val="0"/>
              </a:spcBef>
              <a:spcAft>
                <a:spcPct val="0"/>
              </a:spcAft>
              <a:defRPr sz="1900" b="1">
                <a:solidFill>
                  <a:schemeClr val="tx1"/>
                </a:solidFill>
                <a:latin typeface="Courier New" charset="0"/>
                <a:ea typeface="ＭＳ Ｐゴシック" charset="0"/>
              </a:defRPr>
            </a:lvl6pPr>
            <a:lvl7pPr marL="2811026" indent="-216233" algn="r" defTabSz="905475" eaLnBrk="0" fontAlgn="base" hangingPunct="0">
              <a:spcBef>
                <a:spcPct val="0"/>
              </a:spcBef>
              <a:spcAft>
                <a:spcPct val="0"/>
              </a:spcAft>
              <a:defRPr sz="1900" b="1">
                <a:solidFill>
                  <a:schemeClr val="tx1"/>
                </a:solidFill>
                <a:latin typeface="Courier New" charset="0"/>
                <a:ea typeface="ＭＳ Ｐゴシック" charset="0"/>
              </a:defRPr>
            </a:lvl7pPr>
            <a:lvl8pPr marL="3243491" indent="-216233" algn="r" defTabSz="905475" eaLnBrk="0" fontAlgn="base" hangingPunct="0">
              <a:spcBef>
                <a:spcPct val="0"/>
              </a:spcBef>
              <a:spcAft>
                <a:spcPct val="0"/>
              </a:spcAft>
              <a:defRPr sz="1900" b="1">
                <a:solidFill>
                  <a:schemeClr val="tx1"/>
                </a:solidFill>
                <a:latin typeface="Courier New" charset="0"/>
                <a:ea typeface="ＭＳ Ｐゴシック" charset="0"/>
              </a:defRPr>
            </a:lvl8pPr>
            <a:lvl9pPr marL="3675957" indent="-216233" algn="r" defTabSz="905475" eaLnBrk="0" fontAlgn="base" hangingPunct="0">
              <a:spcBef>
                <a:spcPct val="0"/>
              </a:spcBef>
              <a:spcAft>
                <a:spcPct val="0"/>
              </a:spcAft>
              <a:defRPr sz="1900" b="1">
                <a:solidFill>
                  <a:schemeClr val="tx1"/>
                </a:solidFill>
                <a:latin typeface="Courier New" charset="0"/>
                <a:ea typeface="ＭＳ Ｐゴシック" charset="0"/>
              </a:defRPr>
            </a:lvl9pPr>
          </a:lstStyle>
          <a:p>
            <a:pPr eaLnBrk="1" hangingPunct="1"/>
            <a:fld id="{E17DCD3C-0CC0-7A48-8CF1-11D0EED67CD4}" type="slidenum">
              <a:rPr lang="en-US" sz="1200" b="0">
                <a:latin typeface="Times New Roman" charset="0"/>
              </a:rPr>
              <a:pPr eaLnBrk="1" hangingPunct="1"/>
              <a:t>16</a:t>
            </a:fld>
            <a:endParaRPr lang="en-US" sz="1200" b="0">
              <a:latin typeface="Times New Roman" charset="0"/>
            </a:endParaRPr>
          </a:p>
        </p:txBody>
      </p:sp>
    </p:spTree>
    <p:extLst>
      <p:ext uri="{BB962C8B-B14F-4D97-AF65-F5344CB8AC3E}">
        <p14:creationId xmlns:p14="http://schemas.microsoft.com/office/powerpoint/2010/main" val="807964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smtClean="0">
                <a:ea typeface="ＭＳ Ｐゴシック" charset="0"/>
                <a:cs typeface="ＭＳ Ｐゴシック" charset="0"/>
              </a:rPr>
              <a:t>有两种资源需求，如何分配才算是公平的呢？</a:t>
            </a:r>
            <a:endParaRPr lang="en-US" dirty="0">
              <a:ea typeface="ＭＳ Ｐゴシック" charset="0"/>
              <a:cs typeface="ＭＳ Ｐゴシック" charset="0"/>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ＭＳ Ｐゴシック" charset="0"/>
              </a:defRPr>
            </a:lvl1pPr>
            <a:lvl2pPr marL="702756" indent="-270291" defTabSz="905475" eaLnBrk="0" hangingPunct="0">
              <a:defRPr sz="1900" b="1">
                <a:solidFill>
                  <a:schemeClr val="tx1"/>
                </a:solidFill>
                <a:latin typeface="Courier New" charset="0"/>
                <a:ea typeface="ＭＳ Ｐゴシック" charset="0"/>
              </a:defRPr>
            </a:lvl2pPr>
            <a:lvl3pPr marL="1081164" indent="-216233" defTabSz="905475" eaLnBrk="0" hangingPunct="0">
              <a:defRPr sz="1900" b="1">
                <a:solidFill>
                  <a:schemeClr val="tx1"/>
                </a:solidFill>
                <a:latin typeface="Courier New" charset="0"/>
                <a:ea typeface="ＭＳ Ｐゴシック" charset="0"/>
              </a:defRPr>
            </a:lvl3pPr>
            <a:lvl4pPr marL="1513629" indent="-216233" defTabSz="905475" eaLnBrk="0" hangingPunct="0">
              <a:defRPr sz="1900" b="1">
                <a:solidFill>
                  <a:schemeClr val="tx1"/>
                </a:solidFill>
                <a:latin typeface="Courier New" charset="0"/>
                <a:ea typeface="ＭＳ Ｐゴシック" charset="0"/>
              </a:defRPr>
            </a:lvl4pPr>
            <a:lvl5pPr marL="1946095" indent="-216233" defTabSz="905475" eaLnBrk="0" hangingPunct="0">
              <a:defRPr sz="1900" b="1">
                <a:solidFill>
                  <a:schemeClr val="tx1"/>
                </a:solidFill>
                <a:latin typeface="Courier New" charset="0"/>
                <a:ea typeface="ＭＳ Ｐゴシック" charset="0"/>
              </a:defRPr>
            </a:lvl5pPr>
            <a:lvl6pPr marL="2378560" indent="-216233" algn="r" defTabSz="905475" eaLnBrk="0" fontAlgn="base" hangingPunct="0">
              <a:spcBef>
                <a:spcPct val="0"/>
              </a:spcBef>
              <a:spcAft>
                <a:spcPct val="0"/>
              </a:spcAft>
              <a:defRPr sz="1900" b="1">
                <a:solidFill>
                  <a:schemeClr val="tx1"/>
                </a:solidFill>
                <a:latin typeface="Courier New" charset="0"/>
                <a:ea typeface="ＭＳ Ｐゴシック" charset="0"/>
              </a:defRPr>
            </a:lvl6pPr>
            <a:lvl7pPr marL="2811026" indent="-216233" algn="r" defTabSz="905475" eaLnBrk="0" fontAlgn="base" hangingPunct="0">
              <a:spcBef>
                <a:spcPct val="0"/>
              </a:spcBef>
              <a:spcAft>
                <a:spcPct val="0"/>
              </a:spcAft>
              <a:defRPr sz="1900" b="1">
                <a:solidFill>
                  <a:schemeClr val="tx1"/>
                </a:solidFill>
                <a:latin typeface="Courier New" charset="0"/>
                <a:ea typeface="ＭＳ Ｐゴシック" charset="0"/>
              </a:defRPr>
            </a:lvl7pPr>
            <a:lvl8pPr marL="3243491" indent="-216233" algn="r" defTabSz="905475" eaLnBrk="0" fontAlgn="base" hangingPunct="0">
              <a:spcBef>
                <a:spcPct val="0"/>
              </a:spcBef>
              <a:spcAft>
                <a:spcPct val="0"/>
              </a:spcAft>
              <a:defRPr sz="1900" b="1">
                <a:solidFill>
                  <a:schemeClr val="tx1"/>
                </a:solidFill>
                <a:latin typeface="Courier New" charset="0"/>
                <a:ea typeface="ＭＳ Ｐゴシック" charset="0"/>
              </a:defRPr>
            </a:lvl8pPr>
            <a:lvl9pPr marL="3675957" indent="-216233" algn="r" defTabSz="905475" eaLnBrk="0" fontAlgn="base" hangingPunct="0">
              <a:spcBef>
                <a:spcPct val="0"/>
              </a:spcBef>
              <a:spcAft>
                <a:spcPct val="0"/>
              </a:spcAft>
              <a:defRPr sz="1900" b="1">
                <a:solidFill>
                  <a:schemeClr val="tx1"/>
                </a:solidFill>
                <a:latin typeface="Courier New" charset="0"/>
                <a:ea typeface="ＭＳ Ｐゴシック" charset="0"/>
              </a:defRPr>
            </a:lvl9pPr>
          </a:lstStyle>
          <a:p>
            <a:pPr eaLnBrk="1" hangingPunct="1"/>
            <a:fld id="{F843C0F2-DB6A-5741-98A9-D8876455AB05}" type="slidenum">
              <a:rPr lang="en-US" sz="1200" b="0">
                <a:latin typeface="Times New Roman" charset="0"/>
              </a:rPr>
              <a:pPr eaLnBrk="1" hangingPunct="1"/>
              <a:t>17</a:t>
            </a:fld>
            <a:endParaRPr lang="en-US" sz="1200" b="0">
              <a:latin typeface="Times New Roman" charset="0"/>
            </a:endParaRPr>
          </a:p>
        </p:txBody>
      </p:sp>
    </p:spTree>
    <p:extLst>
      <p:ext uri="{BB962C8B-B14F-4D97-AF65-F5344CB8AC3E}">
        <p14:creationId xmlns:p14="http://schemas.microsoft.com/office/powerpoint/2010/main" val="20757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ＭＳ Ｐゴシック" charset="0"/>
                <a:cs typeface="ＭＳ Ｐゴシック" charset="0"/>
              </a:rPr>
              <a:t>一个自然的想法就是</a:t>
            </a:r>
            <a:r>
              <a:rPr lang="en-US" altLang="zh-CN" dirty="0" smtClean="0">
                <a:ea typeface="ＭＳ Ｐゴシック" charset="0"/>
                <a:cs typeface="ＭＳ Ｐゴシック" charset="0"/>
              </a:rPr>
              <a:t>asset</a:t>
            </a:r>
            <a:r>
              <a:rPr lang="en-US" altLang="zh-CN" baseline="0" dirty="0" smtClean="0">
                <a:ea typeface="ＭＳ Ｐゴシック" charset="0"/>
                <a:cs typeface="ＭＳ Ｐゴシック" charset="0"/>
              </a:rPr>
              <a:t> fairness, </a:t>
            </a:r>
            <a:r>
              <a:rPr lang="zh-CN" altLang="en-US" baseline="0" dirty="0" smtClean="0">
                <a:ea typeface="ＭＳ Ｐゴシック" charset="0"/>
                <a:cs typeface="ＭＳ Ｐゴシック" charset="0"/>
              </a:rPr>
              <a:t>把每个</a:t>
            </a:r>
            <a:r>
              <a:rPr lang="en-US" altLang="zh-CN" baseline="0" dirty="0" smtClean="0">
                <a:ea typeface="ＭＳ Ｐゴシック" charset="0"/>
                <a:cs typeface="ＭＳ Ｐゴシック" charset="0"/>
              </a:rPr>
              <a:t>task</a:t>
            </a:r>
            <a:r>
              <a:rPr lang="zh-CN" altLang="en-US" baseline="0" dirty="0" smtClean="0">
                <a:ea typeface="ＭＳ Ｐゴシック" charset="0"/>
                <a:cs typeface="ＭＳ Ｐゴシック" charset="0"/>
              </a:rPr>
              <a:t>的</a:t>
            </a:r>
            <a:r>
              <a:rPr lang="en-US" altLang="zh-CN" baseline="0" dirty="0" smtClean="0">
                <a:ea typeface="ＭＳ Ｐゴシック" charset="0"/>
                <a:cs typeface="ＭＳ Ｐゴシック" charset="0"/>
              </a:rPr>
              <a:t>CPU</a:t>
            </a:r>
            <a:r>
              <a:rPr lang="zh-CN" altLang="en-US" baseline="0" dirty="0" smtClean="0">
                <a:ea typeface="ＭＳ Ｐゴシック" charset="0"/>
                <a:cs typeface="ＭＳ Ｐゴシック" charset="0"/>
              </a:rPr>
              <a:t>占比和</a:t>
            </a:r>
            <a:r>
              <a:rPr lang="en-US" altLang="zh-CN" baseline="0" dirty="0" err="1" smtClean="0">
                <a:ea typeface="ＭＳ Ｐゴシック" charset="0"/>
                <a:cs typeface="ＭＳ Ｐゴシック" charset="0"/>
              </a:rPr>
              <a:t>mem</a:t>
            </a:r>
            <a:r>
              <a:rPr lang="zh-CN" altLang="en-US" baseline="0" dirty="0" smtClean="0">
                <a:ea typeface="ＭＳ Ｐゴシック" charset="0"/>
                <a:cs typeface="ＭＳ Ｐゴシック" charset="0"/>
              </a:rPr>
              <a:t>占比加起来，使得用户</a:t>
            </a:r>
            <a:r>
              <a:rPr lang="en-US" altLang="zh-CN" baseline="0" dirty="0" smtClean="0">
                <a:ea typeface="ＭＳ Ｐゴシック" charset="0"/>
                <a:cs typeface="ＭＳ Ｐゴシック" charset="0"/>
              </a:rPr>
              <a:t>1</a:t>
            </a:r>
            <a:r>
              <a:rPr lang="zh-CN" altLang="en-US" baseline="0" dirty="0" smtClean="0">
                <a:ea typeface="ＭＳ Ｐゴシック" charset="0"/>
                <a:cs typeface="ＭＳ Ｐゴシック" charset="0"/>
              </a:rPr>
              <a:t>的</a:t>
            </a:r>
            <a:r>
              <a:rPr lang="en-US" altLang="zh-CN" baseline="0" dirty="0" smtClean="0">
                <a:ea typeface="ＭＳ Ｐゴシック" charset="0"/>
                <a:cs typeface="ＭＳ Ｐゴシック" charset="0"/>
              </a:rPr>
              <a:t>task</a:t>
            </a:r>
            <a:r>
              <a:rPr lang="zh-CN" altLang="en-US" baseline="0" dirty="0" smtClean="0">
                <a:ea typeface="ＭＳ Ｐゴシック" charset="0"/>
                <a:cs typeface="ＭＳ Ｐゴシック" charset="0"/>
              </a:rPr>
              <a:t>的这个和与用户</a:t>
            </a:r>
            <a:r>
              <a:rPr lang="en-US" altLang="zh-CN" baseline="0" dirty="0" smtClean="0">
                <a:ea typeface="ＭＳ Ｐゴシック" charset="0"/>
                <a:cs typeface="ＭＳ Ｐゴシック" charset="0"/>
              </a:rPr>
              <a:t>2</a:t>
            </a:r>
            <a:r>
              <a:rPr lang="zh-CN" altLang="en-US" baseline="0" dirty="0" smtClean="0">
                <a:ea typeface="ＭＳ Ｐゴシック" charset="0"/>
                <a:cs typeface="ＭＳ Ｐゴシック" charset="0"/>
              </a:rPr>
              <a:t>的这个和相等。</a:t>
            </a:r>
            <a:endParaRPr lang="en-US" altLang="zh-CN" baseline="0" dirty="0" smtClean="0">
              <a:ea typeface="ＭＳ Ｐゴシック" charset="0"/>
              <a:cs typeface="ＭＳ Ｐゴシック" charset="0"/>
            </a:endParaRPr>
          </a:p>
          <a:p>
            <a:r>
              <a:rPr lang="zh-CN" altLang="en-US" baseline="0" dirty="0" smtClean="0">
                <a:ea typeface="ＭＳ Ｐゴシック" charset="0"/>
                <a:cs typeface="ＭＳ Ｐゴシック" charset="0"/>
              </a:rPr>
              <a:t>但是这样就违反了</a:t>
            </a:r>
            <a:r>
              <a:rPr lang="en-US" altLang="zh-CN" baseline="0" dirty="0" smtClean="0">
                <a:ea typeface="ＭＳ Ｐゴシック" charset="0"/>
                <a:cs typeface="ＭＳ Ｐゴシック" charset="0"/>
              </a:rPr>
              <a:t>share guarantee</a:t>
            </a:r>
            <a:r>
              <a:rPr lang="zh-CN" altLang="en-US" baseline="0" dirty="0" smtClean="0">
                <a:ea typeface="ＭＳ Ｐゴシック" charset="0"/>
                <a:cs typeface="ＭＳ Ｐゴシック" charset="0"/>
              </a:rPr>
              <a:t>这个特性了！直接把这个集群一刀均分成两半得到的结果会比现在更好。</a:t>
            </a:r>
            <a:endParaRPr lang="sv-SE" dirty="0">
              <a:ea typeface="ＭＳ Ｐゴシック" charset="0"/>
              <a:cs typeface="ＭＳ Ｐゴシック" charset="0"/>
            </a:endParaRPr>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ＭＳ Ｐゴシック" charset="0"/>
              </a:defRPr>
            </a:lvl1pPr>
            <a:lvl2pPr marL="702756" indent="-270291" defTabSz="905475" eaLnBrk="0" hangingPunct="0">
              <a:defRPr sz="1900" b="1">
                <a:solidFill>
                  <a:schemeClr val="tx1"/>
                </a:solidFill>
                <a:latin typeface="Courier New" charset="0"/>
                <a:ea typeface="ＭＳ Ｐゴシック" charset="0"/>
              </a:defRPr>
            </a:lvl2pPr>
            <a:lvl3pPr marL="1081164" indent="-216233" defTabSz="905475" eaLnBrk="0" hangingPunct="0">
              <a:defRPr sz="1900" b="1">
                <a:solidFill>
                  <a:schemeClr val="tx1"/>
                </a:solidFill>
                <a:latin typeface="Courier New" charset="0"/>
                <a:ea typeface="ＭＳ Ｐゴシック" charset="0"/>
              </a:defRPr>
            </a:lvl3pPr>
            <a:lvl4pPr marL="1513629" indent="-216233" defTabSz="905475" eaLnBrk="0" hangingPunct="0">
              <a:defRPr sz="1900" b="1">
                <a:solidFill>
                  <a:schemeClr val="tx1"/>
                </a:solidFill>
                <a:latin typeface="Courier New" charset="0"/>
                <a:ea typeface="ＭＳ Ｐゴシック" charset="0"/>
              </a:defRPr>
            </a:lvl4pPr>
            <a:lvl5pPr marL="1946095" indent="-216233" defTabSz="905475" eaLnBrk="0" hangingPunct="0">
              <a:defRPr sz="1900" b="1">
                <a:solidFill>
                  <a:schemeClr val="tx1"/>
                </a:solidFill>
                <a:latin typeface="Courier New" charset="0"/>
                <a:ea typeface="ＭＳ Ｐゴシック" charset="0"/>
              </a:defRPr>
            </a:lvl5pPr>
            <a:lvl6pPr marL="2378560" indent="-216233" algn="r" defTabSz="905475" eaLnBrk="0" fontAlgn="base" hangingPunct="0">
              <a:spcBef>
                <a:spcPct val="0"/>
              </a:spcBef>
              <a:spcAft>
                <a:spcPct val="0"/>
              </a:spcAft>
              <a:defRPr sz="1900" b="1">
                <a:solidFill>
                  <a:schemeClr val="tx1"/>
                </a:solidFill>
                <a:latin typeface="Courier New" charset="0"/>
                <a:ea typeface="ＭＳ Ｐゴシック" charset="0"/>
              </a:defRPr>
            </a:lvl6pPr>
            <a:lvl7pPr marL="2811026" indent="-216233" algn="r" defTabSz="905475" eaLnBrk="0" fontAlgn="base" hangingPunct="0">
              <a:spcBef>
                <a:spcPct val="0"/>
              </a:spcBef>
              <a:spcAft>
                <a:spcPct val="0"/>
              </a:spcAft>
              <a:defRPr sz="1900" b="1">
                <a:solidFill>
                  <a:schemeClr val="tx1"/>
                </a:solidFill>
                <a:latin typeface="Courier New" charset="0"/>
                <a:ea typeface="ＭＳ Ｐゴシック" charset="0"/>
              </a:defRPr>
            </a:lvl7pPr>
            <a:lvl8pPr marL="3243491" indent="-216233" algn="r" defTabSz="905475" eaLnBrk="0" fontAlgn="base" hangingPunct="0">
              <a:spcBef>
                <a:spcPct val="0"/>
              </a:spcBef>
              <a:spcAft>
                <a:spcPct val="0"/>
              </a:spcAft>
              <a:defRPr sz="1900" b="1">
                <a:solidFill>
                  <a:schemeClr val="tx1"/>
                </a:solidFill>
                <a:latin typeface="Courier New" charset="0"/>
                <a:ea typeface="ＭＳ Ｐゴシック" charset="0"/>
              </a:defRPr>
            </a:lvl8pPr>
            <a:lvl9pPr marL="3675957" indent="-216233" algn="r" defTabSz="905475" eaLnBrk="0" fontAlgn="base" hangingPunct="0">
              <a:spcBef>
                <a:spcPct val="0"/>
              </a:spcBef>
              <a:spcAft>
                <a:spcPct val="0"/>
              </a:spcAft>
              <a:defRPr sz="1900" b="1">
                <a:solidFill>
                  <a:schemeClr val="tx1"/>
                </a:solidFill>
                <a:latin typeface="Courier New" charset="0"/>
                <a:ea typeface="ＭＳ Ｐゴシック" charset="0"/>
              </a:defRPr>
            </a:lvl9pPr>
          </a:lstStyle>
          <a:p>
            <a:pPr eaLnBrk="1" hangingPunct="1"/>
            <a:fld id="{37413451-E0D2-8941-9A24-323AFD3AB8CE}" type="slidenum">
              <a:rPr lang="en-US" sz="1200" b="0">
                <a:latin typeface="Times New Roman" charset="0"/>
              </a:rPr>
              <a:pPr eaLnBrk="1" hangingPunct="1"/>
              <a:t>18</a:t>
            </a:fld>
            <a:endParaRPr lang="en-US" sz="1200" b="0">
              <a:latin typeface="Times New Roman" charset="0"/>
            </a:endParaRPr>
          </a:p>
        </p:txBody>
      </p:sp>
    </p:spTree>
    <p:extLst>
      <p:ext uri="{BB962C8B-B14F-4D97-AF65-F5344CB8AC3E}">
        <p14:creationId xmlns:p14="http://schemas.microsoft.com/office/powerpoint/2010/main" val="119858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用户可能会骗</a:t>
            </a:r>
            <a:r>
              <a:rPr lang="en-US" altLang="zh-CN" dirty="0" smtClean="0"/>
              <a:t>service provider</a:t>
            </a:r>
            <a:r>
              <a:rPr lang="zh-CN" altLang="en-US" dirty="0" smtClean="0"/>
              <a:t>来获取更多的资源</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19</a:t>
            </a:fld>
            <a:endParaRPr lang="zh-CN" altLang="en-US"/>
          </a:p>
        </p:txBody>
      </p:sp>
    </p:spTree>
    <p:extLst>
      <p:ext uri="{BB962C8B-B14F-4D97-AF65-F5344CB8AC3E}">
        <p14:creationId xmlns:p14="http://schemas.microsoft.com/office/powerpoint/2010/main" val="392222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大量的开源软件组成了数据分析系统软件栈，资源管理层：</a:t>
            </a:r>
            <a:r>
              <a:rPr lang="en-US" altLang="zh-CN" dirty="0" err="1" smtClean="0"/>
              <a:t>Hadoop</a:t>
            </a:r>
            <a:r>
              <a:rPr lang="en-US" altLang="zh-CN" baseline="0" dirty="0" smtClean="0"/>
              <a:t> YARN, </a:t>
            </a:r>
            <a:r>
              <a:rPr lang="en-US" altLang="zh-CN" baseline="0" dirty="0" err="1" smtClean="0"/>
              <a:t>Mesos</a:t>
            </a:r>
            <a:r>
              <a:rPr lang="en-US" altLang="zh-CN" baseline="0" dirty="0" smtClean="0"/>
              <a:t>;</a:t>
            </a:r>
            <a:r>
              <a:rPr lang="zh-CN" altLang="en-US" baseline="0" dirty="0" smtClean="0"/>
              <a:t>计算框架层：</a:t>
            </a:r>
            <a:r>
              <a:rPr lang="en-US" altLang="zh-CN" baseline="0" dirty="0" err="1" smtClean="0"/>
              <a:t>MapReduce</a:t>
            </a:r>
            <a:r>
              <a:rPr lang="en-US" altLang="zh-CN" baseline="0" dirty="0" smtClean="0"/>
              <a:t>, </a:t>
            </a:r>
            <a:r>
              <a:rPr lang="en-US" altLang="zh-CN" baseline="0" dirty="0" err="1" smtClean="0"/>
              <a:t>Spark,Tez</a:t>
            </a:r>
            <a:r>
              <a:rPr lang="en-US" altLang="zh-CN" baseline="0" dirty="0" smtClean="0"/>
              <a:t>;</a:t>
            </a:r>
            <a:r>
              <a:rPr lang="zh-CN" altLang="en-US" baseline="0" dirty="0" smtClean="0"/>
              <a:t>应用层：</a:t>
            </a:r>
            <a:r>
              <a:rPr lang="en-US" altLang="zh-CN" baseline="0" dirty="0" smtClean="0"/>
              <a:t>Hive</a:t>
            </a:r>
            <a:r>
              <a:rPr lang="zh-CN" altLang="en-US" baseline="0" dirty="0" smtClean="0"/>
              <a:t>，</a:t>
            </a:r>
            <a:r>
              <a:rPr lang="en-US" altLang="zh-CN" baseline="0" dirty="0" smtClean="0"/>
              <a:t>HBASE</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2</a:t>
            </a:fld>
            <a:endParaRPr lang="zh-CN" altLang="en-US"/>
          </a:p>
        </p:txBody>
      </p:sp>
    </p:spTree>
    <p:extLst>
      <p:ext uri="{BB962C8B-B14F-4D97-AF65-F5344CB8AC3E}">
        <p14:creationId xmlns:p14="http://schemas.microsoft.com/office/powerpoint/2010/main" val="386607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各种类型的计算框架，每种都单独占用一部分集群</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23</a:t>
            </a:fld>
            <a:endParaRPr lang="zh-CN" altLang="en-US"/>
          </a:p>
        </p:txBody>
      </p:sp>
    </p:spTree>
    <p:extLst>
      <p:ext uri="{BB962C8B-B14F-4D97-AF65-F5344CB8AC3E}">
        <p14:creationId xmlns:p14="http://schemas.microsoft.com/office/powerpoint/2010/main" val="792069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为每个应用都配置一个单独的集群？</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24</a:t>
            </a:fld>
            <a:endParaRPr lang="zh-CN" altLang="en-US"/>
          </a:p>
        </p:txBody>
      </p:sp>
    </p:spTree>
    <p:extLst>
      <p:ext uri="{BB962C8B-B14F-4D97-AF65-F5344CB8AC3E}">
        <p14:creationId xmlns:p14="http://schemas.microsoft.com/office/powerpoint/2010/main" val="4210826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ＭＳ Ｐゴシック" charset="0"/>
                <a:cs typeface="ＭＳ Ｐゴシック" charset="0"/>
              </a:rPr>
              <a:t>是不是得有一个专门负责资源管理的平台？为上层的计算框架提供抽象的资源，不同的框架可以共享这个集群的资源</a:t>
            </a:r>
            <a:endParaRPr lang="en-US" dirty="0">
              <a:ea typeface="ＭＳ Ｐゴシック" charset="0"/>
              <a:cs typeface="ＭＳ Ｐゴシック"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36A56DB-8DF5-DC48-84BE-66837C91346F}" type="slidenum">
              <a:rPr lang="en-US" sz="1300" b="0">
                <a:latin typeface="Times New Roman" charset="0"/>
              </a:rPr>
              <a:pPr eaLnBrk="1" hangingPunct="1"/>
              <a:t>25</a:t>
            </a:fld>
            <a:endParaRPr lang="en-US" sz="1300" b="0">
              <a:latin typeface="Times New Roman" charset="0"/>
            </a:endParaRPr>
          </a:p>
        </p:txBody>
      </p:sp>
    </p:spTree>
    <p:extLst>
      <p:ext uri="{BB962C8B-B14F-4D97-AF65-F5344CB8AC3E}">
        <p14:creationId xmlns:p14="http://schemas.microsoft.com/office/powerpoint/2010/main" val="1407946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在分配作业时，有这样的几个优化点：选择已经有</a:t>
            </a:r>
            <a:r>
              <a:rPr lang="en-US" altLang="zh-CN" dirty="0" smtClean="0"/>
              <a:t>task</a:t>
            </a:r>
            <a:r>
              <a:rPr lang="zh-CN" altLang="en-US" dirty="0" smtClean="0"/>
              <a:t>包的那些机器来执行；为实现容错，将</a:t>
            </a:r>
            <a:r>
              <a:rPr lang="en-US" altLang="zh-CN" dirty="0" smtClean="0"/>
              <a:t>job</a:t>
            </a:r>
            <a:r>
              <a:rPr lang="zh-CN" altLang="en-US" dirty="0" smtClean="0"/>
              <a:t>分散在不同的</a:t>
            </a:r>
            <a:r>
              <a:rPr lang="en-US" altLang="zh-CN" dirty="0" smtClean="0"/>
              <a:t>domain</a:t>
            </a:r>
            <a:r>
              <a:rPr lang="zh-CN" altLang="en-US" dirty="0" smtClean="0"/>
              <a:t>中；为提高资源利用率，将高优先级和低优先级的</a:t>
            </a:r>
            <a:r>
              <a:rPr lang="en-US" altLang="zh-CN" dirty="0" smtClean="0"/>
              <a:t>task</a:t>
            </a:r>
            <a:r>
              <a:rPr lang="zh-CN" altLang="en-US" dirty="0" smtClean="0"/>
              <a:t>混合执行</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30</a:t>
            </a:fld>
            <a:endParaRPr lang="zh-CN" altLang="en-US"/>
          </a:p>
        </p:txBody>
      </p:sp>
    </p:spTree>
    <p:extLst>
      <p:ext uri="{BB962C8B-B14F-4D97-AF65-F5344CB8AC3E}">
        <p14:creationId xmlns:p14="http://schemas.microsoft.com/office/powerpoint/2010/main" val="2640579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ＭＳ Ｐゴシック" charset="0"/>
                <a:cs typeface="ＭＳ Ｐゴシック" charset="0"/>
              </a:rPr>
              <a:t>只负责资源管理，</a:t>
            </a:r>
            <a:r>
              <a:rPr lang="en-US" altLang="zh-CN" dirty="0" smtClean="0">
                <a:ea typeface="ＭＳ Ｐゴシック" charset="0"/>
                <a:cs typeface="ＭＳ Ｐゴシック" charset="0"/>
              </a:rPr>
              <a:t>task</a:t>
            </a:r>
            <a:r>
              <a:rPr lang="zh-CN" altLang="en-US" dirty="0" smtClean="0">
                <a:ea typeface="ＭＳ Ｐゴシック" charset="0"/>
                <a:cs typeface="ＭＳ Ｐゴシック" charset="0"/>
              </a:rPr>
              <a:t>的调度扔给上层的计算框架来做</a:t>
            </a:r>
            <a:endParaRPr lang="en-US" dirty="0">
              <a:ea typeface="ＭＳ Ｐゴシック" charset="0"/>
              <a:cs typeface="ＭＳ Ｐゴシック"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4F8D10E-6519-5448-A3BF-C6F833B60C66}" type="slidenum">
              <a:rPr lang="en-US" sz="1300" b="0">
                <a:latin typeface="Times New Roman" charset="0"/>
              </a:rPr>
              <a:pPr eaLnBrk="1" hangingPunct="1"/>
              <a:t>31</a:t>
            </a:fld>
            <a:endParaRPr lang="en-US" sz="1300" b="0">
              <a:latin typeface="Times New Roman" charset="0"/>
            </a:endParaRPr>
          </a:p>
        </p:txBody>
      </p:sp>
    </p:spTree>
    <p:extLst>
      <p:ext uri="{BB962C8B-B14F-4D97-AF65-F5344CB8AC3E}">
        <p14:creationId xmlns:p14="http://schemas.microsoft.com/office/powerpoint/2010/main" val="109306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smtClean="0">
                <a:ea typeface="ＭＳ Ｐゴシック" charset="0"/>
                <a:cs typeface="ＭＳ Ｐゴシック" charset="0"/>
              </a:rPr>
              <a:t>插件式的分配模块</a:t>
            </a:r>
            <a:endParaRPr lang="en-US" dirty="0">
              <a:ea typeface="ＭＳ Ｐゴシック" charset="0"/>
              <a:cs typeface="ＭＳ Ｐゴシック" charset="0"/>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CC28701-47B9-BE4B-BEDD-C2AE7BAB8977}" type="slidenum">
              <a:rPr lang="en-US" sz="1300" b="0">
                <a:latin typeface="Times New Roman" charset="0"/>
              </a:rPr>
              <a:pPr eaLnBrk="1" hangingPunct="1"/>
              <a:t>32</a:t>
            </a:fld>
            <a:endParaRPr lang="en-US" sz="1300" b="0">
              <a:latin typeface="Times New Roman" charset="0"/>
            </a:endParaRPr>
          </a:p>
        </p:txBody>
      </p:sp>
    </p:spTree>
    <p:extLst>
      <p:ext uri="{BB962C8B-B14F-4D97-AF65-F5344CB8AC3E}">
        <p14:creationId xmlns:p14="http://schemas.microsoft.com/office/powerpoint/2010/main" val="1452684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33</a:t>
            </a:fld>
            <a:endParaRPr lang="zh-CN" altLang="en-US"/>
          </a:p>
        </p:txBody>
      </p:sp>
    </p:spTree>
    <p:extLst>
      <p:ext uri="{BB962C8B-B14F-4D97-AF65-F5344CB8AC3E}">
        <p14:creationId xmlns:p14="http://schemas.microsoft.com/office/powerpoint/2010/main" val="376393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不同的</a:t>
            </a:r>
            <a:r>
              <a:rPr lang="en-US" altLang="zh-CN" dirty="0" smtClean="0"/>
              <a:t>framework</a:t>
            </a:r>
            <a:r>
              <a:rPr lang="zh-CN" altLang="en-US" smtClean="0"/>
              <a:t>等待多长时间？取决于他运行什么类型的作业</a:t>
            </a:r>
            <a:endParaRPr lang="zh-CN" altLang="en-US"/>
          </a:p>
        </p:txBody>
      </p:sp>
      <p:sp>
        <p:nvSpPr>
          <p:cNvPr id="4" name="灯片编号占位符 3"/>
          <p:cNvSpPr>
            <a:spLocks noGrp="1"/>
          </p:cNvSpPr>
          <p:nvPr>
            <p:ph type="sldNum" sz="quarter" idx="10"/>
          </p:nvPr>
        </p:nvSpPr>
        <p:spPr/>
        <p:txBody>
          <a:bodyPr/>
          <a:lstStyle/>
          <a:p>
            <a:fld id="{523E87FF-9F40-4C2E-94C4-EE4DA7374448}" type="slidenum">
              <a:rPr lang="zh-CN" altLang="en-US" smtClean="0"/>
              <a:t>34</a:t>
            </a:fld>
            <a:endParaRPr lang="zh-CN" altLang="en-US"/>
          </a:p>
        </p:txBody>
      </p:sp>
    </p:spTree>
    <p:extLst>
      <p:ext uri="{BB962C8B-B14F-4D97-AF65-F5344CB8AC3E}">
        <p14:creationId xmlns:p14="http://schemas.microsoft.com/office/powerpoint/2010/main" val="22742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MPI</a:t>
            </a:r>
            <a:r>
              <a:rPr lang="zh-CN" altLang="en-US" dirty="0" smtClean="0"/>
              <a:t>：科学计算，专用设备，需要任务的同步和通信，同时，低容错性。</a:t>
            </a:r>
            <a:endParaRPr lang="en-US" altLang="zh-CN" dirty="0" smtClean="0"/>
          </a:p>
          <a:p>
            <a:r>
              <a:rPr lang="en-US" altLang="zh-CN" dirty="0" err="1" smtClean="0"/>
              <a:t>Hadoop</a:t>
            </a:r>
            <a:r>
              <a:rPr lang="en-US" altLang="zh-CN" dirty="0" smtClean="0"/>
              <a:t>:</a:t>
            </a:r>
            <a:r>
              <a:rPr lang="en-US" altLang="zh-CN" baseline="0" dirty="0" smtClean="0"/>
              <a:t> </a:t>
            </a:r>
            <a:r>
              <a:rPr lang="zh-CN" altLang="en-US" baseline="0" dirty="0" smtClean="0"/>
              <a:t>通用设备，任务相对独立。</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3</a:t>
            </a:fld>
            <a:endParaRPr lang="zh-CN" altLang="en-US"/>
          </a:p>
        </p:txBody>
      </p:sp>
    </p:spTree>
    <p:extLst>
      <p:ext uri="{BB962C8B-B14F-4D97-AF65-F5344CB8AC3E}">
        <p14:creationId xmlns:p14="http://schemas.microsoft.com/office/powerpoint/2010/main" val="3566683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Dryad: </a:t>
            </a:r>
            <a:r>
              <a:rPr lang="zh-CN" altLang="en-US" dirty="0" smtClean="0"/>
              <a:t>比</a:t>
            </a:r>
            <a:r>
              <a:rPr lang="en-US" altLang="zh-CN" dirty="0" err="1" smtClean="0"/>
              <a:t>mapreduce</a:t>
            </a:r>
            <a:r>
              <a:rPr lang="zh-CN" altLang="en-US" baseline="0" dirty="0" smtClean="0"/>
              <a:t>更一般化地抽象一个应用为</a:t>
            </a:r>
            <a:r>
              <a:rPr lang="en-US" altLang="zh-CN" baseline="0" dirty="0" smtClean="0"/>
              <a:t>DAG</a:t>
            </a:r>
          </a:p>
          <a:p>
            <a:r>
              <a:rPr lang="en-US" altLang="zh-CN" baseline="0" dirty="0" smtClean="0"/>
              <a:t>Spark: </a:t>
            </a:r>
            <a:r>
              <a:rPr lang="zh-CN" altLang="en-US" baseline="0" dirty="0" smtClean="0"/>
              <a:t>与</a:t>
            </a:r>
            <a:r>
              <a:rPr lang="en-US" altLang="zh-CN" baseline="0" dirty="0" smtClean="0"/>
              <a:t>Dryad</a:t>
            </a:r>
            <a:r>
              <a:rPr lang="zh-CN" altLang="en-US" baseline="0" dirty="0" smtClean="0"/>
              <a:t>相比，把尽可能多的</a:t>
            </a:r>
            <a:r>
              <a:rPr lang="en-US" altLang="zh-CN" baseline="0" dirty="0" smtClean="0"/>
              <a:t>task</a:t>
            </a:r>
            <a:r>
              <a:rPr lang="zh-CN" altLang="en-US" baseline="0" dirty="0" smtClean="0"/>
              <a:t> </a:t>
            </a:r>
            <a:r>
              <a:rPr lang="en-US" altLang="zh-CN" baseline="0" dirty="0" smtClean="0"/>
              <a:t>pipeline</a:t>
            </a:r>
            <a:r>
              <a:rPr lang="zh-CN" altLang="en-US" baseline="0" dirty="0" smtClean="0"/>
              <a:t>起来，而不是每个节点都是用一个任务去做，如何划分这些任务？</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4</a:t>
            </a:fld>
            <a:endParaRPr lang="zh-CN" altLang="en-US"/>
          </a:p>
        </p:txBody>
      </p:sp>
    </p:spTree>
    <p:extLst>
      <p:ext uri="{BB962C8B-B14F-4D97-AF65-F5344CB8AC3E}">
        <p14:creationId xmlns:p14="http://schemas.microsoft.com/office/powerpoint/2010/main" val="308519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集群资源管理层，我们总是希望机器能够物尽其用，保持比较高的利用率。但是常常事与愿违，因为各种应用包括搜索应用，社交应用，电商等都展现了这种波动式的利用率曲线。我们知道基础设施的配置肯定是为了高峰时端的压力来配置的。那么在平时不是就有空闲了吗？空闲的怎么办？亚马逊一开始搞云计算的初衷就是为了把它不用的空闲机器租出去赚钱。</a:t>
            </a:r>
            <a:endParaRPr lang="en-US" altLang="zh-CN" dirty="0" smtClean="0"/>
          </a:p>
          <a:p>
            <a:r>
              <a:rPr lang="zh-CN" altLang="en-US" dirty="0" smtClean="0"/>
              <a:t>今天我们主要关注的就是集群资源管理这一层。</a:t>
            </a:r>
            <a:endParaRPr lang="en-US" altLang="zh-CN" dirty="0" smtClean="0"/>
          </a:p>
        </p:txBody>
      </p:sp>
      <p:sp>
        <p:nvSpPr>
          <p:cNvPr id="4" name="灯片编号占位符 3"/>
          <p:cNvSpPr>
            <a:spLocks noGrp="1"/>
          </p:cNvSpPr>
          <p:nvPr>
            <p:ph type="sldNum" sz="quarter" idx="10"/>
          </p:nvPr>
        </p:nvSpPr>
        <p:spPr/>
        <p:txBody>
          <a:bodyPr/>
          <a:lstStyle/>
          <a:p>
            <a:fld id="{523E87FF-9F40-4C2E-94C4-EE4DA7374448}" type="slidenum">
              <a:rPr lang="zh-CN" altLang="en-US" smtClean="0"/>
              <a:t>5</a:t>
            </a:fld>
            <a:endParaRPr lang="zh-CN" altLang="en-US"/>
          </a:p>
        </p:txBody>
      </p:sp>
    </p:spTree>
    <p:extLst>
      <p:ext uri="{BB962C8B-B14F-4D97-AF65-F5344CB8AC3E}">
        <p14:creationId xmlns:p14="http://schemas.microsoft.com/office/powerpoint/2010/main" val="16520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首先讲讲资源管理层的目标是什么？或者说调度的准则是什么？然后讲讲现有的一些资源管理和调度的框架有什么？</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6</a:t>
            </a:fld>
            <a:endParaRPr lang="zh-CN" altLang="en-US"/>
          </a:p>
        </p:txBody>
      </p:sp>
    </p:spTree>
    <p:extLst>
      <p:ext uri="{BB962C8B-B14F-4D97-AF65-F5344CB8AC3E}">
        <p14:creationId xmlns:p14="http://schemas.microsoft.com/office/powerpoint/2010/main" val="66512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调度是一个古老的问题了。在操作系统中，在每一时刻都需要决定运行哪一个可执行的进程；在交换机上，会有多个入口的队列等着传输数据报，选择哪一个队列的包传出去是流调度问题。</a:t>
            </a:r>
            <a:endParaRPr lang="zh-CN" altLang="en-US" dirty="0"/>
          </a:p>
        </p:txBody>
      </p:sp>
      <p:sp>
        <p:nvSpPr>
          <p:cNvPr id="4" name="灯片编号占位符 3"/>
          <p:cNvSpPr>
            <a:spLocks noGrp="1"/>
          </p:cNvSpPr>
          <p:nvPr>
            <p:ph type="sldNum" sz="quarter" idx="10"/>
          </p:nvPr>
        </p:nvSpPr>
        <p:spPr/>
        <p:txBody>
          <a:bodyPr/>
          <a:lstStyle/>
          <a:p>
            <a:fld id="{523E87FF-9F40-4C2E-94C4-EE4DA7374448}" type="slidenum">
              <a:rPr lang="zh-CN" altLang="en-US" smtClean="0"/>
              <a:t>7</a:t>
            </a:fld>
            <a:endParaRPr lang="zh-CN" altLang="en-US"/>
          </a:p>
        </p:txBody>
      </p:sp>
    </p:spTree>
    <p:extLst>
      <p:ext uri="{BB962C8B-B14F-4D97-AF65-F5344CB8AC3E}">
        <p14:creationId xmlns:p14="http://schemas.microsoft.com/office/powerpoint/2010/main" val="180386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总是希望调度器能够满足我们提出的一些需求：比如隔离性：别的进程不管他怎么操作不会影响我的进程的执行；另一个常见的目标是资源充分利用：也就是当有进程资源需求还没被满足，而且当前有空闲的资源时，我必须得把资源给他，这也就是</a:t>
            </a:r>
            <a:r>
              <a:rPr lang="en-US" altLang="zh-CN" dirty="0" smtClean="0"/>
              <a:t>work conservation</a:t>
            </a:r>
            <a:r>
              <a:rPr lang="zh-CN" altLang="en-US" dirty="0" smtClean="0"/>
              <a:t>；第三个目标是灵活性，也就是我的调度算法能够表达多种优先级。</a:t>
            </a:r>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8</a:t>
            </a:fld>
            <a:endParaRPr lang="en-US"/>
          </a:p>
        </p:txBody>
      </p:sp>
    </p:spTree>
    <p:extLst>
      <p:ext uri="{BB962C8B-B14F-4D97-AF65-F5344CB8AC3E}">
        <p14:creationId xmlns:p14="http://schemas.microsoft.com/office/powerpoint/2010/main" val="77234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ＭＳ Ｐゴシック" charset="0"/>
                <a:cs typeface="ＭＳ Ｐゴシック" charset="0"/>
              </a:rPr>
              <a:t>比如我们想调度</a:t>
            </a:r>
            <a:r>
              <a:rPr lang="en-US" altLang="zh-CN" dirty="0" smtClean="0">
                <a:ea typeface="ＭＳ Ｐゴシック" charset="0"/>
                <a:cs typeface="ＭＳ Ｐゴシック" charset="0"/>
              </a:rPr>
              <a:t>CPU</a:t>
            </a:r>
            <a:r>
              <a:rPr lang="zh-CN" altLang="en-US" dirty="0" smtClean="0">
                <a:ea typeface="ＭＳ Ｐゴシック" charset="0"/>
                <a:cs typeface="ＭＳ Ｐゴシック" charset="0"/>
              </a:rPr>
              <a:t>这个单一的资源，我们想要的公平的把资源分配出去。</a:t>
            </a:r>
            <a:r>
              <a:rPr lang="en-US" altLang="zh-CN" dirty="0" smtClean="0">
                <a:ea typeface="ＭＳ Ｐゴシック" charset="0"/>
                <a:cs typeface="ＭＳ Ｐゴシック" charset="0"/>
              </a:rPr>
              <a:t>N</a:t>
            </a:r>
            <a:r>
              <a:rPr lang="zh-CN" altLang="en-US" dirty="0" smtClean="0">
                <a:ea typeface="ＭＳ Ｐゴシック" charset="0"/>
                <a:cs typeface="ＭＳ Ｐゴシック" charset="0"/>
              </a:rPr>
              <a:t>个用户，每个人拿到</a:t>
            </a:r>
            <a:r>
              <a:rPr lang="en-US" altLang="zh-CN" dirty="0" smtClean="0">
                <a:ea typeface="ＭＳ Ｐゴシック" charset="0"/>
                <a:cs typeface="ＭＳ Ｐゴシック" charset="0"/>
              </a:rPr>
              <a:t>1/N</a:t>
            </a:r>
            <a:r>
              <a:rPr lang="zh-CN" altLang="en-US" dirty="0" smtClean="0">
                <a:ea typeface="ＭＳ Ｐゴシック" charset="0"/>
                <a:cs typeface="ＭＳ Ｐゴシック" charset="0"/>
              </a:rPr>
              <a:t>就是公平的。</a:t>
            </a:r>
            <a:endParaRPr lang="en-US" altLang="zh-CN" dirty="0" smtClean="0">
              <a:ea typeface="ＭＳ Ｐゴシック" charset="0"/>
              <a:cs typeface="ＭＳ Ｐゴシック" charset="0"/>
            </a:endParaRPr>
          </a:p>
          <a:p>
            <a:r>
              <a:rPr lang="zh-CN" altLang="en-US" dirty="0" smtClean="0">
                <a:ea typeface="ＭＳ Ｐゴシック" charset="0"/>
                <a:cs typeface="ＭＳ Ｐゴシック" charset="0"/>
              </a:rPr>
              <a:t>当有用户的需求少于</a:t>
            </a:r>
            <a:r>
              <a:rPr lang="en-US" altLang="zh-CN" dirty="0" smtClean="0">
                <a:ea typeface="ＭＳ Ｐゴシック" charset="0"/>
                <a:cs typeface="ＭＳ Ｐゴシック" charset="0"/>
              </a:rPr>
              <a:t>1/N</a:t>
            </a:r>
            <a:r>
              <a:rPr lang="zh-CN" altLang="en-US" dirty="0" smtClean="0">
                <a:ea typeface="ＭＳ Ｐゴシック" charset="0"/>
                <a:cs typeface="ＭＳ Ｐゴシック" charset="0"/>
              </a:rPr>
              <a:t>，我们首先满足他的需求，将剩余的平均分给其他人，这就叫</a:t>
            </a:r>
            <a:r>
              <a:rPr lang="en-US" altLang="zh-CN" dirty="0" smtClean="0">
                <a:ea typeface="ＭＳ Ｐゴシック" charset="0"/>
                <a:cs typeface="ＭＳ Ｐゴシック" charset="0"/>
              </a:rPr>
              <a:t>max-min fairness.</a:t>
            </a:r>
          </a:p>
          <a:p>
            <a:r>
              <a:rPr lang="zh-CN" altLang="en-US" dirty="0" smtClean="0">
                <a:ea typeface="ＭＳ Ｐゴシック" charset="0"/>
                <a:cs typeface="ＭＳ Ｐゴシック" charset="0"/>
              </a:rPr>
              <a:t>当用户有权重时，分配时按照权重比例进行分配，这就是</a:t>
            </a:r>
            <a:r>
              <a:rPr lang="en-US" altLang="zh-CN" dirty="0" smtClean="0">
                <a:ea typeface="ＭＳ Ｐゴシック" charset="0"/>
                <a:cs typeface="ＭＳ Ｐゴシック" charset="0"/>
              </a:rPr>
              <a:t>weighted</a:t>
            </a:r>
            <a:r>
              <a:rPr lang="en-US" altLang="zh-CN" baseline="0" dirty="0" smtClean="0">
                <a:ea typeface="ＭＳ Ｐゴシック" charset="0"/>
                <a:cs typeface="ＭＳ Ｐゴシック" charset="0"/>
              </a:rPr>
              <a:t> max-min fairness</a:t>
            </a:r>
            <a:endParaRPr lang="en-US" dirty="0">
              <a:ea typeface="ＭＳ Ｐゴシック" charset="0"/>
              <a:cs typeface="ＭＳ Ｐゴシック"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ＭＳ Ｐゴシック" charset="0"/>
              </a:defRPr>
            </a:lvl1pPr>
            <a:lvl2pPr marL="702756" indent="-270291" defTabSz="905475" eaLnBrk="0" hangingPunct="0">
              <a:defRPr sz="1900" b="1">
                <a:solidFill>
                  <a:schemeClr val="tx1"/>
                </a:solidFill>
                <a:latin typeface="Courier New" charset="0"/>
                <a:ea typeface="ＭＳ Ｐゴシック" charset="0"/>
              </a:defRPr>
            </a:lvl2pPr>
            <a:lvl3pPr marL="1081164" indent="-216233" defTabSz="905475" eaLnBrk="0" hangingPunct="0">
              <a:defRPr sz="1900" b="1">
                <a:solidFill>
                  <a:schemeClr val="tx1"/>
                </a:solidFill>
                <a:latin typeface="Courier New" charset="0"/>
                <a:ea typeface="ＭＳ Ｐゴシック" charset="0"/>
              </a:defRPr>
            </a:lvl3pPr>
            <a:lvl4pPr marL="1513629" indent="-216233" defTabSz="905475" eaLnBrk="0" hangingPunct="0">
              <a:defRPr sz="1900" b="1">
                <a:solidFill>
                  <a:schemeClr val="tx1"/>
                </a:solidFill>
                <a:latin typeface="Courier New" charset="0"/>
                <a:ea typeface="ＭＳ Ｐゴシック" charset="0"/>
              </a:defRPr>
            </a:lvl4pPr>
            <a:lvl5pPr marL="1946095" indent="-216233" defTabSz="905475" eaLnBrk="0" hangingPunct="0">
              <a:defRPr sz="1900" b="1">
                <a:solidFill>
                  <a:schemeClr val="tx1"/>
                </a:solidFill>
                <a:latin typeface="Courier New" charset="0"/>
                <a:ea typeface="ＭＳ Ｐゴシック" charset="0"/>
              </a:defRPr>
            </a:lvl5pPr>
            <a:lvl6pPr marL="2378560" indent="-216233" algn="r" defTabSz="905475" eaLnBrk="0" fontAlgn="base" hangingPunct="0">
              <a:spcBef>
                <a:spcPct val="0"/>
              </a:spcBef>
              <a:spcAft>
                <a:spcPct val="0"/>
              </a:spcAft>
              <a:defRPr sz="1900" b="1">
                <a:solidFill>
                  <a:schemeClr val="tx1"/>
                </a:solidFill>
                <a:latin typeface="Courier New" charset="0"/>
                <a:ea typeface="ＭＳ Ｐゴシック" charset="0"/>
              </a:defRPr>
            </a:lvl6pPr>
            <a:lvl7pPr marL="2811026" indent="-216233" algn="r" defTabSz="905475" eaLnBrk="0" fontAlgn="base" hangingPunct="0">
              <a:spcBef>
                <a:spcPct val="0"/>
              </a:spcBef>
              <a:spcAft>
                <a:spcPct val="0"/>
              </a:spcAft>
              <a:defRPr sz="1900" b="1">
                <a:solidFill>
                  <a:schemeClr val="tx1"/>
                </a:solidFill>
                <a:latin typeface="Courier New" charset="0"/>
                <a:ea typeface="ＭＳ Ｐゴシック" charset="0"/>
              </a:defRPr>
            </a:lvl7pPr>
            <a:lvl8pPr marL="3243491" indent="-216233" algn="r" defTabSz="905475" eaLnBrk="0" fontAlgn="base" hangingPunct="0">
              <a:spcBef>
                <a:spcPct val="0"/>
              </a:spcBef>
              <a:spcAft>
                <a:spcPct val="0"/>
              </a:spcAft>
              <a:defRPr sz="1900" b="1">
                <a:solidFill>
                  <a:schemeClr val="tx1"/>
                </a:solidFill>
                <a:latin typeface="Courier New" charset="0"/>
                <a:ea typeface="ＭＳ Ｐゴシック" charset="0"/>
              </a:defRPr>
            </a:lvl8pPr>
            <a:lvl9pPr marL="3675957" indent="-216233" algn="r" defTabSz="905475" eaLnBrk="0" fontAlgn="base" hangingPunct="0">
              <a:spcBef>
                <a:spcPct val="0"/>
              </a:spcBef>
              <a:spcAft>
                <a:spcPct val="0"/>
              </a:spcAft>
              <a:defRPr sz="1900" b="1">
                <a:solidFill>
                  <a:schemeClr val="tx1"/>
                </a:solidFill>
                <a:latin typeface="Courier New" charset="0"/>
                <a:ea typeface="ＭＳ Ｐゴシック" charset="0"/>
              </a:defRPr>
            </a:lvl9pPr>
          </a:lstStyle>
          <a:p>
            <a:pPr eaLnBrk="1" hangingPunct="1"/>
            <a:fld id="{C7DE712B-4CDB-5144-AB5D-2E79D1C65C77}" type="slidenum">
              <a:rPr lang="en-US" sz="1200" b="0">
                <a:latin typeface="Times New Roman" charset="0"/>
              </a:rPr>
              <a:pPr eaLnBrk="1" hangingPunct="1"/>
              <a:t>9</a:t>
            </a:fld>
            <a:endParaRPr lang="en-US" sz="1200" b="0">
              <a:latin typeface="Times New Roman" charset="0"/>
            </a:endParaRPr>
          </a:p>
        </p:txBody>
      </p:sp>
    </p:spTree>
    <p:extLst>
      <p:ext uri="{BB962C8B-B14F-4D97-AF65-F5344CB8AC3E}">
        <p14:creationId xmlns:p14="http://schemas.microsoft.com/office/powerpoint/2010/main" val="55425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7030A0"/>
                </a:solidFill>
                <a:latin typeface="Times New Roman" pitchFamily="18" charset="0"/>
                <a:cs typeface="Times New Roman" pitchFamily="18"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ea typeface="Adobe 楷体 Std R" pitchFamily="18"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4AB02A5-4FE5-49D9-9E24-09F23B90C450}" type="datetimeFigureOut">
              <a:rPr lang="en-US" smtClean="0"/>
              <a:t>12/4/2017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41210208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AB02A5-4FE5-49D9-9E24-09F23B90C450}" type="datetimeFigureOut">
              <a:rPr lang="en-US" smtClean="0"/>
              <a:t>12/4/2017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3895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AB02A5-4FE5-49D9-9E24-09F23B90C450}" type="datetimeFigureOut">
              <a:rPr lang="en-US" smtClean="0"/>
              <a:t>12/4/2017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90997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0196" y="1449421"/>
            <a:ext cx="8565204" cy="5008124"/>
          </a:xfrm>
        </p:spPr>
        <p:txBody>
          <a:bodyPr>
            <a:normAutofit/>
          </a:bodyPr>
          <a:lstStyle>
            <a:lvl1pPr>
              <a:lnSpc>
                <a:spcPct val="100000"/>
              </a:lnSpc>
              <a:spcBef>
                <a:spcPts val="3000"/>
              </a:spcBef>
              <a:spcAft>
                <a:spcPts val="800"/>
              </a:spcAft>
              <a:defRPr sz="3000" baseline="0">
                <a:solidFill>
                  <a:schemeClr val="tx1"/>
                </a:solidFill>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baseline="0"/>
            </a:lvl2pPr>
            <a:lvl3pPr>
              <a:lnSpc>
                <a:spcPct val="90000"/>
              </a:lnSpc>
              <a:spcBef>
                <a:spcPts val="800"/>
              </a:spcBef>
              <a:defRPr sz="2400"/>
            </a:lvl3pPr>
            <a:lvl4pPr>
              <a:lnSpc>
                <a:spcPct val="90000"/>
              </a:lnSpc>
              <a:spcBef>
                <a:spcPts val="800"/>
              </a:spcBef>
              <a:defRPr sz="2200"/>
            </a:lvl4pPr>
            <a:lvl5pPr>
              <a:lnSpc>
                <a:spcPct val="90000"/>
              </a:lnSpc>
              <a:spcBef>
                <a:spcPts val="800"/>
              </a:spcBef>
              <a:defRPr sz="2200"/>
            </a:lvl5pPr>
          </a:lstStyle>
          <a:p>
            <a:pPr lvl="0"/>
            <a:r>
              <a:rPr lang="en-US" dirty="0" smtClean="0"/>
              <a:t>Click to edit Master text styles and more text and more text</a:t>
            </a:r>
          </a:p>
          <a:p>
            <a:pPr lvl="1"/>
            <a:r>
              <a:rPr lang="en-US" dirty="0" smtClean="0"/>
              <a:t>Second level test test test test test test test test test test test test test test test test test test </a:t>
            </a:r>
          </a:p>
          <a:p>
            <a:pPr lvl="2"/>
            <a:r>
              <a:rPr lang="en-US" dirty="0" smtClean="0"/>
              <a:t>Third level</a:t>
            </a:r>
          </a:p>
          <a:p>
            <a:pPr lvl="3"/>
            <a:r>
              <a:rPr lang="en-US" dirty="0" smtClean="0"/>
              <a:t>Fourth level</a:t>
            </a:r>
          </a:p>
          <a:p>
            <a:pPr lvl="4"/>
            <a:r>
              <a:rPr lang="en-US" dirty="0" smtClean="0"/>
              <a:t>Fifth level</a:t>
            </a:r>
          </a:p>
          <a:p>
            <a:pPr lvl="0"/>
            <a:r>
              <a:rPr lang="en-US" dirty="0" smtClean="0"/>
              <a:t>Second main line</a:t>
            </a:r>
          </a:p>
          <a:p>
            <a:pPr lvl="1"/>
            <a:r>
              <a:rPr lang="en-US" dirty="0" smtClean="0"/>
              <a:t>Second level</a:t>
            </a:r>
          </a:p>
          <a:p>
            <a:pPr lvl="0"/>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dirty="0"/>
          </a:p>
        </p:txBody>
      </p:sp>
      <p:sp>
        <p:nvSpPr>
          <p:cNvPr id="7" name="Title Placeholder 1"/>
          <p:cNvSpPr>
            <a:spLocks noGrp="1"/>
          </p:cNvSpPr>
          <p:nvPr>
            <p:ph type="title"/>
          </p:nvPr>
        </p:nvSpPr>
        <p:spPr bwMode="auto">
          <a:xfrm>
            <a:off x="350196" y="16215"/>
            <a:ext cx="856520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z="4000" spc="-100"/>
            </a:lvl1pPr>
          </a:lstStyle>
          <a:p>
            <a:pPr lvl="0"/>
            <a:r>
              <a:rPr lang="en-US" dirty="0"/>
              <a:t>Click to edit Master title style</a:t>
            </a:r>
          </a:p>
        </p:txBody>
      </p:sp>
    </p:spTree>
    <p:extLst>
      <p:ext uri="{BB962C8B-B14F-4D97-AF65-F5344CB8AC3E}">
        <p14:creationId xmlns:p14="http://schemas.microsoft.com/office/powerpoint/2010/main" val="20673368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rgbClr val="7030A0"/>
                </a:solidFill>
                <a:latin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aseline="0">
                <a:solidFill>
                  <a:schemeClr val="tx2"/>
                </a:solidFill>
                <a:latin typeface="Times New Roman" pitchFamily="18" charset="0"/>
              </a:defRPr>
            </a:lvl1pPr>
            <a:lvl2pPr>
              <a:defRPr sz="2400" baseline="0">
                <a:solidFill>
                  <a:schemeClr val="tx1"/>
                </a:solidFill>
                <a:latin typeface="Times New Roman" pitchFamily="18" charset="0"/>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4AB02A5-4FE5-49D9-9E24-09F23B90C450}" type="datetimeFigureOut">
              <a:rPr lang="en-US" smtClean="0"/>
              <a:t>12/4/2017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2544592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AB02A5-4FE5-49D9-9E24-09F23B90C450}" type="datetimeFigureOut">
              <a:rPr lang="en-US" smtClean="0"/>
              <a:t>12/4/2017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46290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AB02A5-4FE5-49D9-9E24-09F23B90C450}" type="datetimeFigureOut">
              <a:rPr lang="en-US" smtClean="0"/>
              <a:t>12/4/2017</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82556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AB02A5-4FE5-49D9-9E24-09F23B90C450}" type="datetimeFigureOut">
              <a:rPr lang="en-US" smtClean="0"/>
              <a:t>12/4/2017</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53842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AB02A5-4FE5-49D9-9E24-09F23B90C450}" type="datetimeFigureOut">
              <a:rPr lang="en-US" smtClean="0"/>
              <a:t>12/4/2017</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38812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AB02A5-4FE5-49D9-9E24-09F23B90C450}" type="datetimeFigureOut">
              <a:rPr lang="en-US" smtClean="0"/>
              <a:t>12/4/2017</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90655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B02A5-4FE5-49D9-9E24-09F23B90C450}" type="datetimeFigureOut">
              <a:rPr lang="en-US" smtClean="0"/>
              <a:t>12/4/2017</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67320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B02A5-4FE5-49D9-9E24-09F23B90C450}" type="datetimeFigureOut">
              <a:rPr lang="en-US" smtClean="0"/>
              <a:t>12/4/2017</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6012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4AB02A5-4FE5-49D9-9E24-09F23B90C450}" type="datetimeFigureOut">
              <a:rPr lang="en-US" smtClean="0"/>
              <a:t>12/4/2017</a:t>
            </a:fld>
            <a:endParaRPr lang="en-US" sz="1200">
              <a:solidFill>
                <a:schemeClr val="bg2">
                  <a:shade val="50000"/>
                </a:scheme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200">
              <a:solidFill>
                <a:schemeClr val="bg2">
                  <a:shade val="50000"/>
                </a:schemeClr>
              </a:solidFill>
              <a:effectLst/>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extLst>
      <p:ext uri="{BB962C8B-B14F-4D97-AF65-F5344CB8AC3E}">
        <p14:creationId xmlns:p14="http://schemas.microsoft.com/office/powerpoint/2010/main" val="229319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latin typeface="Times New Roman" pitchFamily="18" charset="0"/>
              </a:rPr>
              <a:t>Data Analytics Systems: Metrics and Architecture</a:t>
            </a:r>
            <a:endParaRPr lang="zh-CN" altLang="en-US" sz="3600" dirty="0">
              <a:latin typeface="Times New Roman" pitchFamily="18" charset="0"/>
            </a:endParaRPr>
          </a:p>
        </p:txBody>
      </p:sp>
      <p:sp>
        <p:nvSpPr>
          <p:cNvPr id="4" name="TextBox 3"/>
          <p:cNvSpPr txBox="1"/>
          <p:nvPr/>
        </p:nvSpPr>
        <p:spPr>
          <a:xfrm>
            <a:off x="1979712" y="6084004"/>
            <a:ext cx="5472608" cy="369332"/>
          </a:xfrm>
          <a:prstGeom prst="rect">
            <a:avLst/>
          </a:prstGeom>
          <a:noFill/>
        </p:spPr>
        <p:txBody>
          <a:bodyPr wrap="square" rtlCol="0">
            <a:spAutoFit/>
          </a:bodyPr>
          <a:lstStyle/>
          <a:p>
            <a:pPr algn="ctr"/>
            <a:r>
              <a:rPr lang="en-US" altLang="zh-CN" dirty="0" smtClean="0">
                <a:solidFill>
                  <a:schemeClr val="bg1">
                    <a:lumMod val="50000"/>
                  </a:schemeClr>
                </a:solidFill>
              </a:rPr>
              <a:t>Heavily based on Mike Freedman’s slides</a:t>
            </a:r>
            <a:endParaRPr lang="zh-CN" altLang="en-US" dirty="0">
              <a:solidFill>
                <a:schemeClr val="bg1">
                  <a:lumMod val="50000"/>
                </a:schemeClr>
              </a:solidFill>
            </a:endParaRPr>
          </a:p>
        </p:txBody>
      </p:sp>
      <p:sp>
        <p:nvSpPr>
          <p:cNvPr id="5" name="副标题 4"/>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张晓</a:t>
            </a:r>
            <a:r>
              <a:rPr lang="zh-CN" altLang="en-US" dirty="0" smtClean="0">
                <a:latin typeface="楷体" panose="02010609060101010101" pitchFamily="49" charset="-122"/>
                <a:ea typeface="楷体" panose="02010609060101010101" pitchFamily="49" charset="-122"/>
              </a:rPr>
              <a:t>达</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2017</a:t>
            </a:r>
            <a:r>
              <a:rPr lang="zh-CN" altLang="en-US" dirty="0" smtClean="0">
                <a:latin typeface="楷体" panose="02010609060101010101" pitchFamily="49" charset="-122"/>
                <a:ea typeface="楷体" panose="02010609060101010101" pitchFamily="49" charset="-122"/>
              </a:rPr>
              <a:t>年</a:t>
            </a:r>
            <a:r>
              <a:rPr lang="en-US" altLang="zh-CN" dirty="0" smtClean="0">
                <a:latin typeface="楷体" panose="02010609060101010101" pitchFamily="49" charset="-122"/>
                <a:ea typeface="楷体" panose="02010609060101010101" pitchFamily="49" charset="-122"/>
              </a:rPr>
              <a:t>12</a:t>
            </a:r>
            <a:r>
              <a:rPr lang="zh-CN" altLang="en-US" dirty="0" smtClean="0">
                <a:latin typeface="楷体" panose="02010609060101010101" pitchFamily="49" charset="-122"/>
                <a:ea typeface="楷体" panose="02010609060101010101" pitchFamily="49" charset="-122"/>
              </a:rPr>
              <a:t>月</a:t>
            </a:r>
            <a:r>
              <a:rPr lang="en-US" altLang="zh-CN"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日</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75774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sv-SE" sz="4000" dirty="0"/>
              <a:t>Max-Min </a:t>
            </a:r>
            <a:r>
              <a:rPr lang="sv-SE" sz="4000" dirty="0" err="1"/>
              <a:t>Fairness</a:t>
            </a:r>
            <a:r>
              <a:rPr lang="sv-SE" sz="4000" dirty="0"/>
              <a:t> is Powerful</a:t>
            </a:r>
            <a:endParaRPr lang="en-US" sz="4000" dirty="0"/>
          </a:p>
        </p:txBody>
      </p:sp>
      <p:sp>
        <p:nvSpPr>
          <p:cNvPr id="3" name="Content Placeholder 2"/>
          <p:cNvSpPr>
            <a:spLocks noGrp="1"/>
          </p:cNvSpPr>
          <p:nvPr>
            <p:ph idx="1"/>
          </p:nvPr>
        </p:nvSpPr>
        <p:spPr>
          <a:xfrm>
            <a:off x="457200" y="1600200"/>
            <a:ext cx="8229600" cy="5069160"/>
          </a:xfrm>
        </p:spPr>
        <p:txBody>
          <a:bodyPr>
            <a:noAutofit/>
          </a:bodyPr>
          <a:lstStyle/>
          <a:p>
            <a:pPr>
              <a:lnSpc>
                <a:spcPct val="90000"/>
              </a:lnSpc>
              <a:spcBef>
                <a:spcPts val="2000"/>
              </a:spcBef>
            </a:pPr>
            <a:r>
              <a:rPr lang="sv-SE" sz="2400" b="1" dirty="0" err="1">
                <a:solidFill>
                  <a:srgbClr val="000000"/>
                </a:solidFill>
                <a:latin typeface="Arial" charset="0"/>
                <a:ea typeface="Arial" charset="0"/>
                <a:cs typeface="Arial" charset="0"/>
              </a:rPr>
              <a:t>Weighted</a:t>
            </a:r>
            <a:r>
              <a:rPr lang="sv-SE" sz="2400" b="1" dirty="0">
                <a:solidFill>
                  <a:srgbClr val="000000"/>
                </a:solidFill>
                <a:latin typeface="Arial" charset="0"/>
                <a:ea typeface="Arial" charset="0"/>
                <a:cs typeface="Arial" charset="0"/>
              </a:rPr>
              <a:t> Fair </a:t>
            </a:r>
            <a:r>
              <a:rPr lang="sv-SE" sz="2400" b="1" dirty="0" err="1">
                <a:solidFill>
                  <a:srgbClr val="000000"/>
                </a:solidFill>
                <a:latin typeface="Arial" charset="0"/>
                <a:ea typeface="Arial" charset="0"/>
                <a:cs typeface="Arial" charset="0"/>
              </a:rPr>
              <a:t>Sharing</a:t>
            </a:r>
            <a:r>
              <a:rPr lang="sv-SE" sz="2400" b="1" dirty="0">
                <a:solidFill>
                  <a:srgbClr val="000000"/>
                </a:solidFill>
                <a:latin typeface="Arial" charset="0"/>
                <a:ea typeface="Arial" charset="0"/>
                <a:cs typeface="Arial" charset="0"/>
              </a:rPr>
              <a:t> / Proportional </a:t>
            </a:r>
            <a:r>
              <a:rPr lang="sv-SE" sz="2400" b="1" dirty="0" err="1">
                <a:solidFill>
                  <a:srgbClr val="000000"/>
                </a:solidFill>
                <a:latin typeface="Arial" charset="0"/>
                <a:ea typeface="Arial" charset="0"/>
                <a:cs typeface="Arial" charset="0"/>
              </a:rPr>
              <a:t>Shares</a:t>
            </a:r>
            <a:endParaRPr lang="sv-SE" sz="2400" b="1" dirty="0">
              <a:solidFill>
                <a:srgbClr val="000000"/>
              </a:solidFill>
              <a:latin typeface="Arial" charset="0"/>
              <a:ea typeface="Arial" charset="0"/>
              <a:cs typeface="Arial" charset="0"/>
            </a:endParaRPr>
          </a:p>
          <a:p>
            <a:pPr lvl="1">
              <a:lnSpc>
                <a:spcPct val="90000"/>
              </a:lnSpc>
              <a:spcBef>
                <a:spcPts val="400"/>
              </a:spcBef>
            </a:pPr>
            <a:r>
              <a:rPr lang="sv-SE" sz="2000" dirty="0" err="1" smtClean="0">
                <a:solidFill>
                  <a:srgbClr val="000000"/>
                </a:solidFill>
                <a:latin typeface="Arial" charset="0"/>
                <a:ea typeface="Arial" charset="0"/>
                <a:cs typeface="Arial" charset="0"/>
              </a:rPr>
              <a:t>User</a:t>
            </a:r>
            <a:r>
              <a:rPr lang="sv-SE" sz="2000" dirty="0" smtClean="0">
                <a:solidFill>
                  <a:srgbClr val="000000"/>
                </a:solidFill>
                <a:latin typeface="Arial" charset="0"/>
                <a:ea typeface="Arial" charset="0"/>
                <a:cs typeface="Arial" charset="0"/>
              </a:rPr>
              <a:t> u1 </a:t>
            </a:r>
            <a:r>
              <a:rPr lang="sv-SE" sz="2000" dirty="0">
                <a:solidFill>
                  <a:srgbClr val="000000"/>
                </a:solidFill>
                <a:latin typeface="Arial" charset="0"/>
                <a:ea typeface="Arial" charset="0"/>
                <a:cs typeface="Arial" charset="0"/>
              </a:rPr>
              <a:t>gets </a:t>
            </a:r>
            <a:r>
              <a:rPr lang="sv-SE" sz="2000" dirty="0" err="1">
                <a:solidFill>
                  <a:srgbClr val="000000"/>
                </a:solidFill>
                <a:latin typeface="Arial" charset="0"/>
                <a:ea typeface="Arial" charset="0"/>
                <a:cs typeface="Arial" charset="0"/>
              </a:rPr>
              <a:t>weight</a:t>
            </a:r>
            <a:r>
              <a:rPr lang="sv-SE" sz="2000" dirty="0">
                <a:solidFill>
                  <a:srgbClr val="000000"/>
                </a:solidFill>
                <a:latin typeface="Arial" charset="0"/>
                <a:ea typeface="Arial" charset="0"/>
                <a:cs typeface="Arial" charset="0"/>
              </a:rPr>
              <a:t> 2, </a:t>
            </a:r>
            <a:r>
              <a:rPr lang="sv-SE" sz="2000" dirty="0" smtClean="0">
                <a:solidFill>
                  <a:srgbClr val="000000"/>
                </a:solidFill>
                <a:latin typeface="Arial" charset="0"/>
                <a:ea typeface="Arial" charset="0"/>
                <a:cs typeface="Arial" charset="0"/>
              </a:rPr>
              <a:t>u2 </a:t>
            </a:r>
            <a:r>
              <a:rPr lang="sv-SE" sz="2000" dirty="0" err="1">
                <a:solidFill>
                  <a:srgbClr val="000000"/>
                </a:solidFill>
                <a:latin typeface="Arial" charset="0"/>
                <a:ea typeface="Arial" charset="0"/>
                <a:cs typeface="Arial" charset="0"/>
              </a:rPr>
              <a:t>weight</a:t>
            </a:r>
            <a:r>
              <a:rPr lang="sv-SE" sz="2000" dirty="0">
                <a:solidFill>
                  <a:srgbClr val="000000"/>
                </a:solidFill>
                <a:latin typeface="Arial" charset="0"/>
                <a:ea typeface="Arial" charset="0"/>
                <a:cs typeface="Arial" charset="0"/>
              </a:rPr>
              <a:t> 1</a:t>
            </a:r>
          </a:p>
          <a:p>
            <a:pPr>
              <a:lnSpc>
                <a:spcPct val="90000"/>
              </a:lnSpc>
              <a:spcBef>
                <a:spcPts val="2400"/>
              </a:spcBef>
            </a:pPr>
            <a:r>
              <a:rPr lang="sv-SE" sz="2400" b="1" dirty="0" err="1" smtClean="0">
                <a:solidFill>
                  <a:srgbClr val="000000"/>
                </a:solidFill>
                <a:latin typeface="Arial" charset="0"/>
                <a:ea typeface="Arial" charset="0"/>
                <a:cs typeface="Arial" charset="0"/>
              </a:rPr>
              <a:t>Priorities</a:t>
            </a:r>
            <a:r>
              <a:rPr lang="sv-SE" sz="2400" b="1" dirty="0" smtClean="0">
                <a:solidFill>
                  <a:srgbClr val="000000"/>
                </a:solidFill>
                <a:latin typeface="Arial" charset="0"/>
                <a:ea typeface="Arial" charset="0"/>
                <a:cs typeface="Arial" charset="0"/>
              </a:rPr>
              <a:t>:   </a:t>
            </a:r>
            <a:r>
              <a:rPr lang="sv-SE" sz="2000" dirty="0" err="1" smtClean="0">
                <a:solidFill>
                  <a:schemeClr val="tx1"/>
                </a:solidFill>
                <a:latin typeface="Arial" charset="0"/>
                <a:ea typeface="Arial" charset="0"/>
                <a:cs typeface="Arial" charset="0"/>
              </a:rPr>
              <a:t>Give</a:t>
            </a:r>
            <a:r>
              <a:rPr lang="sv-SE" sz="2000" dirty="0" smtClean="0">
                <a:solidFill>
                  <a:schemeClr val="tx1"/>
                </a:solidFill>
                <a:latin typeface="Arial" charset="0"/>
                <a:ea typeface="Arial" charset="0"/>
                <a:cs typeface="Arial" charset="0"/>
              </a:rPr>
              <a:t> u1 </a:t>
            </a:r>
            <a:r>
              <a:rPr lang="sv-SE" sz="2000" dirty="0" err="1">
                <a:solidFill>
                  <a:schemeClr val="tx1"/>
                </a:solidFill>
                <a:latin typeface="Arial" charset="0"/>
                <a:ea typeface="Arial" charset="0"/>
                <a:cs typeface="Arial" charset="0"/>
              </a:rPr>
              <a:t>weight</a:t>
            </a:r>
            <a:r>
              <a:rPr lang="sv-SE" sz="2000" dirty="0">
                <a:solidFill>
                  <a:schemeClr val="tx1"/>
                </a:solidFill>
                <a:latin typeface="Arial" charset="0"/>
                <a:ea typeface="Arial" charset="0"/>
                <a:cs typeface="Arial" charset="0"/>
              </a:rPr>
              <a:t> 1000, </a:t>
            </a:r>
            <a:r>
              <a:rPr lang="sv-SE" sz="2000" dirty="0" smtClean="0">
                <a:solidFill>
                  <a:schemeClr val="tx1"/>
                </a:solidFill>
                <a:latin typeface="Arial" charset="0"/>
                <a:ea typeface="Arial" charset="0"/>
                <a:cs typeface="Arial" charset="0"/>
              </a:rPr>
              <a:t>u2 </a:t>
            </a:r>
            <a:r>
              <a:rPr lang="sv-SE" sz="2000" dirty="0" err="1">
                <a:solidFill>
                  <a:schemeClr val="tx1"/>
                </a:solidFill>
                <a:latin typeface="Arial" charset="0"/>
                <a:ea typeface="Arial" charset="0"/>
                <a:cs typeface="Arial" charset="0"/>
              </a:rPr>
              <a:t>weight</a:t>
            </a:r>
            <a:r>
              <a:rPr lang="sv-SE" sz="2000" dirty="0">
                <a:solidFill>
                  <a:schemeClr val="tx1"/>
                </a:solidFill>
                <a:latin typeface="Arial" charset="0"/>
                <a:ea typeface="Arial" charset="0"/>
                <a:cs typeface="Arial" charset="0"/>
              </a:rPr>
              <a:t> 1</a:t>
            </a:r>
          </a:p>
          <a:p>
            <a:pPr>
              <a:lnSpc>
                <a:spcPct val="90000"/>
              </a:lnSpc>
              <a:spcBef>
                <a:spcPts val="2400"/>
              </a:spcBef>
            </a:pPr>
            <a:r>
              <a:rPr lang="sv-SE" sz="2400" b="1" dirty="0" smtClean="0">
                <a:solidFill>
                  <a:srgbClr val="000000"/>
                </a:solidFill>
                <a:latin typeface="Arial" charset="0"/>
                <a:ea typeface="Arial" charset="0"/>
                <a:cs typeface="Arial" charset="0"/>
              </a:rPr>
              <a:t>Reservations </a:t>
            </a:r>
            <a:endParaRPr lang="sv-SE" sz="2400" b="1" dirty="0">
              <a:solidFill>
                <a:srgbClr val="000000"/>
              </a:solidFill>
              <a:latin typeface="Arial" charset="0"/>
              <a:ea typeface="Arial" charset="0"/>
              <a:cs typeface="Arial" charset="0"/>
            </a:endParaRPr>
          </a:p>
          <a:p>
            <a:pPr lvl="1">
              <a:lnSpc>
                <a:spcPct val="90000"/>
              </a:lnSpc>
              <a:spcBef>
                <a:spcPts val="400"/>
              </a:spcBef>
            </a:pPr>
            <a:r>
              <a:rPr lang="sv-SE" sz="2000" dirty="0" err="1">
                <a:latin typeface="Arial" charset="0"/>
                <a:ea typeface="Arial" charset="0"/>
                <a:cs typeface="Arial" charset="0"/>
              </a:rPr>
              <a:t>Ensure</a:t>
            </a:r>
            <a:r>
              <a:rPr lang="sv-SE" sz="2000" dirty="0">
                <a:latin typeface="Arial" charset="0"/>
                <a:ea typeface="Arial" charset="0"/>
                <a:cs typeface="Arial" charset="0"/>
              </a:rPr>
              <a:t> </a:t>
            </a:r>
            <a:r>
              <a:rPr lang="sv-SE" sz="2000" dirty="0" smtClean="0">
                <a:latin typeface="Arial" charset="0"/>
                <a:ea typeface="Arial" charset="0"/>
                <a:cs typeface="Arial" charset="0"/>
              </a:rPr>
              <a:t>u1 </a:t>
            </a:r>
            <a:r>
              <a:rPr lang="sv-SE" sz="2000" dirty="0">
                <a:latin typeface="Arial" charset="0"/>
                <a:ea typeface="Arial" charset="0"/>
                <a:cs typeface="Arial" charset="0"/>
              </a:rPr>
              <a:t>gets 10</a:t>
            </a:r>
            <a:r>
              <a:rPr lang="sv-SE" sz="2000" dirty="0" smtClean="0">
                <a:latin typeface="Arial" charset="0"/>
                <a:ea typeface="Arial" charset="0"/>
                <a:cs typeface="Arial" charset="0"/>
              </a:rPr>
              <a:t>%:  </a:t>
            </a:r>
            <a:r>
              <a:rPr lang="sv-SE" sz="2000" dirty="0" err="1" smtClean="0">
                <a:latin typeface="Arial" charset="0"/>
                <a:ea typeface="Arial" charset="0"/>
                <a:cs typeface="Arial" charset="0"/>
              </a:rPr>
              <a:t>Give</a:t>
            </a:r>
            <a:r>
              <a:rPr lang="sv-SE" sz="2000" dirty="0" smtClean="0">
                <a:latin typeface="Arial" charset="0"/>
                <a:ea typeface="Arial" charset="0"/>
                <a:cs typeface="Arial" charset="0"/>
              </a:rPr>
              <a:t> u1 </a:t>
            </a:r>
            <a:r>
              <a:rPr lang="sv-SE" sz="2000" dirty="0" err="1" smtClean="0">
                <a:latin typeface="Arial" charset="0"/>
                <a:ea typeface="Arial" charset="0"/>
                <a:cs typeface="Arial" charset="0"/>
              </a:rPr>
              <a:t>weight</a:t>
            </a:r>
            <a:r>
              <a:rPr lang="sv-SE" sz="2000" dirty="0" smtClean="0">
                <a:latin typeface="Arial" charset="0"/>
                <a:ea typeface="Arial" charset="0"/>
                <a:cs typeface="Arial" charset="0"/>
              </a:rPr>
              <a:t> 10, </a:t>
            </a:r>
            <a:r>
              <a:rPr lang="sv-SE" sz="2000" dirty="0" err="1" smtClean="0">
                <a:latin typeface="Arial" charset="0"/>
                <a:ea typeface="Arial" charset="0"/>
                <a:cs typeface="Arial" charset="0"/>
              </a:rPr>
              <a:t>sum</a:t>
            </a:r>
            <a:r>
              <a:rPr lang="sv-SE" sz="2000" dirty="0" smtClean="0">
                <a:latin typeface="Arial" charset="0"/>
                <a:ea typeface="Arial" charset="0"/>
                <a:cs typeface="Arial" charset="0"/>
              </a:rPr>
              <a:t> </a:t>
            </a:r>
            <a:r>
              <a:rPr lang="sv-SE" sz="2000" dirty="0" err="1">
                <a:latin typeface="Arial" charset="0"/>
                <a:ea typeface="Arial" charset="0"/>
                <a:cs typeface="Arial" charset="0"/>
              </a:rPr>
              <a:t>weights</a:t>
            </a:r>
            <a:r>
              <a:rPr lang="sv-SE" sz="2000" dirty="0">
                <a:latin typeface="Arial" charset="0"/>
                <a:ea typeface="Arial" charset="0"/>
                <a:cs typeface="Arial" charset="0"/>
              </a:rPr>
              <a:t> ≤ 100</a:t>
            </a:r>
          </a:p>
          <a:p>
            <a:pPr>
              <a:lnSpc>
                <a:spcPct val="90000"/>
              </a:lnSpc>
              <a:spcBef>
                <a:spcPts val="2400"/>
              </a:spcBef>
            </a:pPr>
            <a:r>
              <a:rPr lang="sv-SE" sz="2400" b="1" dirty="0">
                <a:solidFill>
                  <a:schemeClr val="tx1"/>
                </a:solidFill>
                <a:latin typeface="Arial" charset="0"/>
                <a:ea typeface="Arial" charset="0"/>
                <a:cs typeface="Arial" charset="0"/>
              </a:rPr>
              <a:t>Deadline-</a:t>
            </a:r>
            <a:r>
              <a:rPr lang="sv-SE" sz="2400" b="1" dirty="0" err="1">
                <a:solidFill>
                  <a:schemeClr val="tx1"/>
                </a:solidFill>
                <a:latin typeface="Arial" charset="0"/>
                <a:ea typeface="Arial" charset="0"/>
                <a:cs typeface="Arial" charset="0"/>
              </a:rPr>
              <a:t>based</a:t>
            </a:r>
            <a:r>
              <a:rPr lang="sv-SE" sz="2400" b="1" dirty="0">
                <a:solidFill>
                  <a:schemeClr val="tx1"/>
                </a:solidFill>
                <a:latin typeface="Arial" charset="0"/>
                <a:ea typeface="Arial" charset="0"/>
                <a:cs typeface="Arial" charset="0"/>
              </a:rPr>
              <a:t> </a:t>
            </a:r>
            <a:r>
              <a:rPr lang="sv-SE" sz="2400" b="1" dirty="0" err="1">
                <a:solidFill>
                  <a:schemeClr val="tx1"/>
                </a:solidFill>
                <a:latin typeface="Arial" charset="0"/>
                <a:ea typeface="Arial" charset="0"/>
                <a:cs typeface="Arial" charset="0"/>
              </a:rPr>
              <a:t>scheduling</a:t>
            </a:r>
            <a:endParaRPr lang="sv-SE" sz="2400" b="1" dirty="0">
              <a:solidFill>
                <a:schemeClr val="tx1"/>
              </a:solidFill>
              <a:latin typeface="Arial" charset="0"/>
              <a:ea typeface="Arial" charset="0"/>
              <a:cs typeface="Arial" charset="0"/>
            </a:endParaRPr>
          </a:p>
          <a:p>
            <a:pPr lvl="1">
              <a:lnSpc>
                <a:spcPct val="90000"/>
              </a:lnSpc>
              <a:spcBef>
                <a:spcPts val="400"/>
              </a:spcBef>
            </a:pPr>
            <a:r>
              <a:rPr lang="sv-SE" sz="2000" dirty="0">
                <a:latin typeface="Arial" charset="0"/>
                <a:ea typeface="Arial" charset="0"/>
                <a:cs typeface="Arial" charset="0"/>
              </a:rPr>
              <a:t>Given a </a:t>
            </a:r>
            <a:r>
              <a:rPr lang="sv-SE" sz="2000" dirty="0" err="1" smtClean="0">
                <a:latin typeface="Arial" charset="0"/>
                <a:ea typeface="Arial" charset="0"/>
                <a:cs typeface="Arial" charset="0"/>
              </a:rPr>
              <a:t>job’s</a:t>
            </a:r>
            <a:r>
              <a:rPr lang="sv-SE" sz="2000" dirty="0" smtClean="0">
                <a:latin typeface="Arial" charset="0"/>
                <a:ea typeface="Arial" charset="0"/>
                <a:cs typeface="Arial" charset="0"/>
              </a:rPr>
              <a:t> </a:t>
            </a:r>
            <a:r>
              <a:rPr lang="sv-SE" sz="2000" dirty="0" err="1">
                <a:latin typeface="Arial" charset="0"/>
                <a:ea typeface="Arial" charset="0"/>
                <a:cs typeface="Arial" charset="0"/>
              </a:rPr>
              <a:t>demand</a:t>
            </a:r>
            <a:r>
              <a:rPr lang="sv-SE" sz="2000" dirty="0">
                <a:latin typeface="Arial" charset="0"/>
                <a:ea typeface="Arial" charset="0"/>
                <a:cs typeface="Arial" charset="0"/>
              </a:rPr>
              <a:t> and deadline, </a:t>
            </a:r>
            <a:r>
              <a:rPr lang="sv-SE" sz="2000" dirty="0" err="1">
                <a:latin typeface="Arial" charset="0"/>
                <a:ea typeface="Arial" charset="0"/>
                <a:cs typeface="Arial" charset="0"/>
              </a:rPr>
              <a:t>compute</a:t>
            </a:r>
            <a:r>
              <a:rPr lang="sv-SE" sz="2000" dirty="0">
                <a:latin typeface="Arial" charset="0"/>
                <a:ea typeface="Arial" charset="0"/>
                <a:cs typeface="Arial" charset="0"/>
              </a:rPr>
              <a:t> </a:t>
            </a:r>
            <a:r>
              <a:rPr lang="sv-SE" sz="2000" dirty="0" err="1">
                <a:latin typeface="Arial" charset="0"/>
                <a:ea typeface="Arial" charset="0"/>
                <a:cs typeface="Arial" charset="0"/>
              </a:rPr>
              <a:t>user’s</a:t>
            </a:r>
            <a:r>
              <a:rPr lang="sv-SE" sz="2000" dirty="0">
                <a:latin typeface="Arial" charset="0"/>
                <a:ea typeface="Arial" charset="0"/>
                <a:cs typeface="Arial" charset="0"/>
              </a:rPr>
              <a:t> </a:t>
            </a:r>
            <a:r>
              <a:rPr lang="sv-SE" sz="2000" dirty="0" smtClean="0">
                <a:latin typeface="Arial" charset="0"/>
                <a:ea typeface="Arial" charset="0"/>
                <a:cs typeface="Arial" charset="0"/>
              </a:rPr>
              <a:t>reservation / </a:t>
            </a:r>
            <a:r>
              <a:rPr lang="sv-SE" sz="2000" dirty="0" err="1" smtClean="0">
                <a:latin typeface="Arial" charset="0"/>
                <a:ea typeface="Arial" charset="0"/>
                <a:cs typeface="Arial" charset="0"/>
              </a:rPr>
              <a:t>weight</a:t>
            </a:r>
            <a:r>
              <a:rPr lang="sv-SE" sz="2000" dirty="0" smtClean="0">
                <a:latin typeface="Arial" charset="0"/>
                <a:ea typeface="Arial" charset="0"/>
                <a:cs typeface="Arial" charset="0"/>
              </a:rPr>
              <a:t> </a:t>
            </a:r>
            <a:endParaRPr lang="sv-SE" sz="1800" b="1" dirty="0">
              <a:solidFill>
                <a:srgbClr val="000000"/>
              </a:solidFill>
              <a:latin typeface="Arial" charset="0"/>
              <a:ea typeface="Arial" charset="0"/>
              <a:cs typeface="Arial" charset="0"/>
            </a:endParaRPr>
          </a:p>
          <a:p>
            <a:pPr>
              <a:lnSpc>
                <a:spcPct val="90000"/>
              </a:lnSpc>
              <a:spcBef>
                <a:spcPts val="2400"/>
              </a:spcBef>
            </a:pPr>
            <a:r>
              <a:rPr lang="sv-SE" sz="2400" b="1" dirty="0" smtClean="0">
                <a:solidFill>
                  <a:srgbClr val="000000"/>
                </a:solidFill>
                <a:latin typeface="Arial" charset="0"/>
                <a:ea typeface="Arial" charset="0"/>
                <a:cs typeface="Arial" charset="0"/>
              </a:rPr>
              <a:t>Isolation:   </a:t>
            </a:r>
            <a:r>
              <a:rPr lang="sv-SE" sz="2000" dirty="0" smtClean="0">
                <a:solidFill>
                  <a:schemeClr val="tx1"/>
                </a:solidFill>
                <a:latin typeface="Arial" charset="0"/>
                <a:ea typeface="Arial" charset="0"/>
                <a:cs typeface="Arial" charset="0"/>
              </a:rPr>
              <a:t>Users </a:t>
            </a:r>
            <a:r>
              <a:rPr lang="sv-SE" sz="2000" dirty="0">
                <a:solidFill>
                  <a:schemeClr val="tx1"/>
                </a:solidFill>
                <a:latin typeface="Arial" charset="0"/>
                <a:ea typeface="Arial" charset="0"/>
                <a:cs typeface="Arial" charset="0"/>
              </a:rPr>
              <a:t>cannot affect others beyond their share</a:t>
            </a:r>
          </a:p>
          <a:p>
            <a:pPr marL="0">
              <a:lnSpc>
                <a:spcPct val="90000"/>
              </a:lnSpc>
              <a:spcBef>
                <a:spcPts val="2000"/>
              </a:spcBef>
              <a:buFont typeface="Wingdings" charset="0"/>
              <a:buNone/>
            </a:pPr>
            <a:endParaRPr lang="sv-SE" sz="1000"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pPr>
              <a:defRPr/>
            </a:pPr>
            <a:fld id="{729111C5-E04E-4942-8174-12BB645D56A6}" type="slidenum">
              <a:rPr lang="en-US" smtClean="0"/>
              <a:pPr>
                <a:defRPr/>
              </a:pPr>
              <a:t>10</a:t>
            </a:fld>
            <a:endParaRPr lang="en-US" dirty="0"/>
          </a:p>
        </p:txBody>
      </p:sp>
    </p:spTree>
    <p:extLst>
      <p:ext uri="{BB962C8B-B14F-4D97-AF65-F5344CB8AC3E}">
        <p14:creationId xmlns:p14="http://schemas.microsoft.com/office/powerpoint/2010/main" val="460720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dirty="0" smtClean="0"/>
              <a:t>Max-min Fairness via Fair Queuing</a:t>
            </a:r>
            <a:endParaRPr lang="en-US" dirty="0"/>
          </a:p>
        </p:txBody>
      </p:sp>
      <p:sp>
        <p:nvSpPr>
          <p:cNvPr id="1019907" name="Rectangle 3"/>
          <p:cNvSpPr>
            <a:spLocks noGrp="1" noChangeArrowheads="1"/>
          </p:cNvSpPr>
          <p:nvPr>
            <p:ph idx="1"/>
          </p:nvPr>
        </p:nvSpPr>
        <p:spPr/>
        <p:txBody>
          <a:bodyPr>
            <a:normAutofit/>
          </a:bodyPr>
          <a:lstStyle/>
          <a:p>
            <a:r>
              <a:rPr lang="en-US" sz="2800" dirty="0" smtClean="0"/>
              <a:t>Fair queuing explained in a </a:t>
            </a:r>
            <a:r>
              <a:rPr lang="en-US" sz="2800" dirty="0" smtClean="0">
                <a:solidFill>
                  <a:srgbClr val="FF6600"/>
                </a:solidFill>
              </a:rPr>
              <a:t>fluid flow system: </a:t>
            </a:r>
            <a:r>
              <a:rPr lang="en-US" sz="2800" dirty="0" smtClean="0"/>
              <a:t>reduces </a:t>
            </a:r>
            <a:r>
              <a:rPr lang="en-US" sz="2800" dirty="0"/>
              <a:t>to bit-by-bit round robin among flows</a:t>
            </a:r>
          </a:p>
          <a:p>
            <a:pPr lvl="1"/>
            <a:r>
              <a:rPr lang="en-US" sz="2400" dirty="0"/>
              <a:t>Each flow receives </a:t>
            </a:r>
            <a:r>
              <a:rPr lang="en-US" sz="2400" i="1" dirty="0">
                <a:latin typeface="Times New Roman" charset="0"/>
              </a:rPr>
              <a:t>min</a:t>
            </a:r>
            <a:r>
              <a:rPr lang="en-US" sz="2400" dirty="0" smtClean="0"/>
              <a:t>( </a:t>
            </a:r>
            <a:r>
              <a:rPr lang="en-US" sz="2400" i="1" dirty="0" err="1" smtClean="0">
                <a:latin typeface="Times New Roman" charset="0"/>
              </a:rPr>
              <a:t>r</a:t>
            </a:r>
            <a:r>
              <a:rPr lang="en-US" sz="2400" i="1" baseline="-25000" dirty="0" err="1" smtClean="0">
                <a:latin typeface="Times New Roman" charset="0"/>
              </a:rPr>
              <a:t>i</a:t>
            </a:r>
            <a:r>
              <a:rPr lang="en-US" sz="2400" i="1" dirty="0">
                <a:latin typeface="Times New Roman" charset="0"/>
              </a:rPr>
              <a:t>, </a:t>
            </a:r>
            <a:r>
              <a:rPr lang="en-US" sz="2400" i="1" dirty="0" smtClean="0">
                <a:latin typeface="Times New Roman" charset="0"/>
              </a:rPr>
              <a:t>f </a:t>
            </a:r>
            <a:r>
              <a:rPr lang="en-US" sz="2400" dirty="0" smtClean="0"/>
              <a:t>), </a:t>
            </a:r>
            <a:r>
              <a:rPr lang="en-US" sz="2400" dirty="0"/>
              <a:t>where</a:t>
            </a:r>
          </a:p>
          <a:p>
            <a:pPr lvl="2"/>
            <a:r>
              <a:rPr lang="en-US" i="1" dirty="0" err="1">
                <a:latin typeface="Arial" charset="0"/>
                <a:ea typeface="Arial" charset="0"/>
                <a:cs typeface="Arial" charset="0"/>
              </a:rPr>
              <a:t>r</a:t>
            </a:r>
            <a:r>
              <a:rPr lang="en-US" i="1" baseline="-25000" dirty="0" err="1">
                <a:latin typeface="Arial" charset="0"/>
                <a:ea typeface="Arial" charset="0"/>
                <a:cs typeface="Arial" charset="0"/>
              </a:rPr>
              <a:t>i</a:t>
            </a:r>
            <a:r>
              <a:rPr lang="en-US" i="1" dirty="0">
                <a:latin typeface="Arial" charset="0"/>
                <a:ea typeface="Arial" charset="0"/>
                <a:cs typeface="Arial" charset="0"/>
              </a:rPr>
              <a:t> </a:t>
            </a:r>
            <a:r>
              <a:rPr lang="en-US" dirty="0">
                <a:latin typeface="Arial" charset="0"/>
                <a:ea typeface="Arial" charset="0"/>
                <a:cs typeface="Arial" charset="0"/>
              </a:rPr>
              <a:t>– flow arrival rate</a:t>
            </a:r>
          </a:p>
          <a:p>
            <a:pPr lvl="2"/>
            <a:r>
              <a:rPr lang="en-US" i="1" dirty="0">
                <a:latin typeface="Arial" charset="0"/>
                <a:ea typeface="Arial" charset="0"/>
                <a:cs typeface="Arial" charset="0"/>
              </a:rPr>
              <a:t>f</a:t>
            </a:r>
            <a:r>
              <a:rPr lang="en-US" dirty="0">
                <a:latin typeface="Arial" charset="0"/>
                <a:ea typeface="Arial" charset="0"/>
                <a:cs typeface="Arial" charset="0"/>
              </a:rPr>
              <a:t> – link fair rate (see next slide</a:t>
            </a:r>
            <a:r>
              <a:rPr lang="en-US" dirty="0" smtClean="0">
                <a:latin typeface="Arial" charset="0"/>
                <a:ea typeface="Arial" charset="0"/>
                <a:cs typeface="Arial" charset="0"/>
              </a:rPr>
              <a:t>)</a:t>
            </a:r>
          </a:p>
          <a:p>
            <a:pPr>
              <a:spcBef>
                <a:spcPts val="4400"/>
              </a:spcBef>
            </a:pPr>
            <a:r>
              <a:rPr lang="en-US" sz="2800" dirty="0" smtClean="0"/>
              <a:t>Weighted </a:t>
            </a:r>
            <a:r>
              <a:rPr lang="en-US" sz="2800" dirty="0"/>
              <a:t>Fair </a:t>
            </a:r>
            <a:r>
              <a:rPr lang="en-US" sz="2800" dirty="0" smtClean="0"/>
              <a:t>Queuing </a:t>
            </a:r>
            <a:r>
              <a:rPr lang="en-US" sz="2800" dirty="0"/>
              <a:t>(</a:t>
            </a:r>
            <a:r>
              <a:rPr lang="en-US" sz="2800" dirty="0" smtClean="0"/>
              <a:t>WFQ)</a:t>
            </a:r>
          </a:p>
          <a:p>
            <a:pPr lvl="1"/>
            <a:r>
              <a:rPr lang="en-US" sz="2400" dirty="0"/>
              <a:t>A</a:t>
            </a:r>
            <a:r>
              <a:rPr lang="en-US" sz="2400" dirty="0" smtClean="0"/>
              <a:t>ssociate </a:t>
            </a:r>
            <a:r>
              <a:rPr lang="en-US" sz="2400" dirty="0"/>
              <a:t>a weight with each </a:t>
            </a:r>
            <a:r>
              <a:rPr lang="en-US" sz="2400" dirty="0" smtClean="0"/>
              <a:t>flow</a:t>
            </a:r>
            <a:endParaRPr lang="en-US" sz="2400" dirty="0"/>
          </a:p>
        </p:txBody>
      </p:sp>
      <p:sp>
        <p:nvSpPr>
          <p:cNvPr id="4" name="Slide Number Placeholder 3"/>
          <p:cNvSpPr>
            <a:spLocks noGrp="1"/>
          </p:cNvSpPr>
          <p:nvPr>
            <p:ph type="sldNum" sz="quarter" idx="12"/>
          </p:nvPr>
        </p:nvSpPr>
        <p:spPr/>
        <p:txBody>
          <a:bodyPr/>
          <a:lstStyle/>
          <a:p>
            <a:pPr>
              <a:defRPr/>
            </a:pPr>
            <a:fld id="{729111C5-E04E-4942-8174-12BB645D56A6}" type="slidenum">
              <a:rPr lang="en-US" smtClean="0"/>
              <a:pPr>
                <a:defRPr/>
              </a:pPr>
              <a:t>11</a:t>
            </a:fld>
            <a:endParaRPr lang="en-US" dirty="0"/>
          </a:p>
        </p:txBody>
      </p:sp>
    </p:spTree>
    <p:extLst>
      <p:ext uri="{BB962C8B-B14F-4D97-AF65-F5344CB8AC3E}">
        <p14:creationId xmlns:p14="http://schemas.microsoft.com/office/powerpoint/2010/main" val="198816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dirty="0"/>
              <a:t>Fair Rate Computation</a:t>
            </a:r>
          </a:p>
        </p:txBody>
      </p:sp>
      <p:sp>
        <p:nvSpPr>
          <p:cNvPr id="3" name="内容占位符 2"/>
          <p:cNvSpPr>
            <a:spLocks noGrp="1"/>
          </p:cNvSpPr>
          <p:nvPr>
            <p:ph idx="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pPr>
              <a:defRPr/>
            </a:pPr>
            <a:fld id="{729111C5-E04E-4942-8174-12BB645D56A6}" type="slidenum">
              <a:rPr lang="en-US" smtClean="0"/>
              <a:pPr>
                <a:defRPr/>
              </a:pPr>
              <a:t>12</a:t>
            </a:fld>
            <a:endParaRPr lang="en-US" dirty="0"/>
          </a:p>
        </p:txBody>
      </p:sp>
      <p:graphicFrame>
        <p:nvGraphicFramePr>
          <p:cNvPr id="1013764" name="Object 4"/>
          <p:cNvGraphicFramePr>
            <a:graphicFrameLocks noChangeAspect="1"/>
          </p:cNvGraphicFramePr>
          <p:nvPr>
            <p:extLst>
              <p:ext uri="{D42A27DB-BD31-4B8C-83A1-F6EECF244321}">
                <p14:modId xmlns:p14="http://schemas.microsoft.com/office/powerpoint/2010/main" val="3989988522"/>
              </p:ext>
            </p:extLst>
          </p:nvPr>
        </p:nvGraphicFramePr>
        <p:xfrm>
          <a:off x="2139947" y="3055690"/>
          <a:ext cx="2588036" cy="865480"/>
        </p:xfrm>
        <a:graphic>
          <a:graphicData uri="http://schemas.openxmlformats.org/presentationml/2006/ole">
            <mc:AlternateContent xmlns:mc="http://schemas.openxmlformats.org/markup-compatibility/2006">
              <mc:Choice xmlns:v="urn:schemas-microsoft-com:vml" Requires="v">
                <p:oleObj spid="_x0000_s1586" name="Equation" r:id="rId4" imgW="1028700" imgH="368300" progId="Equation.3">
                  <p:embed/>
                </p:oleObj>
              </mc:Choice>
              <mc:Fallback>
                <p:oleObj name="Equation" r:id="rId4" imgW="1028700" imgH="368300" progId="Equation.3">
                  <p:embed/>
                  <p:pic>
                    <p:nvPicPr>
                      <p:cNvPr id="0" name=""/>
                      <p:cNvPicPr>
                        <a:picLocks noChangeAspect="1" noChangeArrowheads="1"/>
                      </p:cNvPicPr>
                      <p:nvPr/>
                    </p:nvPicPr>
                    <p:blipFill>
                      <a:blip r:embed="rId5"/>
                      <a:srcRect/>
                      <a:stretch>
                        <a:fillRect/>
                      </a:stretch>
                    </p:blipFill>
                    <p:spPr bwMode="auto">
                      <a:xfrm>
                        <a:off x="2139947" y="3055690"/>
                        <a:ext cx="2588036" cy="865480"/>
                      </a:xfrm>
                      <a:prstGeom prst="rect">
                        <a:avLst/>
                      </a:prstGeom>
                      <a:noFill/>
                      <a:ln>
                        <a:noFill/>
                      </a:ln>
                      <a:effectLst/>
                    </p:spPr>
                  </p:pic>
                </p:oleObj>
              </mc:Fallback>
            </mc:AlternateContent>
          </a:graphicData>
        </a:graphic>
      </p:graphicFrame>
      <p:sp>
        <p:nvSpPr>
          <p:cNvPr id="1013765" name="Text Box 5"/>
          <p:cNvSpPr txBox="1">
            <a:spLocks noChangeArrowheads="1"/>
          </p:cNvSpPr>
          <p:nvPr/>
        </p:nvSpPr>
        <p:spPr bwMode="auto">
          <a:xfrm>
            <a:off x="1880865" y="3968758"/>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rgbClr val="FF0000"/>
                </a:solidFill>
                <a:latin typeface="Arial" charset="0"/>
                <a:ea typeface="Arial" charset="0"/>
                <a:cs typeface="Arial" charset="0"/>
              </a:rPr>
              <a:t>8</a:t>
            </a:r>
            <a:endParaRPr lang="en-US" sz="2200">
              <a:latin typeface="Arial" charset="0"/>
              <a:ea typeface="Arial" charset="0"/>
              <a:cs typeface="Arial" charset="0"/>
            </a:endParaRPr>
          </a:p>
        </p:txBody>
      </p:sp>
      <p:sp>
        <p:nvSpPr>
          <p:cNvPr id="1013766" name="Text Box 6"/>
          <p:cNvSpPr txBox="1">
            <a:spLocks noChangeArrowheads="1"/>
          </p:cNvSpPr>
          <p:nvPr/>
        </p:nvSpPr>
        <p:spPr bwMode="auto">
          <a:xfrm>
            <a:off x="1890673" y="4399645"/>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rgbClr val="66CCFF"/>
                </a:solidFill>
                <a:latin typeface="Arial" charset="0"/>
                <a:ea typeface="Arial" charset="0"/>
                <a:cs typeface="Arial" charset="0"/>
              </a:rPr>
              <a:t>6</a:t>
            </a:r>
          </a:p>
        </p:txBody>
      </p:sp>
      <p:sp>
        <p:nvSpPr>
          <p:cNvPr id="1013767" name="Text Box 7"/>
          <p:cNvSpPr txBox="1">
            <a:spLocks noChangeArrowheads="1"/>
          </p:cNvSpPr>
          <p:nvPr/>
        </p:nvSpPr>
        <p:spPr bwMode="auto">
          <a:xfrm>
            <a:off x="1890673" y="4713676"/>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chemeClr val="accent2"/>
                </a:solidFill>
                <a:latin typeface="Arial" charset="0"/>
                <a:ea typeface="Arial" charset="0"/>
                <a:cs typeface="Arial" charset="0"/>
              </a:rPr>
              <a:t>2</a:t>
            </a:r>
            <a:endParaRPr lang="en-US" sz="2200">
              <a:latin typeface="Arial" charset="0"/>
              <a:ea typeface="Arial" charset="0"/>
              <a:cs typeface="Arial" charset="0"/>
            </a:endParaRPr>
          </a:p>
        </p:txBody>
      </p:sp>
      <p:sp>
        <p:nvSpPr>
          <p:cNvPr id="1013768" name="Line 8"/>
          <p:cNvSpPr>
            <a:spLocks noChangeShapeType="1"/>
          </p:cNvSpPr>
          <p:nvPr/>
        </p:nvSpPr>
        <p:spPr bwMode="auto">
          <a:xfrm>
            <a:off x="3879975" y="4660392"/>
            <a:ext cx="533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69" name="Line 9"/>
          <p:cNvSpPr>
            <a:spLocks noChangeShapeType="1"/>
          </p:cNvSpPr>
          <p:nvPr/>
        </p:nvSpPr>
        <p:spPr bwMode="auto">
          <a:xfrm>
            <a:off x="3879975" y="4560379"/>
            <a:ext cx="533400" cy="0"/>
          </a:xfrm>
          <a:prstGeom prst="line">
            <a:avLst/>
          </a:prstGeom>
          <a:noFill/>
          <a:ln w="317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70" name="Line 10"/>
          <p:cNvSpPr>
            <a:spLocks noChangeShapeType="1"/>
          </p:cNvSpPr>
          <p:nvPr/>
        </p:nvSpPr>
        <p:spPr bwMode="auto">
          <a:xfrm>
            <a:off x="3879975" y="4411932"/>
            <a:ext cx="533400" cy="0"/>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71" name="Text Box 11"/>
          <p:cNvSpPr txBox="1">
            <a:spLocks noChangeArrowheads="1"/>
          </p:cNvSpPr>
          <p:nvPr/>
        </p:nvSpPr>
        <p:spPr bwMode="auto">
          <a:xfrm>
            <a:off x="4386223" y="4351809"/>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dirty="0">
                <a:solidFill>
                  <a:srgbClr val="66CCFF"/>
                </a:solidFill>
                <a:latin typeface="Arial" charset="0"/>
                <a:ea typeface="Arial" charset="0"/>
                <a:cs typeface="Arial" charset="0"/>
              </a:rPr>
              <a:t>4</a:t>
            </a:r>
          </a:p>
        </p:txBody>
      </p:sp>
      <p:sp>
        <p:nvSpPr>
          <p:cNvPr id="1013772" name="Text Box 12"/>
          <p:cNvSpPr txBox="1">
            <a:spLocks noChangeArrowheads="1"/>
          </p:cNvSpPr>
          <p:nvPr/>
        </p:nvSpPr>
        <p:spPr bwMode="auto">
          <a:xfrm>
            <a:off x="4386223" y="4086092"/>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rgbClr val="FF0000"/>
                </a:solidFill>
                <a:latin typeface="Arial" charset="0"/>
                <a:ea typeface="Arial" charset="0"/>
                <a:cs typeface="Arial" charset="0"/>
              </a:rPr>
              <a:t>4</a:t>
            </a:r>
            <a:endParaRPr lang="en-US" sz="2200">
              <a:latin typeface="Arial" charset="0"/>
              <a:ea typeface="Arial" charset="0"/>
              <a:cs typeface="Arial" charset="0"/>
            </a:endParaRPr>
          </a:p>
        </p:txBody>
      </p:sp>
      <p:sp>
        <p:nvSpPr>
          <p:cNvPr id="1013773" name="Text Box 13"/>
          <p:cNvSpPr txBox="1">
            <a:spLocks noChangeArrowheads="1"/>
          </p:cNvSpPr>
          <p:nvPr/>
        </p:nvSpPr>
        <p:spPr bwMode="auto">
          <a:xfrm>
            <a:off x="4386223" y="4630234"/>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chemeClr val="accent2"/>
                </a:solidFill>
                <a:latin typeface="Arial" charset="0"/>
                <a:ea typeface="Arial" charset="0"/>
                <a:cs typeface="Arial" charset="0"/>
              </a:rPr>
              <a:t>2</a:t>
            </a:r>
            <a:endParaRPr lang="en-US" sz="2200">
              <a:latin typeface="Arial" charset="0"/>
              <a:ea typeface="Arial" charset="0"/>
              <a:cs typeface="Arial" charset="0"/>
            </a:endParaRPr>
          </a:p>
        </p:txBody>
      </p:sp>
      <p:sp>
        <p:nvSpPr>
          <p:cNvPr id="1013775" name="Oval 15"/>
          <p:cNvSpPr>
            <a:spLocks noChangeArrowheads="1"/>
          </p:cNvSpPr>
          <p:nvPr/>
        </p:nvSpPr>
        <p:spPr bwMode="auto">
          <a:xfrm>
            <a:off x="3803775" y="4388929"/>
            <a:ext cx="152400" cy="342900"/>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76" name="Rectangle 16"/>
          <p:cNvSpPr>
            <a:spLocks noChangeArrowheads="1"/>
          </p:cNvSpPr>
          <p:nvPr/>
        </p:nvSpPr>
        <p:spPr bwMode="auto">
          <a:xfrm>
            <a:off x="2813175" y="4388929"/>
            <a:ext cx="1066800" cy="3429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77" name="Line 17"/>
          <p:cNvSpPr>
            <a:spLocks noChangeShapeType="1"/>
          </p:cNvSpPr>
          <p:nvPr/>
        </p:nvSpPr>
        <p:spPr bwMode="auto">
          <a:xfrm>
            <a:off x="2813175" y="4388929"/>
            <a:ext cx="1066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78" name="Line 18"/>
          <p:cNvSpPr>
            <a:spLocks noChangeShapeType="1"/>
          </p:cNvSpPr>
          <p:nvPr/>
        </p:nvSpPr>
        <p:spPr bwMode="auto">
          <a:xfrm>
            <a:off x="2813175" y="4731829"/>
            <a:ext cx="1066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79" name="Oval 19"/>
          <p:cNvSpPr>
            <a:spLocks noChangeArrowheads="1"/>
          </p:cNvSpPr>
          <p:nvPr/>
        </p:nvSpPr>
        <p:spPr bwMode="auto">
          <a:xfrm>
            <a:off x="2736975" y="4388929"/>
            <a:ext cx="152400" cy="34290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80" name="Line 20"/>
          <p:cNvSpPr>
            <a:spLocks noChangeShapeType="1"/>
          </p:cNvSpPr>
          <p:nvPr/>
        </p:nvSpPr>
        <p:spPr bwMode="auto">
          <a:xfrm>
            <a:off x="2222625" y="4274629"/>
            <a:ext cx="6096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81" name="Line 21"/>
          <p:cNvSpPr>
            <a:spLocks noChangeShapeType="1"/>
          </p:cNvSpPr>
          <p:nvPr/>
        </p:nvSpPr>
        <p:spPr bwMode="auto">
          <a:xfrm>
            <a:off x="2222625" y="4560379"/>
            <a:ext cx="609600" cy="0"/>
          </a:xfrm>
          <a:prstGeom prst="line">
            <a:avLst/>
          </a:prstGeom>
          <a:noFill/>
          <a:ln w="381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82" name="Line 22"/>
          <p:cNvSpPr>
            <a:spLocks noChangeShapeType="1"/>
          </p:cNvSpPr>
          <p:nvPr/>
        </p:nvSpPr>
        <p:spPr bwMode="auto">
          <a:xfrm flipV="1">
            <a:off x="2203575" y="4617529"/>
            <a:ext cx="6096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1013783" name="Text Box 23"/>
          <p:cNvSpPr txBox="1">
            <a:spLocks noChangeArrowheads="1"/>
          </p:cNvSpPr>
          <p:nvPr/>
        </p:nvSpPr>
        <p:spPr bwMode="auto">
          <a:xfrm>
            <a:off x="3112230" y="4006204"/>
            <a:ext cx="498856"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200" dirty="0">
                <a:latin typeface="Arial" charset="0"/>
                <a:ea typeface="Arial" charset="0"/>
                <a:cs typeface="Arial" charset="0"/>
              </a:rPr>
              <a:t>10</a:t>
            </a:r>
          </a:p>
        </p:txBody>
      </p:sp>
      <p:grpSp>
        <p:nvGrpSpPr>
          <p:cNvPr id="2" name="Group 1"/>
          <p:cNvGrpSpPr/>
          <p:nvPr/>
        </p:nvGrpSpPr>
        <p:grpSpPr>
          <a:xfrm>
            <a:off x="5738630" y="2926080"/>
            <a:ext cx="2149608" cy="2173645"/>
            <a:chOff x="5525980" y="2520068"/>
            <a:chExt cx="2149608" cy="2173645"/>
          </a:xfrm>
        </p:grpSpPr>
        <p:sp>
          <p:nvSpPr>
            <p:cNvPr id="1013774" name="Text Box 14"/>
            <p:cNvSpPr txBox="1">
              <a:spLocks noChangeArrowheads="1"/>
            </p:cNvSpPr>
            <p:nvPr/>
          </p:nvSpPr>
          <p:spPr bwMode="auto">
            <a:xfrm>
              <a:off x="5679357" y="2520068"/>
              <a:ext cx="190468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150000"/>
                </a:lnSpc>
              </a:pPr>
              <a:r>
                <a:rPr lang="en-US" sz="2200" i="1" dirty="0">
                  <a:latin typeface="Arial" charset="0"/>
                  <a:ea typeface="Arial" charset="0"/>
                  <a:cs typeface="Arial" charset="0"/>
                </a:rPr>
                <a:t>f </a:t>
              </a:r>
              <a:r>
                <a:rPr lang="en-US" sz="2200" dirty="0">
                  <a:latin typeface="Arial" charset="0"/>
                  <a:ea typeface="Arial" charset="0"/>
                  <a:cs typeface="Arial" charset="0"/>
                </a:rPr>
                <a:t>= 4:  </a:t>
              </a:r>
            </a:p>
            <a:p>
              <a:pPr>
                <a:lnSpc>
                  <a:spcPct val="150000"/>
                </a:lnSpc>
              </a:pPr>
              <a:r>
                <a:rPr lang="en-US" sz="2200" dirty="0">
                  <a:latin typeface="Arial" charset="0"/>
                  <a:ea typeface="Arial" charset="0"/>
                  <a:cs typeface="Arial" charset="0"/>
                </a:rPr>
                <a:t>min(</a:t>
              </a:r>
              <a:r>
                <a:rPr lang="en-US" sz="2200" dirty="0">
                  <a:solidFill>
                    <a:srgbClr val="FF0000"/>
                  </a:solidFill>
                  <a:latin typeface="Arial" charset="0"/>
                  <a:ea typeface="Arial" charset="0"/>
                  <a:cs typeface="Arial" charset="0"/>
                </a:rPr>
                <a:t>8</a:t>
              </a:r>
              <a:r>
                <a:rPr lang="en-US" sz="2200" dirty="0">
                  <a:latin typeface="Arial" charset="0"/>
                  <a:ea typeface="Arial" charset="0"/>
                  <a:cs typeface="Arial" charset="0"/>
                </a:rPr>
                <a:t>, 4) = </a:t>
              </a:r>
              <a:r>
                <a:rPr lang="en-US" sz="2200" dirty="0">
                  <a:solidFill>
                    <a:srgbClr val="FF0000"/>
                  </a:solidFill>
                  <a:latin typeface="Arial" charset="0"/>
                  <a:ea typeface="Arial" charset="0"/>
                  <a:cs typeface="Arial" charset="0"/>
                </a:rPr>
                <a:t>4</a:t>
              </a:r>
              <a:r>
                <a:rPr lang="en-US" sz="2200" dirty="0">
                  <a:latin typeface="Arial" charset="0"/>
                  <a:ea typeface="Arial" charset="0"/>
                  <a:cs typeface="Arial" charset="0"/>
                </a:rPr>
                <a:t> </a:t>
              </a:r>
            </a:p>
            <a:p>
              <a:pPr>
                <a:lnSpc>
                  <a:spcPct val="150000"/>
                </a:lnSpc>
              </a:pPr>
              <a:r>
                <a:rPr lang="en-US" sz="2200" dirty="0">
                  <a:latin typeface="Arial" charset="0"/>
                  <a:ea typeface="Arial" charset="0"/>
                  <a:cs typeface="Arial" charset="0"/>
                </a:rPr>
                <a:t>min(</a:t>
              </a:r>
              <a:r>
                <a:rPr lang="en-US" sz="2200" dirty="0">
                  <a:solidFill>
                    <a:srgbClr val="66CCFF"/>
                  </a:solidFill>
                  <a:latin typeface="Arial" charset="0"/>
                  <a:ea typeface="Arial" charset="0"/>
                  <a:cs typeface="Arial" charset="0"/>
                </a:rPr>
                <a:t>6</a:t>
              </a:r>
              <a:r>
                <a:rPr lang="en-US" sz="2200" dirty="0">
                  <a:latin typeface="Arial" charset="0"/>
                  <a:ea typeface="Arial" charset="0"/>
                  <a:cs typeface="Arial" charset="0"/>
                </a:rPr>
                <a:t>, 4) = </a:t>
              </a:r>
              <a:r>
                <a:rPr lang="en-US" sz="2200" dirty="0">
                  <a:solidFill>
                    <a:srgbClr val="66CCFF"/>
                  </a:solidFill>
                  <a:latin typeface="Arial" charset="0"/>
                  <a:ea typeface="Arial" charset="0"/>
                  <a:cs typeface="Arial" charset="0"/>
                </a:rPr>
                <a:t>4</a:t>
              </a:r>
              <a:r>
                <a:rPr lang="en-US" sz="2200" dirty="0">
                  <a:solidFill>
                    <a:srgbClr val="FF0000"/>
                  </a:solidFill>
                  <a:latin typeface="Arial" charset="0"/>
                  <a:ea typeface="Arial" charset="0"/>
                  <a:cs typeface="Arial" charset="0"/>
                </a:rPr>
                <a:t> </a:t>
              </a:r>
            </a:p>
            <a:p>
              <a:pPr>
                <a:lnSpc>
                  <a:spcPct val="150000"/>
                </a:lnSpc>
              </a:pPr>
              <a:r>
                <a:rPr lang="en-US" sz="2200" dirty="0">
                  <a:latin typeface="Arial" charset="0"/>
                  <a:ea typeface="Arial" charset="0"/>
                  <a:cs typeface="Arial" charset="0"/>
                </a:rPr>
                <a:t>min(</a:t>
              </a:r>
              <a:r>
                <a:rPr lang="en-US" sz="2200" dirty="0">
                  <a:solidFill>
                    <a:schemeClr val="accent2"/>
                  </a:solidFill>
                  <a:latin typeface="Arial" charset="0"/>
                  <a:ea typeface="Arial" charset="0"/>
                  <a:cs typeface="Arial" charset="0"/>
                </a:rPr>
                <a:t>2</a:t>
              </a:r>
              <a:r>
                <a:rPr lang="en-US" sz="2200" dirty="0">
                  <a:latin typeface="Arial" charset="0"/>
                  <a:ea typeface="Arial" charset="0"/>
                  <a:cs typeface="Arial" charset="0"/>
                </a:rPr>
                <a:t>, 4) = </a:t>
              </a:r>
              <a:r>
                <a:rPr lang="en-US" sz="2200" dirty="0">
                  <a:solidFill>
                    <a:schemeClr val="accent2"/>
                  </a:solidFill>
                  <a:latin typeface="Arial" charset="0"/>
                  <a:ea typeface="Arial" charset="0"/>
                  <a:cs typeface="Arial" charset="0"/>
                </a:rPr>
                <a:t>2</a:t>
              </a:r>
              <a:r>
                <a:rPr lang="en-US" sz="2200" dirty="0">
                  <a:latin typeface="Arial" charset="0"/>
                  <a:ea typeface="Arial" charset="0"/>
                  <a:cs typeface="Arial" charset="0"/>
                </a:rPr>
                <a:t> </a:t>
              </a:r>
            </a:p>
          </p:txBody>
        </p:sp>
        <p:sp>
          <p:nvSpPr>
            <p:cNvPr id="1013784" name="Rectangle 24"/>
            <p:cNvSpPr>
              <a:spLocks noChangeArrowheads="1"/>
            </p:cNvSpPr>
            <p:nvPr/>
          </p:nvSpPr>
          <p:spPr bwMode="auto">
            <a:xfrm>
              <a:off x="5525980" y="2532587"/>
              <a:ext cx="2149608" cy="21611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grpSp>
      <p:sp>
        <p:nvSpPr>
          <p:cNvPr id="27" name="Rectangle 3"/>
          <p:cNvSpPr txBox="1">
            <a:spLocks noChangeArrowheads="1"/>
          </p:cNvSpPr>
          <p:nvPr/>
        </p:nvSpPr>
        <p:spPr bwMode="auto">
          <a:xfrm>
            <a:off x="562846" y="1448941"/>
            <a:ext cx="8565204" cy="1603342"/>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endParaRPr lang="en-US" sz="2800" b="0" dirty="0" smtClean="0"/>
          </a:p>
          <a:p>
            <a:pPr>
              <a:spcBef>
                <a:spcPts val="800"/>
              </a:spcBef>
            </a:pPr>
            <a:r>
              <a:rPr lang="en-US" sz="2800" b="0" dirty="0" smtClean="0"/>
              <a:t>If </a:t>
            </a:r>
            <a:r>
              <a:rPr lang="en-US" sz="2800" b="0" dirty="0"/>
              <a:t>link congested, compute </a:t>
            </a:r>
            <a:r>
              <a:rPr lang="en-US" sz="2800" b="0" i="1" dirty="0">
                <a:latin typeface="Times New Roman" charset="0"/>
              </a:rPr>
              <a:t>f</a:t>
            </a:r>
            <a:r>
              <a:rPr lang="en-US" sz="2800" b="0" dirty="0"/>
              <a:t> such that </a:t>
            </a:r>
          </a:p>
        </p:txBody>
      </p:sp>
      <p:sp>
        <p:nvSpPr>
          <p:cNvPr id="28" name="Rectangle 24"/>
          <p:cNvSpPr>
            <a:spLocks noChangeArrowheads="1"/>
          </p:cNvSpPr>
          <p:nvPr/>
        </p:nvSpPr>
        <p:spPr bwMode="auto">
          <a:xfrm>
            <a:off x="1195795" y="5635200"/>
            <a:ext cx="685800" cy="685800"/>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29" name="Rectangle 25"/>
          <p:cNvSpPr>
            <a:spLocks noChangeArrowheads="1"/>
          </p:cNvSpPr>
          <p:nvPr/>
        </p:nvSpPr>
        <p:spPr bwMode="auto">
          <a:xfrm>
            <a:off x="1869425" y="5635200"/>
            <a:ext cx="685800" cy="685800"/>
          </a:xfrm>
          <a:prstGeom prst="rect">
            <a:avLst/>
          </a:prstGeom>
          <a:solidFill>
            <a:srgbClr val="66CCFF"/>
          </a:solidFill>
          <a:ln w="6350">
            <a:solidFill>
              <a:schemeClr val="tx1"/>
            </a:solidFill>
            <a:miter lim="800000"/>
            <a:headEnd/>
            <a:tailEnd/>
          </a:ln>
          <a:effectLst/>
        </p:spPr>
        <p:txBody>
          <a:bodyPr wrap="none" lIns="90488" tIns="44450" rIns="90488" bIns="44450" anchor="ctr"/>
          <a:lstStyle/>
          <a:p>
            <a:endParaRPr lang="en-US"/>
          </a:p>
        </p:txBody>
      </p:sp>
      <p:sp>
        <p:nvSpPr>
          <p:cNvPr id="30" name="Rectangle 26"/>
          <p:cNvSpPr>
            <a:spLocks noChangeArrowheads="1"/>
          </p:cNvSpPr>
          <p:nvPr/>
        </p:nvSpPr>
        <p:spPr bwMode="auto">
          <a:xfrm>
            <a:off x="3219825" y="5632495"/>
            <a:ext cx="685800" cy="682229"/>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31" name="Rectangle 27"/>
          <p:cNvSpPr>
            <a:spLocks noChangeArrowheads="1"/>
          </p:cNvSpPr>
          <p:nvPr/>
        </p:nvSpPr>
        <p:spPr bwMode="auto">
          <a:xfrm>
            <a:off x="3879975" y="5638771"/>
            <a:ext cx="685800" cy="682229"/>
          </a:xfrm>
          <a:prstGeom prst="rect">
            <a:avLst/>
          </a:prstGeom>
          <a:solidFill>
            <a:srgbClr val="66CCFF"/>
          </a:solidFill>
          <a:ln w="6350">
            <a:solidFill>
              <a:schemeClr val="tx1"/>
            </a:solidFill>
            <a:miter lim="800000"/>
            <a:headEnd/>
            <a:tailEnd/>
          </a:ln>
          <a:effectLst/>
        </p:spPr>
        <p:txBody>
          <a:bodyPr wrap="none" lIns="90488" tIns="44450" rIns="90488" bIns="44450" anchor="ctr"/>
          <a:lstStyle/>
          <a:p>
            <a:endParaRPr lang="en-US"/>
          </a:p>
        </p:txBody>
      </p:sp>
      <p:sp>
        <p:nvSpPr>
          <p:cNvPr id="32" name="Rectangle 28"/>
          <p:cNvSpPr>
            <a:spLocks noChangeArrowheads="1"/>
          </p:cNvSpPr>
          <p:nvPr/>
        </p:nvSpPr>
        <p:spPr bwMode="auto">
          <a:xfrm>
            <a:off x="2546475" y="5632496"/>
            <a:ext cx="685800" cy="682229"/>
          </a:xfrm>
          <a:prstGeom prst="rect">
            <a:avLst/>
          </a:prstGeom>
          <a:solidFill>
            <a:srgbClr val="991200"/>
          </a:solidFill>
          <a:ln w="6350">
            <a:solidFill>
              <a:schemeClr val="tx1"/>
            </a:solidFill>
            <a:miter lim="800000"/>
            <a:headEnd/>
            <a:tailEnd/>
          </a:ln>
          <a:effectLst/>
        </p:spPr>
        <p:txBody>
          <a:bodyPr wrap="none" lIns="90488" tIns="44450" rIns="90488" bIns="44450" anchor="ctr"/>
          <a:lstStyle/>
          <a:p>
            <a:endParaRPr lang="en-US"/>
          </a:p>
        </p:txBody>
      </p:sp>
      <p:sp>
        <p:nvSpPr>
          <p:cNvPr id="33" name="Rectangle 29"/>
          <p:cNvSpPr>
            <a:spLocks noChangeArrowheads="1"/>
          </p:cNvSpPr>
          <p:nvPr/>
        </p:nvSpPr>
        <p:spPr bwMode="auto">
          <a:xfrm>
            <a:off x="5250148" y="5640230"/>
            <a:ext cx="685800" cy="685800"/>
          </a:xfrm>
          <a:prstGeom prst="rect">
            <a:avLst/>
          </a:prstGeom>
          <a:solidFill>
            <a:srgbClr val="FF0000"/>
          </a:solidFill>
          <a:ln w="63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34" name="Rectangle 30"/>
          <p:cNvSpPr>
            <a:spLocks noChangeArrowheads="1"/>
          </p:cNvSpPr>
          <p:nvPr/>
        </p:nvSpPr>
        <p:spPr bwMode="auto">
          <a:xfrm>
            <a:off x="5935948" y="5628924"/>
            <a:ext cx="685800" cy="685800"/>
          </a:xfrm>
          <a:prstGeom prst="rect">
            <a:avLst/>
          </a:prstGeom>
          <a:solidFill>
            <a:srgbClr val="66CCFF"/>
          </a:solidFill>
          <a:ln w="6350">
            <a:solidFill>
              <a:schemeClr val="tx1"/>
            </a:solidFill>
            <a:miter lim="800000"/>
            <a:headEnd/>
            <a:tailEnd/>
          </a:ln>
          <a:effectLst/>
        </p:spPr>
        <p:txBody>
          <a:bodyPr wrap="none" lIns="90488" tIns="44450" rIns="90488" bIns="44450" anchor="ctr"/>
          <a:lstStyle/>
          <a:p>
            <a:endParaRPr lang="en-US"/>
          </a:p>
        </p:txBody>
      </p:sp>
      <p:sp>
        <p:nvSpPr>
          <p:cNvPr id="35" name="Rectangle 31"/>
          <p:cNvSpPr>
            <a:spLocks noChangeArrowheads="1"/>
          </p:cNvSpPr>
          <p:nvPr/>
        </p:nvSpPr>
        <p:spPr bwMode="auto">
          <a:xfrm>
            <a:off x="6614692" y="5628924"/>
            <a:ext cx="685800" cy="685800"/>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36" name="Rectangle 32"/>
          <p:cNvSpPr>
            <a:spLocks noChangeArrowheads="1"/>
          </p:cNvSpPr>
          <p:nvPr/>
        </p:nvSpPr>
        <p:spPr bwMode="auto">
          <a:xfrm>
            <a:off x="7300492" y="5628924"/>
            <a:ext cx="685800" cy="685800"/>
          </a:xfrm>
          <a:prstGeom prst="rect">
            <a:avLst/>
          </a:prstGeom>
          <a:solidFill>
            <a:srgbClr val="66CCFF"/>
          </a:solidFill>
          <a:ln w="63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37" name="Rectangle 33"/>
          <p:cNvSpPr>
            <a:spLocks noChangeArrowheads="1"/>
          </p:cNvSpPr>
          <p:nvPr/>
        </p:nvSpPr>
        <p:spPr bwMode="auto">
          <a:xfrm>
            <a:off x="4548594" y="5638771"/>
            <a:ext cx="685800" cy="685800"/>
          </a:xfrm>
          <a:prstGeom prst="rect">
            <a:avLst/>
          </a:prstGeom>
          <a:solidFill>
            <a:srgbClr val="991200"/>
          </a:solidFill>
          <a:ln w="63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Tree>
    <p:extLst>
      <p:ext uri="{BB962C8B-B14F-4D97-AF65-F5344CB8AC3E}">
        <p14:creationId xmlns:p14="http://schemas.microsoft.com/office/powerpoint/2010/main" val="327432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randombar(horizontal)">
                                      <p:cBhvr>
                                        <p:cTn id="23" dur="500"/>
                                        <p:tgtEl>
                                          <p:spTgt spid="31"/>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randombar(horizontal)">
                                      <p:cBhvr>
                                        <p:cTn id="27" dur="500"/>
                                        <p:tgtEl>
                                          <p:spTgt spid="37"/>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randombar(horizontal)">
                                      <p:cBhvr>
                                        <p:cTn id="31" dur="500"/>
                                        <p:tgtEl>
                                          <p:spTgt spid="33"/>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randombar(horizontal)">
                                      <p:cBhvr>
                                        <p:cTn id="35" dur="500"/>
                                        <p:tgtEl>
                                          <p:spTgt spid="34"/>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randombar(horizontal)">
                                      <p:cBhvr>
                                        <p:cTn id="39" dur="500"/>
                                        <p:tgtEl>
                                          <p:spTgt spid="35"/>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randombar(horizontal)">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884" name="Object 4"/>
          <p:cNvGraphicFramePr>
            <a:graphicFrameLocks noChangeAspect="1"/>
          </p:cNvGraphicFramePr>
          <p:nvPr>
            <p:extLst>
              <p:ext uri="{D42A27DB-BD31-4B8C-83A1-F6EECF244321}">
                <p14:modId xmlns:p14="http://schemas.microsoft.com/office/powerpoint/2010/main" val="410798636"/>
              </p:ext>
            </p:extLst>
          </p:nvPr>
        </p:nvGraphicFramePr>
        <p:xfrm>
          <a:off x="2144185" y="3058261"/>
          <a:ext cx="3070765" cy="859392"/>
        </p:xfrm>
        <a:graphic>
          <a:graphicData uri="http://schemas.openxmlformats.org/presentationml/2006/ole">
            <mc:AlternateContent xmlns:mc="http://schemas.openxmlformats.org/markup-compatibility/2006">
              <mc:Choice xmlns:v="urn:schemas-microsoft-com:vml" Requires="v">
                <p:oleObj spid="_x0000_s2610" name="Equation" r:id="rId4" imgW="1295400" imgH="368300" progId="Equation.3">
                  <p:embed/>
                </p:oleObj>
              </mc:Choice>
              <mc:Fallback>
                <p:oleObj name="Equation" r:id="rId4" imgW="1295400" imgH="368300" progId="Equation.3">
                  <p:embed/>
                  <p:pic>
                    <p:nvPicPr>
                      <p:cNvPr id="0" name=""/>
                      <p:cNvPicPr>
                        <a:picLocks noChangeAspect="1" noChangeArrowheads="1"/>
                      </p:cNvPicPr>
                      <p:nvPr/>
                    </p:nvPicPr>
                    <p:blipFill>
                      <a:blip r:embed="rId5"/>
                      <a:srcRect/>
                      <a:stretch>
                        <a:fillRect/>
                      </a:stretch>
                    </p:blipFill>
                    <p:spPr bwMode="auto">
                      <a:xfrm>
                        <a:off x="2144185" y="3058261"/>
                        <a:ext cx="3070765" cy="859392"/>
                      </a:xfrm>
                      <a:prstGeom prst="rect">
                        <a:avLst/>
                      </a:prstGeom>
                      <a:noFill/>
                      <a:ln>
                        <a:noFill/>
                      </a:ln>
                      <a:effectLst/>
                    </p:spPr>
                  </p:pic>
                </p:oleObj>
              </mc:Fallback>
            </mc:AlternateContent>
          </a:graphicData>
        </a:graphic>
      </p:graphicFrame>
      <p:sp>
        <p:nvSpPr>
          <p:cNvPr id="1018882" name="Rectangle 2"/>
          <p:cNvSpPr>
            <a:spLocks noGrp="1" noChangeArrowheads="1"/>
          </p:cNvSpPr>
          <p:nvPr>
            <p:ph type="title"/>
          </p:nvPr>
        </p:nvSpPr>
        <p:spPr/>
        <p:txBody>
          <a:bodyPr>
            <a:normAutofit/>
          </a:bodyPr>
          <a:lstStyle/>
          <a:p>
            <a:r>
              <a:rPr lang="en-US" dirty="0"/>
              <a:t>Fair Rate Computation</a:t>
            </a:r>
          </a:p>
        </p:txBody>
      </p:sp>
      <p:sp>
        <p:nvSpPr>
          <p:cNvPr id="3" name="内容占位符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729111C5-E04E-4942-8174-12BB645D56A6}" type="slidenum">
              <a:rPr lang="en-US" smtClean="0"/>
              <a:pPr>
                <a:defRPr/>
              </a:pPr>
              <a:t>13</a:t>
            </a:fld>
            <a:endParaRPr lang="en-US" dirty="0"/>
          </a:p>
        </p:txBody>
      </p:sp>
      <p:sp>
        <p:nvSpPr>
          <p:cNvPr id="1018905" name="Text Box 25"/>
          <p:cNvSpPr txBox="1">
            <a:spLocks noChangeArrowheads="1"/>
          </p:cNvSpPr>
          <p:nvPr/>
        </p:nvSpPr>
        <p:spPr bwMode="auto">
          <a:xfrm>
            <a:off x="600881" y="3947839"/>
            <a:ext cx="1175003" cy="42832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2200" dirty="0">
                <a:solidFill>
                  <a:srgbClr val="FF0000"/>
                </a:solidFill>
                <a:latin typeface="Arial" charset="0"/>
                <a:ea typeface="Arial" charset="0"/>
                <a:cs typeface="Arial" charset="0"/>
              </a:rPr>
              <a:t>(</a:t>
            </a:r>
            <a:r>
              <a:rPr lang="en-US" sz="2200" i="1" dirty="0">
                <a:solidFill>
                  <a:srgbClr val="FF0000"/>
                </a:solidFill>
                <a:latin typeface="Arial" charset="0"/>
                <a:ea typeface="Arial" charset="0"/>
                <a:cs typeface="Arial" charset="0"/>
              </a:rPr>
              <a:t>w</a:t>
            </a:r>
            <a:r>
              <a:rPr lang="en-US" sz="2200" i="1" baseline="-25000" dirty="0">
                <a:solidFill>
                  <a:srgbClr val="FF0000"/>
                </a:solidFill>
                <a:latin typeface="Arial" charset="0"/>
                <a:ea typeface="Arial" charset="0"/>
                <a:cs typeface="Arial" charset="0"/>
              </a:rPr>
              <a:t>1</a:t>
            </a:r>
            <a:r>
              <a:rPr lang="en-US" sz="2200" dirty="0">
                <a:solidFill>
                  <a:srgbClr val="FF0000"/>
                </a:solidFill>
                <a:latin typeface="Arial" charset="0"/>
                <a:ea typeface="Arial" charset="0"/>
                <a:cs typeface="Arial" charset="0"/>
              </a:rPr>
              <a:t> = 3)</a:t>
            </a:r>
          </a:p>
        </p:txBody>
      </p:sp>
      <p:sp>
        <p:nvSpPr>
          <p:cNvPr id="1018906" name="Text Box 26"/>
          <p:cNvSpPr txBox="1">
            <a:spLocks noChangeArrowheads="1"/>
          </p:cNvSpPr>
          <p:nvPr/>
        </p:nvSpPr>
        <p:spPr bwMode="auto">
          <a:xfrm>
            <a:off x="600881" y="4321030"/>
            <a:ext cx="1175003" cy="42832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2200" dirty="0">
                <a:solidFill>
                  <a:srgbClr val="66CCFF"/>
                </a:solidFill>
                <a:latin typeface="Arial" charset="0"/>
                <a:ea typeface="Arial" charset="0"/>
                <a:cs typeface="Arial" charset="0"/>
              </a:rPr>
              <a:t>(</a:t>
            </a:r>
            <a:r>
              <a:rPr lang="en-US" sz="2200" i="1" dirty="0">
                <a:solidFill>
                  <a:srgbClr val="66CCFF"/>
                </a:solidFill>
                <a:latin typeface="Arial" charset="0"/>
                <a:ea typeface="Arial" charset="0"/>
                <a:cs typeface="Arial" charset="0"/>
              </a:rPr>
              <a:t>w</a:t>
            </a:r>
            <a:r>
              <a:rPr lang="en-US" sz="2200" i="1" baseline="-25000" dirty="0">
                <a:solidFill>
                  <a:srgbClr val="66CCFF"/>
                </a:solidFill>
                <a:latin typeface="Arial" charset="0"/>
                <a:ea typeface="Arial" charset="0"/>
                <a:cs typeface="Arial" charset="0"/>
              </a:rPr>
              <a:t>2</a:t>
            </a:r>
            <a:r>
              <a:rPr lang="en-US" sz="2200" dirty="0">
                <a:solidFill>
                  <a:srgbClr val="66CCFF"/>
                </a:solidFill>
                <a:latin typeface="Arial" charset="0"/>
                <a:ea typeface="Arial" charset="0"/>
                <a:cs typeface="Arial" charset="0"/>
              </a:rPr>
              <a:t> = 1)</a:t>
            </a:r>
          </a:p>
        </p:txBody>
      </p:sp>
      <p:sp>
        <p:nvSpPr>
          <p:cNvPr id="1018907" name="Text Box 27"/>
          <p:cNvSpPr txBox="1">
            <a:spLocks noChangeArrowheads="1"/>
          </p:cNvSpPr>
          <p:nvPr/>
        </p:nvSpPr>
        <p:spPr bwMode="auto">
          <a:xfrm>
            <a:off x="600881" y="4694221"/>
            <a:ext cx="1175003" cy="42832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2200" dirty="0">
                <a:solidFill>
                  <a:srgbClr val="991200"/>
                </a:solidFill>
                <a:latin typeface="Arial" charset="0"/>
                <a:ea typeface="Arial" charset="0"/>
                <a:cs typeface="Arial" charset="0"/>
              </a:rPr>
              <a:t>(</a:t>
            </a:r>
            <a:r>
              <a:rPr lang="en-US" sz="2200" i="1" dirty="0">
                <a:solidFill>
                  <a:srgbClr val="991200"/>
                </a:solidFill>
                <a:latin typeface="Arial" charset="0"/>
                <a:ea typeface="Arial" charset="0"/>
                <a:cs typeface="Arial" charset="0"/>
              </a:rPr>
              <a:t>w</a:t>
            </a:r>
            <a:r>
              <a:rPr lang="en-US" sz="2200" i="1" baseline="-25000" dirty="0">
                <a:solidFill>
                  <a:srgbClr val="991200"/>
                </a:solidFill>
                <a:latin typeface="Arial" charset="0"/>
                <a:ea typeface="Arial" charset="0"/>
                <a:cs typeface="Arial" charset="0"/>
              </a:rPr>
              <a:t>3</a:t>
            </a:r>
            <a:r>
              <a:rPr lang="en-US" sz="2200" dirty="0">
                <a:solidFill>
                  <a:srgbClr val="991200"/>
                </a:solidFill>
                <a:latin typeface="Arial" charset="0"/>
                <a:ea typeface="Arial" charset="0"/>
                <a:cs typeface="Arial" charset="0"/>
              </a:rPr>
              <a:t> = 1)</a:t>
            </a:r>
          </a:p>
        </p:txBody>
      </p:sp>
      <p:grpSp>
        <p:nvGrpSpPr>
          <p:cNvPr id="2" name="Group 1"/>
          <p:cNvGrpSpPr/>
          <p:nvPr/>
        </p:nvGrpSpPr>
        <p:grpSpPr>
          <a:xfrm>
            <a:off x="5738630" y="2926080"/>
            <a:ext cx="2191115" cy="2173645"/>
            <a:chOff x="5525980" y="2520068"/>
            <a:chExt cx="2191115" cy="2173645"/>
          </a:xfrm>
        </p:grpSpPr>
        <p:sp>
          <p:nvSpPr>
            <p:cNvPr id="28" name="Text Box 14"/>
            <p:cNvSpPr txBox="1">
              <a:spLocks noChangeArrowheads="1"/>
            </p:cNvSpPr>
            <p:nvPr/>
          </p:nvSpPr>
          <p:spPr bwMode="auto">
            <a:xfrm>
              <a:off x="5546308" y="2520068"/>
              <a:ext cx="217078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150000"/>
                </a:lnSpc>
              </a:pPr>
              <a:r>
                <a:rPr lang="en-US" sz="2200" i="1" dirty="0">
                  <a:latin typeface="Arial" charset="0"/>
                  <a:ea typeface="Arial" charset="0"/>
                  <a:cs typeface="Arial" charset="0"/>
                </a:rPr>
                <a:t>f </a:t>
              </a:r>
              <a:r>
                <a:rPr lang="en-US" sz="2200" dirty="0">
                  <a:latin typeface="Arial" charset="0"/>
                  <a:ea typeface="Arial" charset="0"/>
                  <a:cs typeface="Arial" charset="0"/>
                </a:rPr>
                <a:t>= </a:t>
              </a:r>
              <a:r>
                <a:rPr lang="en-US" sz="2200" dirty="0" smtClean="0">
                  <a:latin typeface="Arial" charset="0"/>
                  <a:ea typeface="Arial" charset="0"/>
                  <a:cs typeface="Arial" charset="0"/>
                </a:rPr>
                <a:t>2:  </a:t>
              </a:r>
              <a:endParaRPr lang="en-US" sz="2200" dirty="0">
                <a:latin typeface="Arial" charset="0"/>
                <a:ea typeface="Arial" charset="0"/>
                <a:cs typeface="Arial" charset="0"/>
              </a:endParaRPr>
            </a:p>
            <a:p>
              <a:pPr>
                <a:lnSpc>
                  <a:spcPct val="150000"/>
                </a:lnSpc>
              </a:pPr>
              <a:r>
                <a:rPr lang="en-US" sz="2200" dirty="0">
                  <a:latin typeface="Arial" charset="0"/>
                  <a:ea typeface="Arial" charset="0"/>
                  <a:cs typeface="Arial" charset="0"/>
                </a:rPr>
                <a:t>min(</a:t>
              </a:r>
              <a:r>
                <a:rPr lang="en-US" sz="2200" dirty="0">
                  <a:solidFill>
                    <a:srgbClr val="FF0000"/>
                  </a:solidFill>
                  <a:latin typeface="Arial" charset="0"/>
                  <a:ea typeface="Arial" charset="0"/>
                  <a:cs typeface="Arial" charset="0"/>
                </a:rPr>
                <a:t>8</a:t>
              </a:r>
              <a:r>
                <a:rPr lang="en-US" sz="2200" dirty="0">
                  <a:latin typeface="Arial" charset="0"/>
                  <a:ea typeface="Arial" charset="0"/>
                  <a:cs typeface="Arial" charset="0"/>
                </a:rPr>
                <a:t>, 2</a:t>
              </a:r>
              <a:r>
                <a:rPr lang="en-US" sz="2200" dirty="0" smtClean="0">
                  <a:latin typeface="Arial" charset="0"/>
                  <a:ea typeface="Arial" charset="0"/>
                  <a:cs typeface="Arial" charset="0"/>
                </a:rPr>
                <a:t>*3) </a:t>
              </a:r>
              <a:r>
                <a:rPr lang="en-US" sz="2200" dirty="0">
                  <a:latin typeface="Arial" charset="0"/>
                  <a:ea typeface="Arial" charset="0"/>
                  <a:cs typeface="Arial" charset="0"/>
                </a:rPr>
                <a:t>= </a:t>
              </a:r>
              <a:r>
                <a:rPr lang="en-US" sz="2200" dirty="0">
                  <a:solidFill>
                    <a:srgbClr val="FF0000"/>
                  </a:solidFill>
                  <a:latin typeface="Arial" charset="0"/>
                  <a:ea typeface="Arial" charset="0"/>
                  <a:cs typeface="Arial" charset="0"/>
                </a:rPr>
                <a:t>6</a:t>
              </a:r>
              <a:r>
                <a:rPr lang="en-US" sz="2200" dirty="0" smtClean="0">
                  <a:solidFill>
                    <a:srgbClr val="FF0000"/>
                  </a:solidFill>
                  <a:latin typeface="Arial" charset="0"/>
                  <a:ea typeface="Arial" charset="0"/>
                  <a:cs typeface="Arial" charset="0"/>
                </a:rPr>
                <a:t> </a:t>
              </a:r>
              <a:endParaRPr lang="en-US" sz="2200" dirty="0">
                <a:solidFill>
                  <a:srgbClr val="FF0000"/>
                </a:solidFill>
                <a:latin typeface="Arial" charset="0"/>
                <a:ea typeface="Arial" charset="0"/>
                <a:cs typeface="Arial" charset="0"/>
              </a:endParaRPr>
            </a:p>
            <a:p>
              <a:pPr>
                <a:lnSpc>
                  <a:spcPct val="150000"/>
                </a:lnSpc>
              </a:pPr>
              <a:r>
                <a:rPr lang="en-US" sz="2200" dirty="0">
                  <a:latin typeface="Arial" charset="0"/>
                  <a:ea typeface="Arial" charset="0"/>
                  <a:cs typeface="Arial" charset="0"/>
                </a:rPr>
                <a:t>min(</a:t>
              </a:r>
              <a:r>
                <a:rPr lang="en-US" sz="2200" dirty="0">
                  <a:solidFill>
                    <a:srgbClr val="66CCFF"/>
                  </a:solidFill>
                  <a:latin typeface="Arial" charset="0"/>
                  <a:ea typeface="Arial" charset="0"/>
                  <a:cs typeface="Arial" charset="0"/>
                </a:rPr>
                <a:t>6</a:t>
              </a:r>
              <a:r>
                <a:rPr lang="en-US" sz="2200" dirty="0">
                  <a:latin typeface="Arial" charset="0"/>
                  <a:ea typeface="Arial" charset="0"/>
                  <a:cs typeface="Arial" charset="0"/>
                </a:rPr>
                <a:t>, 2</a:t>
              </a:r>
              <a:r>
                <a:rPr lang="en-US" sz="2200" dirty="0" smtClean="0">
                  <a:latin typeface="Arial" charset="0"/>
                  <a:ea typeface="Arial" charset="0"/>
                  <a:cs typeface="Arial" charset="0"/>
                </a:rPr>
                <a:t>*1) </a:t>
              </a:r>
              <a:r>
                <a:rPr lang="en-US" sz="2200" dirty="0">
                  <a:latin typeface="Arial" charset="0"/>
                  <a:ea typeface="Arial" charset="0"/>
                  <a:cs typeface="Arial" charset="0"/>
                </a:rPr>
                <a:t>= </a:t>
              </a:r>
              <a:r>
                <a:rPr lang="en-US" sz="2200" dirty="0">
                  <a:solidFill>
                    <a:srgbClr val="66CCFF"/>
                  </a:solidFill>
                  <a:latin typeface="Arial" charset="0"/>
                  <a:ea typeface="Arial" charset="0"/>
                  <a:cs typeface="Arial" charset="0"/>
                </a:rPr>
                <a:t>2</a:t>
              </a:r>
              <a:r>
                <a:rPr lang="en-US" sz="2200" dirty="0" smtClean="0">
                  <a:solidFill>
                    <a:srgbClr val="FF0000"/>
                  </a:solidFill>
                  <a:latin typeface="Arial" charset="0"/>
                  <a:ea typeface="Arial" charset="0"/>
                  <a:cs typeface="Arial" charset="0"/>
                </a:rPr>
                <a:t> </a:t>
              </a:r>
              <a:endParaRPr lang="en-US" sz="2200" dirty="0">
                <a:solidFill>
                  <a:srgbClr val="FF0000"/>
                </a:solidFill>
                <a:latin typeface="Arial" charset="0"/>
                <a:ea typeface="Arial" charset="0"/>
                <a:cs typeface="Arial" charset="0"/>
              </a:endParaRPr>
            </a:p>
            <a:p>
              <a:pPr>
                <a:lnSpc>
                  <a:spcPct val="150000"/>
                </a:lnSpc>
              </a:pPr>
              <a:r>
                <a:rPr lang="en-US" sz="2200" dirty="0">
                  <a:latin typeface="Arial" charset="0"/>
                  <a:ea typeface="Arial" charset="0"/>
                  <a:cs typeface="Arial" charset="0"/>
                </a:rPr>
                <a:t>min(</a:t>
              </a:r>
              <a:r>
                <a:rPr lang="en-US" sz="2200" dirty="0">
                  <a:solidFill>
                    <a:schemeClr val="accent2"/>
                  </a:solidFill>
                  <a:latin typeface="Arial" charset="0"/>
                  <a:ea typeface="Arial" charset="0"/>
                  <a:cs typeface="Arial" charset="0"/>
                </a:rPr>
                <a:t>2</a:t>
              </a:r>
              <a:r>
                <a:rPr lang="en-US" sz="2200" dirty="0">
                  <a:latin typeface="Arial" charset="0"/>
                  <a:ea typeface="Arial" charset="0"/>
                  <a:cs typeface="Arial" charset="0"/>
                </a:rPr>
                <a:t>, 2</a:t>
              </a:r>
              <a:r>
                <a:rPr lang="en-US" sz="2200" dirty="0" smtClean="0">
                  <a:latin typeface="Arial" charset="0"/>
                  <a:ea typeface="Arial" charset="0"/>
                  <a:cs typeface="Arial" charset="0"/>
                </a:rPr>
                <a:t>*1) </a:t>
              </a:r>
              <a:r>
                <a:rPr lang="en-US" sz="2200" dirty="0">
                  <a:latin typeface="Arial" charset="0"/>
                  <a:ea typeface="Arial" charset="0"/>
                  <a:cs typeface="Arial" charset="0"/>
                </a:rPr>
                <a:t>= </a:t>
              </a:r>
              <a:r>
                <a:rPr lang="en-US" sz="2200" dirty="0">
                  <a:solidFill>
                    <a:schemeClr val="accent2"/>
                  </a:solidFill>
                  <a:latin typeface="Arial" charset="0"/>
                  <a:ea typeface="Arial" charset="0"/>
                  <a:cs typeface="Arial" charset="0"/>
                </a:rPr>
                <a:t>2</a:t>
              </a:r>
              <a:r>
                <a:rPr lang="en-US" sz="2200" dirty="0">
                  <a:latin typeface="Arial" charset="0"/>
                  <a:ea typeface="Arial" charset="0"/>
                  <a:cs typeface="Arial" charset="0"/>
                </a:rPr>
                <a:t> </a:t>
              </a:r>
            </a:p>
          </p:txBody>
        </p:sp>
        <p:sp>
          <p:nvSpPr>
            <p:cNvPr id="29" name="Rectangle 24"/>
            <p:cNvSpPr>
              <a:spLocks noChangeArrowheads="1"/>
            </p:cNvSpPr>
            <p:nvPr/>
          </p:nvSpPr>
          <p:spPr bwMode="auto">
            <a:xfrm>
              <a:off x="5525980" y="2532587"/>
              <a:ext cx="2149608" cy="21611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grpSp>
      <p:sp>
        <p:nvSpPr>
          <p:cNvPr id="30" name="Rectangle 3"/>
          <p:cNvSpPr txBox="1">
            <a:spLocks noChangeArrowheads="1"/>
          </p:cNvSpPr>
          <p:nvPr/>
        </p:nvSpPr>
        <p:spPr bwMode="auto">
          <a:xfrm>
            <a:off x="562846" y="1449421"/>
            <a:ext cx="8565204" cy="1603342"/>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lvl1pPr marL="342900" indent="-342900" algn="l" defTabSz="457200" rtl="0" eaLnBrk="0" fontAlgn="base" hangingPunct="0">
              <a:lnSpc>
                <a:spcPct val="100000"/>
              </a:lnSpc>
              <a:spcBef>
                <a:spcPts val="3000"/>
              </a:spcBef>
              <a:spcAft>
                <a:spcPts val="800"/>
              </a:spcAft>
              <a:buFont typeface="Arial" pitchFamily="-1" charset="0"/>
              <a:buChar char="•"/>
              <a:defRPr sz="3000" kern="1200" spc="-50" baseline="0">
                <a:solidFill>
                  <a:schemeClr val="tx1"/>
                </a:solidFill>
                <a:latin typeface="+mn-lt"/>
                <a:ea typeface="ＭＳ Ｐゴシック" pitchFamily="-1" charset="-128"/>
                <a:cs typeface="ＭＳ Ｐゴシック" pitchFamily="-1" charset="-128"/>
              </a:defRPr>
            </a:lvl1pPr>
            <a:lvl2pPr marL="742950" marR="0" indent="-285750" algn="l" defTabSz="457200" rtl="0" eaLnBrk="0" fontAlgn="base" latinLnBrk="0" hangingPunct="0">
              <a:lnSpc>
                <a:spcPct val="95000"/>
              </a:lnSpc>
              <a:spcBef>
                <a:spcPts val="800"/>
              </a:spcBef>
              <a:spcAft>
                <a:spcPts val="800"/>
              </a:spcAft>
              <a:buClrTx/>
              <a:buSzTx/>
              <a:buFont typeface="Arial" pitchFamily="-1" charset="0"/>
              <a:buChar char="–"/>
              <a:tabLst/>
              <a:defRPr sz="2800" kern="1200" spc="-50" baseline="0">
                <a:solidFill>
                  <a:schemeClr val="tx1"/>
                </a:solidFill>
                <a:latin typeface="+mn-lt"/>
                <a:ea typeface="ＭＳ Ｐゴシック" pitchFamily="-1" charset="-128"/>
                <a:cs typeface="+mn-cs"/>
              </a:defRPr>
            </a:lvl2pPr>
            <a:lvl3pPr marL="1143000" indent="-228600" algn="l" defTabSz="457200" rtl="0" eaLnBrk="0" fontAlgn="base" hangingPunct="0">
              <a:lnSpc>
                <a:spcPct val="90000"/>
              </a:lnSpc>
              <a:spcBef>
                <a:spcPts val="8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90000"/>
              </a:lnSpc>
              <a:spcBef>
                <a:spcPts val="800"/>
              </a:spcBef>
              <a:spcAft>
                <a:spcPct val="0"/>
              </a:spcAft>
              <a:buFont typeface="Arial" pitchFamily="-1" charset="0"/>
              <a:buChar char="»"/>
              <a:defRPr sz="22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800" b="0" dirty="0"/>
              <a:t>Associate a weight </a:t>
            </a:r>
            <a:r>
              <a:rPr lang="en-US" sz="2800" b="0" i="1" dirty="0" err="1">
                <a:latin typeface="Times New Roman" charset="0"/>
              </a:rPr>
              <a:t>w</a:t>
            </a:r>
            <a:r>
              <a:rPr lang="en-US" sz="2800" b="0" i="1" baseline="-25000" dirty="0" err="1">
                <a:latin typeface="Times New Roman" charset="0"/>
              </a:rPr>
              <a:t>i</a:t>
            </a:r>
            <a:r>
              <a:rPr lang="en-US" sz="2800" b="0" i="1" dirty="0">
                <a:latin typeface="Times New Roman" charset="0"/>
              </a:rPr>
              <a:t> </a:t>
            </a:r>
            <a:r>
              <a:rPr lang="en-US" sz="2800" b="0" dirty="0"/>
              <a:t>with each flow </a:t>
            </a:r>
            <a:r>
              <a:rPr lang="en-US" sz="2800" b="0" i="1" dirty="0" err="1">
                <a:latin typeface="Times New Roman" charset="0"/>
              </a:rPr>
              <a:t>i</a:t>
            </a:r>
            <a:endParaRPr lang="en-US" sz="2800" b="0" i="1" dirty="0">
              <a:latin typeface="Times New Roman" charset="0"/>
            </a:endParaRPr>
          </a:p>
          <a:p>
            <a:pPr>
              <a:spcBef>
                <a:spcPts val="800"/>
              </a:spcBef>
            </a:pPr>
            <a:r>
              <a:rPr lang="en-US" sz="2800" b="0" dirty="0"/>
              <a:t>If link congested, compute </a:t>
            </a:r>
            <a:r>
              <a:rPr lang="en-US" sz="2800" b="0" i="1" dirty="0">
                <a:latin typeface="Times New Roman" charset="0"/>
              </a:rPr>
              <a:t>f</a:t>
            </a:r>
            <a:r>
              <a:rPr lang="en-US" sz="2800" b="0" dirty="0"/>
              <a:t> such that </a:t>
            </a:r>
          </a:p>
        </p:txBody>
      </p:sp>
      <p:sp>
        <p:nvSpPr>
          <p:cNvPr id="34" name="Text Box 5"/>
          <p:cNvSpPr txBox="1">
            <a:spLocks noChangeArrowheads="1"/>
          </p:cNvSpPr>
          <p:nvPr/>
        </p:nvSpPr>
        <p:spPr bwMode="auto">
          <a:xfrm>
            <a:off x="1885769" y="3968758"/>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rgbClr val="FF0000"/>
                </a:solidFill>
                <a:latin typeface="Arial" charset="0"/>
                <a:ea typeface="Arial" charset="0"/>
                <a:cs typeface="Arial" charset="0"/>
              </a:rPr>
              <a:t>8</a:t>
            </a:r>
            <a:endParaRPr lang="en-US" sz="2200">
              <a:latin typeface="Arial" charset="0"/>
              <a:ea typeface="Arial" charset="0"/>
              <a:cs typeface="Arial" charset="0"/>
            </a:endParaRPr>
          </a:p>
        </p:txBody>
      </p:sp>
      <p:sp>
        <p:nvSpPr>
          <p:cNvPr id="35" name="Text Box 6"/>
          <p:cNvSpPr txBox="1">
            <a:spLocks noChangeArrowheads="1"/>
          </p:cNvSpPr>
          <p:nvPr/>
        </p:nvSpPr>
        <p:spPr bwMode="auto">
          <a:xfrm>
            <a:off x="1885769" y="4341217"/>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dirty="0">
                <a:solidFill>
                  <a:srgbClr val="66CCFF"/>
                </a:solidFill>
                <a:latin typeface="Arial" charset="0"/>
                <a:ea typeface="Arial" charset="0"/>
                <a:cs typeface="Arial" charset="0"/>
              </a:rPr>
              <a:t>6</a:t>
            </a:r>
          </a:p>
        </p:txBody>
      </p:sp>
      <p:sp>
        <p:nvSpPr>
          <p:cNvPr id="36" name="Text Box 7"/>
          <p:cNvSpPr txBox="1">
            <a:spLocks noChangeArrowheads="1"/>
          </p:cNvSpPr>
          <p:nvPr/>
        </p:nvSpPr>
        <p:spPr bwMode="auto">
          <a:xfrm>
            <a:off x="1885769" y="4713676"/>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chemeClr val="accent2"/>
                </a:solidFill>
                <a:latin typeface="Arial" charset="0"/>
                <a:ea typeface="Arial" charset="0"/>
                <a:cs typeface="Arial" charset="0"/>
              </a:rPr>
              <a:t>2</a:t>
            </a:r>
            <a:endParaRPr lang="en-US" sz="2200">
              <a:latin typeface="Arial" charset="0"/>
              <a:ea typeface="Arial" charset="0"/>
              <a:cs typeface="Arial" charset="0"/>
            </a:endParaRPr>
          </a:p>
        </p:txBody>
      </p:sp>
      <p:sp>
        <p:nvSpPr>
          <p:cNvPr id="37" name="Line 8"/>
          <p:cNvSpPr>
            <a:spLocks noChangeShapeType="1"/>
          </p:cNvSpPr>
          <p:nvPr/>
        </p:nvSpPr>
        <p:spPr bwMode="auto">
          <a:xfrm>
            <a:off x="3879975" y="4660392"/>
            <a:ext cx="533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38" name="Line 9"/>
          <p:cNvSpPr>
            <a:spLocks noChangeShapeType="1"/>
          </p:cNvSpPr>
          <p:nvPr/>
        </p:nvSpPr>
        <p:spPr bwMode="auto">
          <a:xfrm>
            <a:off x="3879975" y="4560379"/>
            <a:ext cx="533400" cy="0"/>
          </a:xfrm>
          <a:prstGeom prst="line">
            <a:avLst/>
          </a:prstGeom>
          <a:noFill/>
          <a:ln w="317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39" name="Line 10"/>
          <p:cNvSpPr>
            <a:spLocks noChangeShapeType="1"/>
          </p:cNvSpPr>
          <p:nvPr/>
        </p:nvSpPr>
        <p:spPr bwMode="auto">
          <a:xfrm>
            <a:off x="3879975" y="4411932"/>
            <a:ext cx="533400" cy="0"/>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0" name="Text Box 11"/>
          <p:cNvSpPr txBox="1">
            <a:spLocks noChangeArrowheads="1"/>
          </p:cNvSpPr>
          <p:nvPr/>
        </p:nvSpPr>
        <p:spPr bwMode="auto">
          <a:xfrm>
            <a:off x="4386223" y="4351809"/>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dirty="0">
                <a:solidFill>
                  <a:srgbClr val="66CCFF"/>
                </a:solidFill>
                <a:latin typeface="Arial" charset="0"/>
                <a:ea typeface="Arial" charset="0"/>
                <a:cs typeface="Arial" charset="0"/>
              </a:rPr>
              <a:t>2</a:t>
            </a:r>
          </a:p>
        </p:txBody>
      </p:sp>
      <p:sp>
        <p:nvSpPr>
          <p:cNvPr id="41" name="Text Box 12"/>
          <p:cNvSpPr txBox="1">
            <a:spLocks noChangeArrowheads="1"/>
          </p:cNvSpPr>
          <p:nvPr/>
        </p:nvSpPr>
        <p:spPr bwMode="auto">
          <a:xfrm>
            <a:off x="4386223" y="4086092"/>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a:solidFill>
                  <a:srgbClr val="FF0000"/>
                </a:solidFill>
                <a:latin typeface="Arial" charset="0"/>
                <a:ea typeface="Arial" charset="0"/>
                <a:cs typeface="Arial" charset="0"/>
              </a:rPr>
              <a:t>6</a:t>
            </a:r>
            <a:endParaRPr lang="en-US" sz="2200">
              <a:latin typeface="Arial" charset="0"/>
              <a:ea typeface="Arial" charset="0"/>
              <a:cs typeface="Arial" charset="0"/>
            </a:endParaRPr>
          </a:p>
        </p:txBody>
      </p:sp>
      <p:sp>
        <p:nvSpPr>
          <p:cNvPr id="42" name="Text Box 13"/>
          <p:cNvSpPr txBox="1">
            <a:spLocks noChangeArrowheads="1"/>
          </p:cNvSpPr>
          <p:nvPr/>
        </p:nvSpPr>
        <p:spPr bwMode="auto">
          <a:xfrm>
            <a:off x="4386223" y="4630234"/>
            <a:ext cx="3417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200" dirty="0">
                <a:solidFill>
                  <a:schemeClr val="accent2"/>
                </a:solidFill>
                <a:latin typeface="Arial" charset="0"/>
                <a:ea typeface="Arial" charset="0"/>
                <a:cs typeface="Arial" charset="0"/>
              </a:rPr>
              <a:t>2</a:t>
            </a:r>
            <a:endParaRPr lang="en-US" sz="2200" dirty="0">
              <a:latin typeface="Arial" charset="0"/>
              <a:ea typeface="Arial" charset="0"/>
              <a:cs typeface="Arial" charset="0"/>
            </a:endParaRPr>
          </a:p>
        </p:txBody>
      </p:sp>
      <p:sp>
        <p:nvSpPr>
          <p:cNvPr id="43" name="Oval 15"/>
          <p:cNvSpPr>
            <a:spLocks noChangeArrowheads="1"/>
          </p:cNvSpPr>
          <p:nvPr/>
        </p:nvSpPr>
        <p:spPr bwMode="auto">
          <a:xfrm>
            <a:off x="3803775" y="4388929"/>
            <a:ext cx="152400" cy="342900"/>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4" name="Rectangle 16"/>
          <p:cNvSpPr>
            <a:spLocks noChangeArrowheads="1"/>
          </p:cNvSpPr>
          <p:nvPr/>
        </p:nvSpPr>
        <p:spPr bwMode="auto">
          <a:xfrm>
            <a:off x="2813175" y="4388929"/>
            <a:ext cx="1066800" cy="3429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5" name="Line 17"/>
          <p:cNvSpPr>
            <a:spLocks noChangeShapeType="1"/>
          </p:cNvSpPr>
          <p:nvPr/>
        </p:nvSpPr>
        <p:spPr bwMode="auto">
          <a:xfrm>
            <a:off x="2813175" y="4388929"/>
            <a:ext cx="1066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6" name="Line 18"/>
          <p:cNvSpPr>
            <a:spLocks noChangeShapeType="1"/>
          </p:cNvSpPr>
          <p:nvPr/>
        </p:nvSpPr>
        <p:spPr bwMode="auto">
          <a:xfrm>
            <a:off x="2813175" y="4731829"/>
            <a:ext cx="1066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7" name="Oval 19"/>
          <p:cNvSpPr>
            <a:spLocks noChangeArrowheads="1"/>
          </p:cNvSpPr>
          <p:nvPr/>
        </p:nvSpPr>
        <p:spPr bwMode="auto">
          <a:xfrm>
            <a:off x="2736975" y="4388929"/>
            <a:ext cx="152400" cy="34290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8" name="Line 20"/>
          <p:cNvSpPr>
            <a:spLocks noChangeShapeType="1"/>
          </p:cNvSpPr>
          <p:nvPr/>
        </p:nvSpPr>
        <p:spPr bwMode="auto">
          <a:xfrm>
            <a:off x="2222625" y="4274629"/>
            <a:ext cx="6096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49" name="Line 21"/>
          <p:cNvSpPr>
            <a:spLocks noChangeShapeType="1"/>
          </p:cNvSpPr>
          <p:nvPr/>
        </p:nvSpPr>
        <p:spPr bwMode="auto">
          <a:xfrm>
            <a:off x="2222625" y="4560379"/>
            <a:ext cx="609600" cy="0"/>
          </a:xfrm>
          <a:prstGeom prst="line">
            <a:avLst/>
          </a:prstGeom>
          <a:noFill/>
          <a:ln w="381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50" name="Line 22"/>
          <p:cNvSpPr>
            <a:spLocks noChangeShapeType="1"/>
          </p:cNvSpPr>
          <p:nvPr/>
        </p:nvSpPr>
        <p:spPr bwMode="auto">
          <a:xfrm flipV="1">
            <a:off x="2203575" y="4617529"/>
            <a:ext cx="6096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charset="0"/>
              <a:ea typeface="Arial" charset="0"/>
              <a:cs typeface="Arial" charset="0"/>
            </a:endParaRPr>
          </a:p>
        </p:txBody>
      </p:sp>
      <p:sp>
        <p:nvSpPr>
          <p:cNvPr id="51" name="Text Box 23"/>
          <p:cNvSpPr txBox="1">
            <a:spLocks noChangeArrowheads="1"/>
          </p:cNvSpPr>
          <p:nvPr/>
        </p:nvSpPr>
        <p:spPr bwMode="auto">
          <a:xfrm>
            <a:off x="3112230" y="4006204"/>
            <a:ext cx="498856"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200" dirty="0">
                <a:latin typeface="Arial" charset="0"/>
                <a:ea typeface="Arial" charset="0"/>
                <a:cs typeface="Arial" charset="0"/>
              </a:rPr>
              <a:t>10</a:t>
            </a:r>
          </a:p>
        </p:txBody>
      </p:sp>
      <p:sp>
        <p:nvSpPr>
          <p:cNvPr id="52" name="Rectangle 24"/>
          <p:cNvSpPr>
            <a:spLocks noChangeArrowheads="1"/>
          </p:cNvSpPr>
          <p:nvPr/>
        </p:nvSpPr>
        <p:spPr bwMode="auto">
          <a:xfrm>
            <a:off x="1195795" y="5635200"/>
            <a:ext cx="685800" cy="685800"/>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53" name="Rectangle 25"/>
          <p:cNvSpPr>
            <a:spLocks noChangeArrowheads="1"/>
          </p:cNvSpPr>
          <p:nvPr/>
        </p:nvSpPr>
        <p:spPr bwMode="auto">
          <a:xfrm>
            <a:off x="1869425" y="5635200"/>
            <a:ext cx="685800" cy="685800"/>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54" name="Rectangle 26"/>
          <p:cNvSpPr>
            <a:spLocks noChangeArrowheads="1"/>
          </p:cNvSpPr>
          <p:nvPr/>
        </p:nvSpPr>
        <p:spPr bwMode="auto">
          <a:xfrm>
            <a:off x="2541466" y="5635200"/>
            <a:ext cx="685800" cy="682229"/>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55" name="Rectangle 27"/>
          <p:cNvSpPr>
            <a:spLocks noChangeArrowheads="1"/>
          </p:cNvSpPr>
          <p:nvPr/>
        </p:nvSpPr>
        <p:spPr bwMode="auto">
          <a:xfrm>
            <a:off x="3215095" y="5635200"/>
            <a:ext cx="685800" cy="682229"/>
          </a:xfrm>
          <a:prstGeom prst="rect">
            <a:avLst/>
          </a:prstGeom>
          <a:solidFill>
            <a:srgbClr val="66CCFF"/>
          </a:solidFill>
          <a:ln w="6350">
            <a:solidFill>
              <a:schemeClr val="tx1"/>
            </a:solidFill>
            <a:miter lim="800000"/>
            <a:headEnd/>
            <a:tailEnd/>
          </a:ln>
          <a:effectLst/>
        </p:spPr>
        <p:txBody>
          <a:bodyPr wrap="none" lIns="90488" tIns="44450" rIns="90488" bIns="44450" anchor="ctr"/>
          <a:lstStyle/>
          <a:p>
            <a:endParaRPr lang="en-US"/>
          </a:p>
        </p:txBody>
      </p:sp>
      <p:sp>
        <p:nvSpPr>
          <p:cNvPr id="56" name="Rectangle 28"/>
          <p:cNvSpPr>
            <a:spLocks noChangeArrowheads="1"/>
          </p:cNvSpPr>
          <p:nvPr/>
        </p:nvSpPr>
        <p:spPr bwMode="auto">
          <a:xfrm>
            <a:off x="3887136" y="5635200"/>
            <a:ext cx="685800" cy="682229"/>
          </a:xfrm>
          <a:prstGeom prst="rect">
            <a:avLst/>
          </a:prstGeom>
          <a:solidFill>
            <a:srgbClr val="991200"/>
          </a:solidFill>
          <a:ln w="6350">
            <a:solidFill>
              <a:schemeClr val="tx1"/>
            </a:solidFill>
            <a:miter lim="800000"/>
            <a:headEnd/>
            <a:tailEnd/>
          </a:ln>
          <a:effectLst/>
        </p:spPr>
        <p:txBody>
          <a:bodyPr wrap="none" lIns="90488" tIns="44450" rIns="90488" bIns="44450" anchor="ctr"/>
          <a:lstStyle/>
          <a:p>
            <a:endParaRPr lang="en-US"/>
          </a:p>
        </p:txBody>
      </p:sp>
      <p:sp>
        <p:nvSpPr>
          <p:cNvPr id="57" name="Rectangle 29"/>
          <p:cNvSpPr>
            <a:spLocks noChangeArrowheads="1"/>
          </p:cNvSpPr>
          <p:nvPr/>
        </p:nvSpPr>
        <p:spPr bwMode="auto">
          <a:xfrm>
            <a:off x="4560765" y="5635200"/>
            <a:ext cx="685800" cy="685800"/>
          </a:xfrm>
          <a:prstGeom prst="rect">
            <a:avLst/>
          </a:prstGeom>
          <a:solidFill>
            <a:srgbClr val="FF0000"/>
          </a:solidFill>
          <a:ln w="63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58" name="Rectangle 30"/>
          <p:cNvSpPr>
            <a:spLocks noChangeArrowheads="1"/>
          </p:cNvSpPr>
          <p:nvPr/>
        </p:nvSpPr>
        <p:spPr bwMode="auto">
          <a:xfrm>
            <a:off x="5234394" y="5635200"/>
            <a:ext cx="685800" cy="685800"/>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59" name="Rectangle 31"/>
          <p:cNvSpPr>
            <a:spLocks noChangeArrowheads="1"/>
          </p:cNvSpPr>
          <p:nvPr/>
        </p:nvSpPr>
        <p:spPr bwMode="auto">
          <a:xfrm>
            <a:off x="5908024" y="5635200"/>
            <a:ext cx="685800" cy="685800"/>
          </a:xfrm>
          <a:prstGeom prst="rect">
            <a:avLst/>
          </a:prstGeom>
          <a:solidFill>
            <a:srgbClr val="FF0000"/>
          </a:solidFill>
          <a:ln w="6350">
            <a:solidFill>
              <a:schemeClr val="tx1"/>
            </a:solidFill>
            <a:miter lim="800000"/>
            <a:headEnd/>
            <a:tailEnd/>
          </a:ln>
          <a:effectLst/>
        </p:spPr>
        <p:txBody>
          <a:bodyPr wrap="none" lIns="90488" tIns="44450" rIns="90488" bIns="44450" anchor="ctr"/>
          <a:lstStyle/>
          <a:p>
            <a:endParaRPr lang="en-US"/>
          </a:p>
        </p:txBody>
      </p:sp>
      <p:sp>
        <p:nvSpPr>
          <p:cNvPr id="60" name="Rectangle 32"/>
          <p:cNvSpPr>
            <a:spLocks noChangeArrowheads="1"/>
          </p:cNvSpPr>
          <p:nvPr/>
        </p:nvSpPr>
        <p:spPr bwMode="auto">
          <a:xfrm>
            <a:off x="6580065" y="5635200"/>
            <a:ext cx="685800" cy="685800"/>
          </a:xfrm>
          <a:prstGeom prst="rect">
            <a:avLst/>
          </a:prstGeom>
          <a:solidFill>
            <a:srgbClr val="66CCFF"/>
          </a:solidFill>
          <a:ln w="63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61" name="Rectangle 33"/>
          <p:cNvSpPr>
            <a:spLocks noChangeArrowheads="1"/>
          </p:cNvSpPr>
          <p:nvPr/>
        </p:nvSpPr>
        <p:spPr bwMode="auto">
          <a:xfrm>
            <a:off x="7253695" y="5635200"/>
            <a:ext cx="685800" cy="685800"/>
          </a:xfrm>
          <a:prstGeom prst="rect">
            <a:avLst/>
          </a:prstGeom>
          <a:solidFill>
            <a:srgbClr val="991200"/>
          </a:solidFill>
          <a:ln w="63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Tree>
    <p:extLst>
      <p:ext uri="{BB962C8B-B14F-4D97-AF65-F5344CB8AC3E}">
        <p14:creationId xmlns:p14="http://schemas.microsoft.com/office/powerpoint/2010/main" val="3227545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noAutofit/>
          </a:bodyPr>
          <a:lstStyle/>
          <a:p>
            <a:r>
              <a:rPr lang="sv-SE" sz="3200" dirty="0" err="1"/>
              <a:t>Theoretical</a:t>
            </a:r>
            <a:r>
              <a:rPr lang="sv-SE" sz="3200" dirty="0"/>
              <a:t> </a:t>
            </a:r>
            <a:r>
              <a:rPr lang="sv-SE" sz="3200" dirty="0" err="1"/>
              <a:t>Properties</a:t>
            </a:r>
            <a:r>
              <a:rPr lang="sv-SE" sz="3200" dirty="0"/>
              <a:t> </a:t>
            </a:r>
            <a:r>
              <a:rPr lang="sv-SE" sz="3200" dirty="0" err="1"/>
              <a:t>of</a:t>
            </a:r>
            <a:r>
              <a:rPr lang="sv-SE" sz="3200" dirty="0"/>
              <a:t> Max-Min </a:t>
            </a:r>
            <a:r>
              <a:rPr lang="sv-SE" sz="3200" dirty="0" err="1"/>
              <a:t>Fairness</a:t>
            </a:r>
            <a:endParaRPr lang="en-US" sz="3200" dirty="0"/>
          </a:p>
        </p:txBody>
      </p:sp>
      <p:sp>
        <p:nvSpPr>
          <p:cNvPr id="3" name="Content Placeholder 2"/>
          <p:cNvSpPr>
            <a:spLocks noGrp="1"/>
          </p:cNvSpPr>
          <p:nvPr>
            <p:ph idx="1"/>
          </p:nvPr>
        </p:nvSpPr>
        <p:spPr/>
        <p:txBody>
          <a:bodyPr>
            <a:noAutofit/>
          </a:bodyPr>
          <a:lstStyle/>
          <a:p>
            <a:pPr>
              <a:lnSpc>
                <a:spcPct val="90000"/>
              </a:lnSpc>
            </a:pPr>
            <a:r>
              <a:rPr lang="sv-SE" sz="2800" b="1" dirty="0" err="1">
                <a:latin typeface="Arial" charset="0"/>
                <a:ea typeface="Arial" charset="0"/>
                <a:cs typeface="Arial" charset="0"/>
              </a:rPr>
              <a:t>Share</a:t>
            </a:r>
            <a:r>
              <a:rPr lang="sv-SE" sz="2800" b="1" dirty="0">
                <a:latin typeface="Arial" charset="0"/>
                <a:ea typeface="Arial" charset="0"/>
                <a:cs typeface="Arial" charset="0"/>
              </a:rPr>
              <a:t> </a:t>
            </a:r>
            <a:r>
              <a:rPr lang="sv-SE" sz="2800" b="1" dirty="0" err="1">
                <a:latin typeface="Arial" charset="0"/>
                <a:ea typeface="Arial" charset="0"/>
                <a:cs typeface="Arial" charset="0"/>
              </a:rPr>
              <a:t>guarantee</a:t>
            </a:r>
            <a:endParaRPr lang="sv-SE" sz="2800" b="1" dirty="0">
              <a:latin typeface="Arial" charset="0"/>
              <a:ea typeface="Arial" charset="0"/>
              <a:cs typeface="Arial" charset="0"/>
            </a:endParaRPr>
          </a:p>
          <a:p>
            <a:pPr lvl="1">
              <a:lnSpc>
                <a:spcPct val="90000"/>
              </a:lnSpc>
            </a:pPr>
            <a:r>
              <a:rPr lang="sv-SE" sz="2400" dirty="0" err="1">
                <a:latin typeface="Arial" charset="0"/>
                <a:ea typeface="Arial" charset="0"/>
                <a:cs typeface="Arial" charset="0"/>
              </a:rPr>
              <a:t>Each</a:t>
            </a:r>
            <a:r>
              <a:rPr lang="sv-SE" sz="2400" dirty="0">
                <a:latin typeface="Arial" charset="0"/>
                <a:ea typeface="Arial" charset="0"/>
                <a:cs typeface="Arial" charset="0"/>
              </a:rPr>
              <a:t> </a:t>
            </a:r>
            <a:r>
              <a:rPr lang="sv-SE" sz="2400" dirty="0" err="1">
                <a:latin typeface="Arial" charset="0"/>
                <a:ea typeface="Arial" charset="0"/>
                <a:cs typeface="Arial" charset="0"/>
              </a:rPr>
              <a:t>user</a:t>
            </a:r>
            <a:r>
              <a:rPr lang="sv-SE" sz="2400" dirty="0">
                <a:latin typeface="Arial" charset="0"/>
                <a:ea typeface="Arial" charset="0"/>
                <a:cs typeface="Arial" charset="0"/>
              </a:rPr>
              <a:t> gets at </a:t>
            </a:r>
            <a:r>
              <a:rPr lang="sv-SE" sz="2400" dirty="0" err="1">
                <a:latin typeface="Arial" charset="0"/>
                <a:ea typeface="Arial" charset="0"/>
                <a:cs typeface="Arial" charset="0"/>
              </a:rPr>
              <a:t>least</a:t>
            </a:r>
            <a:r>
              <a:rPr lang="sv-SE" sz="2400" dirty="0">
                <a:latin typeface="Arial" charset="0"/>
                <a:ea typeface="Arial" charset="0"/>
                <a:cs typeface="Arial" charset="0"/>
              </a:rPr>
              <a:t> 1/n </a:t>
            </a:r>
            <a:r>
              <a:rPr lang="sv-SE" sz="2400" dirty="0" err="1">
                <a:latin typeface="Arial" charset="0"/>
                <a:ea typeface="Arial" charset="0"/>
                <a:cs typeface="Arial" charset="0"/>
              </a:rPr>
              <a:t>of</a:t>
            </a:r>
            <a:r>
              <a:rPr lang="sv-SE" sz="2400" dirty="0">
                <a:latin typeface="Arial" charset="0"/>
                <a:ea typeface="Arial" charset="0"/>
                <a:cs typeface="Arial" charset="0"/>
              </a:rPr>
              <a:t> the </a:t>
            </a:r>
            <a:r>
              <a:rPr lang="sv-SE" sz="2400" dirty="0" err="1">
                <a:latin typeface="Arial" charset="0"/>
                <a:ea typeface="Arial" charset="0"/>
                <a:cs typeface="Arial" charset="0"/>
              </a:rPr>
              <a:t>resource</a:t>
            </a:r>
            <a:endParaRPr lang="sv-SE" sz="2400" dirty="0">
              <a:latin typeface="Arial" charset="0"/>
              <a:ea typeface="Arial" charset="0"/>
              <a:cs typeface="Arial" charset="0"/>
            </a:endParaRPr>
          </a:p>
          <a:p>
            <a:pPr lvl="1">
              <a:lnSpc>
                <a:spcPct val="90000"/>
              </a:lnSpc>
            </a:pPr>
            <a:r>
              <a:rPr lang="sv-SE" sz="2400" dirty="0">
                <a:latin typeface="Arial" charset="0"/>
                <a:ea typeface="Arial" charset="0"/>
                <a:cs typeface="Arial" charset="0"/>
              </a:rPr>
              <a:t>But will get less if her demand is </a:t>
            </a:r>
            <a:r>
              <a:rPr lang="sv-SE" sz="2400" dirty="0" smtClean="0">
                <a:latin typeface="Arial" charset="0"/>
                <a:ea typeface="Arial" charset="0"/>
                <a:cs typeface="Arial" charset="0"/>
              </a:rPr>
              <a:t>less</a:t>
            </a:r>
          </a:p>
          <a:p>
            <a:pPr marL="457200" lvl="1" indent="0">
              <a:lnSpc>
                <a:spcPct val="90000"/>
              </a:lnSpc>
              <a:buNone/>
            </a:pPr>
            <a:endParaRPr lang="sv-SE" dirty="0">
              <a:solidFill>
                <a:srgbClr val="FF0000"/>
              </a:solidFill>
              <a:latin typeface="Arial" charset="0"/>
              <a:ea typeface="Arial" charset="0"/>
              <a:cs typeface="Arial" charset="0"/>
            </a:endParaRPr>
          </a:p>
          <a:p>
            <a:pPr>
              <a:lnSpc>
                <a:spcPct val="90000"/>
              </a:lnSpc>
            </a:pPr>
            <a:r>
              <a:rPr lang="sv-SE" sz="2800" b="1" dirty="0" err="1">
                <a:latin typeface="Arial" charset="0"/>
                <a:ea typeface="Arial" charset="0"/>
                <a:cs typeface="Arial" charset="0"/>
              </a:rPr>
              <a:t>Strategy-proof</a:t>
            </a:r>
            <a:endParaRPr lang="sv-SE" sz="2800" b="1" dirty="0">
              <a:latin typeface="Arial" charset="0"/>
              <a:ea typeface="Arial" charset="0"/>
              <a:cs typeface="Arial" charset="0"/>
            </a:endParaRPr>
          </a:p>
          <a:p>
            <a:pPr lvl="1">
              <a:lnSpc>
                <a:spcPct val="90000"/>
              </a:lnSpc>
            </a:pPr>
            <a:r>
              <a:rPr lang="sv-SE" sz="2400" dirty="0" err="1">
                <a:latin typeface="Arial" charset="0"/>
                <a:ea typeface="Arial" charset="0"/>
                <a:cs typeface="Arial" charset="0"/>
              </a:rPr>
              <a:t>Users</a:t>
            </a:r>
            <a:r>
              <a:rPr lang="sv-SE" sz="2400" dirty="0">
                <a:latin typeface="Arial" charset="0"/>
                <a:ea typeface="Arial" charset="0"/>
                <a:cs typeface="Arial" charset="0"/>
              </a:rPr>
              <a:t> </a:t>
            </a:r>
            <a:r>
              <a:rPr lang="sv-SE" sz="2400" dirty="0" err="1">
                <a:latin typeface="Arial" charset="0"/>
                <a:ea typeface="Arial" charset="0"/>
                <a:cs typeface="Arial" charset="0"/>
              </a:rPr>
              <a:t>are</a:t>
            </a:r>
            <a:r>
              <a:rPr lang="sv-SE" sz="2400" dirty="0">
                <a:latin typeface="Arial" charset="0"/>
                <a:ea typeface="Arial" charset="0"/>
                <a:cs typeface="Arial" charset="0"/>
              </a:rPr>
              <a:t> not </a:t>
            </a:r>
            <a:r>
              <a:rPr lang="sv-SE" sz="2400" dirty="0" err="1">
                <a:latin typeface="Arial" charset="0"/>
                <a:ea typeface="Arial" charset="0"/>
                <a:cs typeface="Arial" charset="0"/>
              </a:rPr>
              <a:t>better</a:t>
            </a:r>
            <a:r>
              <a:rPr lang="sv-SE" sz="2400" dirty="0">
                <a:latin typeface="Arial" charset="0"/>
                <a:ea typeface="Arial" charset="0"/>
                <a:cs typeface="Arial" charset="0"/>
              </a:rPr>
              <a:t> off by </a:t>
            </a:r>
            <a:r>
              <a:rPr lang="sv-SE" sz="2400" dirty="0" err="1">
                <a:latin typeface="Arial" charset="0"/>
                <a:ea typeface="Arial" charset="0"/>
                <a:cs typeface="Arial" charset="0"/>
              </a:rPr>
              <a:t>asking</a:t>
            </a:r>
            <a:r>
              <a:rPr lang="sv-SE" sz="2400" dirty="0">
                <a:latin typeface="Arial" charset="0"/>
                <a:ea typeface="Arial" charset="0"/>
                <a:cs typeface="Arial" charset="0"/>
              </a:rPr>
              <a:t> for </a:t>
            </a:r>
            <a:r>
              <a:rPr lang="sv-SE" sz="2400" dirty="0" err="1">
                <a:latin typeface="Arial" charset="0"/>
                <a:ea typeface="Arial" charset="0"/>
                <a:cs typeface="Arial" charset="0"/>
              </a:rPr>
              <a:t>more</a:t>
            </a:r>
            <a:r>
              <a:rPr lang="sv-SE" sz="2400" dirty="0">
                <a:latin typeface="Arial" charset="0"/>
                <a:ea typeface="Arial" charset="0"/>
                <a:cs typeface="Arial" charset="0"/>
              </a:rPr>
              <a:t> </a:t>
            </a:r>
            <a:r>
              <a:rPr lang="sv-SE" sz="2400" dirty="0" err="1">
                <a:latin typeface="Arial" charset="0"/>
                <a:ea typeface="Arial" charset="0"/>
                <a:cs typeface="Arial" charset="0"/>
              </a:rPr>
              <a:t>than</a:t>
            </a:r>
            <a:r>
              <a:rPr lang="sv-SE" sz="2400" dirty="0">
                <a:latin typeface="Arial" charset="0"/>
                <a:ea typeface="Arial" charset="0"/>
                <a:cs typeface="Arial" charset="0"/>
              </a:rPr>
              <a:t> </a:t>
            </a:r>
            <a:r>
              <a:rPr lang="sv-SE" sz="2400" dirty="0" err="1">
                <a:latin typeface="Arial" charset="0"/>
                <a:ea typeface="Arial" charset="0"/>
                <a:cs typeface="Arial" charset="0"/>
              </a:rPr>
              <a:t>they</a:t>
            </a:r>
            <a:r>
              <a:rPr lang="sv-SE" sz="2400" dirty="0">
                <a:latin typeface="Arial" charset="0"/>
                <a:ea typeface="Arial" charset="0"/>
                <a:cs typeface="Arial" charset="0"/>
              </a:rPr>
              <a:t> </a:t>
            </a:r>
            <a:r>
              <a:rPr lang="sv-SE" sz="2400" dirty="0" err="1">
                <a:latin typeface="Arial" charset="0"/>
                <a:ea typeface="Arial" charset="0"/>
                <a:cs typeface="Arial" charset="0"/>
              </a:rPr>
              <a:t>need</a:t>
            </a:r>
            <a:endParaRPr lang="sv-SE" sz="2400" dirty="0">
              <a:latin typeface="Arial" charset="0"/>
              <a:ea typeface="Arial" charset="0"/>
              <a:cs typeface="Arial" charset="0"/>
            </a:endParaRPr>
          </a:p>
          <a:p>
            <a:pPr lvl="1">
              <a:lnSpc>
                <a:spcPct val="90000"/>
              </a:lnSpc>
            </a:pPr>
            <a:r>
              <a:rPr lang="sv-SE" sz="2400" dirty="0" err="1">
                <a:latin typeface="Arial" charset="0"/>
                <a:ea typeface="Arial" charset="0"/>
                <a:cs typeface="Arial" charset="0"/>
              </a:rPr>
              <a:t>Users</a:t>
            </a:r>
            <a:r>
              <a:rPr lang="sv-SE" sz="2400" dirty="0">
                <a:latin typeface="Arial" charset="0"/>
                <a:ea typeface="Arial" charset="0"/>
                <a:cs typeface="Arial" charset="0"/>
              </a:rPr>
              <a:t> </a:t>
            </a:r>
            <a:r>
              <a:rPr lang="sv-SE" sz="2400" dirty="0" err="1">
                <a:latin typeface="Arial" charset="0"/>
                <a:ea typeface="Arial" charset="0"/>
                <a:cs typeface="Arial" charset="0"/>
              </a:rPr>
              <a:t>have</a:t>
            </a:r>
            <a:r>
              <a:rPr lang="sv-SE" sz="2400" dirty="0">
                <a:latin typeface="Arial" charset="0"/>
                <a:ea typeface="Arial" charset="0"/>
                <a:cs typeface="Arial" charset="0"/>
              </a:rPr>
              <a:t> no </a:t>
            </a:r>
            <a:r>
              <a:rPr lang="sv-SE" sz="2400" dirty="0" err="1">
                <a:latin typeface="Arial" charset="0"/>
                <a:ea typeface="Arial" charset="0"/>
                <a:cs typeface="Arial" charset="0"/>
              </a:rPr>
              <a:t>reason</a:t>
            </a:r>
            <a:r>
              <a:rPr lang="sv-SE" sz="2400" dirty="0">
                <a:latin typeface="Arial" charset="0"/>
                <a:ea typeface="Arial" charset="0"/>
                <a:cs typeface="Arial" charset="0"/>
              </a:rPr>
              <a:t> to lie</a:t>
            </a:r>
          </a:p>
          <a:p>
            <a:pPr>
              <a:lnSpc>
                <a:spcPct val="90000"/>
              </a:lnSpc>
            </a:pPr>
            <a:endParaRPr lang="sv-SE" sz="2800" dirty="0">
              <a:latin typeface="Arial" charset="0"/>
              <a:ea typeface="Arial" charset="0"/>
              <a:cs typeface="Arial" charset="0"/>
            </a:endParaRPr>
          </a:p>
          <a:p>
            <a:pPr lvl="1">
              <a:lnSpc>
                <a:spcPct val="90000"/>
              </a:lnSpc>
            </a:pPr>
            <a:endParaRPr lang="sv-SE" sz="2400"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729111C5-E04E-4942-8174-12BB645D56A6}" type="slidenum">
              <a:rPr lang="en-US" smtClean="0"/>
              <a:pPr>
                <a:defRPr/>
              </a:pPr>
              <a:t>14</a:t>
            </a:fld>
            <a:endParaRPr lang="en-US" dirty="0"/>
          </a:p>
        </p:txBody>
      </p:sp>
    </p:spTree>
    <p:extLst>
      <p:ext uri="{BB962C8B-B14F-4D97-AF65-F5344CB8AC3E}">
        <p14:creationId xmlns:p14="http://schemas.microsoft.com/office/powerpoint/2010/main" val="1235044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Autofit/>
          </a:bodyPr>
          <a:lstStyle/>
          <a:p>
            <a:r>
              <a:rPr lang="sv-SE" sz="3600" dirty="0" err="1"/>
              <a:t>Why</a:t>
            </a:r>
            <a:r>
              <a:rPr lang="sv-SE" sz="3600" dirty="0"/>
              <a:t> is Max-Min </a:t>
            </a:r>
            <a:r>
              <a:rPr lang="sv-SE" sz="3600" dirty="0" err="1"/>
              <a:t>Fairness</a:t>
            </a:r>
            <a:r>
              <a:rPr lang="sv-SE" sz="3600" dirty="0"/>
              <a:t> Not </a:t>
            </a:r>
            <a:r>
              <a:rPr lang="sv-SE" sz="3600" dirty="0" err="1"/>
              <a:t>Enough</a:t>
            </a:r>
            <a:r>
              <a:rPr lang="sv-SE" sz="3600" dirty="0"/>
              <a:t>?</a:t>
            </a:r>
            <a:endParaRPr lang="en-US" sz="3600" dirty="0"/>
          </a:p>
        </p:txBody>
      </p:sp>
      <p:sp>
        <p:nvSpPr>
          <p:cNvPr id="3" name="Content Placeholder 2"/>
          <p:cNvSpPr>
            <a:spLocks noGrp="1"/>
          </p:cNvSpPr>
          <p:nvPr>
            <p:ph idx="1"/>
          </p:nvPr>
        </p:nvSpPr>
        <p:spPr/>
        <p:txBody>
          <a:bodyPr>
            <a:normAutofit/>
          </a:bodyPr>
          <a:lstStyle/>
          <a:p>
            <a:r>
              <a:rPr lang="sv-SE" dirty="0">
                <a:latin typeface="Arial" charset="0"/>
                <a:ea typeface="Arial" charset="0"/>
                <a:cs typeface="Arial" charset="0"/>
              </a:rPr>
              <a:t>Job </a:t>
            </a:r>
            <a:r>
              <a:rPr lang="sv-SE" dirty="0" err="1">
                <a:latin typeface="Arial" charset="0"/>
                <a:ea typeface="Arial" charset="0"/>
                <a:cs typeface="Arial" charset="0"/>
              </a:rPr>
              <a:t>scheduling</a:t>
            </a:r>
            <a:r>
              <a:rPr lang="sv-SE" dirty="0">
                <a:latin typeface="Arial" charset="0"/>
                <a:ea typeface="Arial" charset="0"/>
                <a:cs typeface="Arial" charset="0"/>
              </a:rPr>
              <a:t> is not </a:t>
            </a:r>
            <a:r>
              <a:rPr lang="sv-SE" dirty="0" err="1">
                <a:latin typeface="Arial" charset="0"/>
                <a:ea typeface="Arial" charset="0"/>
                <a:cs typeface="Arial" charset="0"/>
              </a:rPr>
              <a:t>only</a:t>
            </a:r>
            <a:r>
              <a:rPr lang="sv-SE" dirty="0">
                <a:latin typeface="Arial" charset="0"/>
                <a:ea typeface="Arial" charset="0"/>
                <a:cs typeface="Arial" charset="0"/>
              </a:rPr>
              <a:t> </a:t>
            </a:r>
            <a:r>
              <a:rPr lang="sv-SE" dirty="0" err="1">
                <a:latin typeface="Arial" charset="0"/>
                <a:ea typeface="Arial" charset="0"/>
                <a:cs typeface="Arial" charset="0"/>
              </a:rPr>
              <a:t>about</a:t>
            </a:r>
            <a:r>
              <a:rPr lang="sv-SE" dirty="0">
                <a:latin typeface="Arial" charset="0"/>
                <a:ea typeface="Arial" charset="0"/>
                <a:cs typeface="Arial" charset="0"/>
              </a:rPr>
              <a:t> a </a:t>
            </a:r>
            <a:r>
              <a:rPr lang="sv-SE" b="1" i="1" dirty="0" err="1">
                <a:latin typeface="Arial" charset="0"/>
                <a:ea typeface="Arial" charset="0"/>
                <a:cs typeface="Arial" charset="0"/>
              </a:rPr>
              <a:t>single</a:t>
            </a:r>
            <a:r>
              <a:rPr lang="sv-SE" dirty="0">
                <a:latin typeface="Arial" charset="0"/>
                <a:ea typeface="Arial" charset="0"/>
                <a:cs typeface="Arial" charset="0"/>
              </a:rPr>
              <a:t> </a:t>
            </a:r>
            <a:r>
              <a:rPr lang="sv-SE" dirty="0" err="1" smtClean="0">
                <a:latin typeface="Arial" charset="0"/>
                <a:ea typeface="Arial" charset="0"/>
                <a:cs typeface="Arial" charset="0"/>
              </a:rPr>
              <a:t>resource</a:t>
            </a:r>
            <a:endParaRPr lang="sv-SE" dirty="0">
              <a:latin typeface="Arial" charset="0"/>
              <a:ea typeface="Arial" charset="0"/>
              <a:cs typeface="Arial" charset="0"/>
            </a:endParaRPr>
          </a:p>
          <a:p>
            <a:pPr lvl="1"/>
            <a:r>
              <a:rPr lang="sv-SE" sz="2600" dirty="0" smtClean="0">
                <a:latin typeface="Arial" charset="0"/>
                <a:ea typeface="Arial" charset="0"/>
                <a:cs typeface="Arial" charset="0"/>
              </a:rPr>
              <a:t>Tasks </a:t>
            </a:r>
            <a:r>
              <a:rPr lang="sv-SE" sz="2600" dirty="0" err="1">
                <a:latin typeface="Arial" charset="0"/>
                <a:ea typeface="Arial" charset="0"/>
                <a:cs typeface="Arial" charset="0"/>
              </a:rPr>
              <a:t>consume</a:t>
            </a:r>
            <a:r>
              <a:rPr lang="sv-SE" sz="2600" dirty="0">
                <a:latin typeface="Arial" charset="0"/>
                <a:ea typeface="Arial" charset="0"/>
                <a:cs typeface="Arial" charset="0"/>
              </a:rPr>
              <a:t> CPU, </a:t>
            </a:r>
            <a:r>
              <a:rPr lang="sv-SE" sz="2600" dirty="0" err="1">
                <a:latin typeface="Arial" charset="0"/>
                <a:ea typeface="Arial" charset="0"/>
                <a:cs typeface="Arial" charset="0"/>
              </a:rPr>
              <a:t>memory</a:t>
            </a:r>
            <a:r>
              <a:rPr lang="sv-SE" sz="2600" dirty="0">
                <a:latin typeface="Arial" charset="0"/>
                <a:ea typeface="Arial" charset="0"/>
                <a:cs typeface="Arial" charset="0"/>
              </a:rPr>
              <a:t>, </a:t>
            </a:r>
            <a:r>
              <a:rPr lang="sv-SE" sz="2600" dirty="0" err="1">
                <a:latin typeface="Arial" charset="0"/>
                <a:ea typeface="Arial" charset="0"/>
                <a:cs typeface="Arial" charset="0"/>
              </a:rPr>
              <a:t>network</a:t>
            </a:r>
            <a:r>
              <a:rPr lang="sv-SE" sz="2600" dirty="0">
                <a:latin typeface="Arial" charset="0"/>
                <a:ea typeface="Arial" charset="0"/>
                <a:cs typeface="Arial" charset="0"/>
              </a:rPr>
              <a:t> and disk I/O</a:t>
            </a:r>
          </a:p>
          <a:p>
            <a:endParaRPr lang="sv-SE" dirty="0" smtClean="0">
              <a:latin typeface="Arial" charset="0"/>
              <a:ea typeface="Arial" charset="0"/>
              <a:cs typeface="Arial" charset="0"/>
            </a:endParaRPr>
          </a:p>
          <a:p>
            <a:endParaRPr lang="sv-SE" dirty="0">
              <a:latin typeface="Arial" charset="0"/>
              <a:ea typeface="Arial" charset="0"/>
              <a:cs typeface="Arial" charset="0"/>
            </a:endParaRPr>
          </a:p>
          <a:p>
            <a:r>
              <a:rPr lang="sv-SE" dirty="0" err="1">
                <a:latin typeface="Arial" charset="0"/>
                <a:ea typeface="Arial" charset="0"/>
                <a:cs typeface="Arial" charset="0"/>
              </a:rPr>
              <a:t>What</a:t>
            </a:r>
            <a:r>
              <a:rPr lang="sv-SE" dirty="0">
                <a:latin typeface="Arial" charset="0"/>
                <a:ea typeface="Arial" charset="0"/>
                <a:cs typeface="Arial" charset="0"/>
              </a:rPr>
              <a:t> </a:t>
            </a:r>
            <a:r>
              <a:rPr lang="sv-SE" dirty="0" err="1">
                <a:latin typeface="Arial" charset="0"/>
                <a:ea typeface="Arial" charset="0"/>
                <a:cs typeface="Arial" charset="0"/>
              </a:rPr>
              <a:t>are</a:t>
            </a:r>
            <a:r>
              <a:rPr lang="sv-SE" dirty="0">
                <a:latin typeface="Arial" charset="0"/>
                <a:ea typeface="Arial" charset="0"/>
                <a:cs typeface="Arial" charset="0"/>
              </a:rPr>
              <a:t> task </a:t>
            </a:r>
            <a:r>
              <a:rPr lang="sv-SE" dirty="0" err="1">
                <a:latin typeface="Arial" charset="0"/>
                <a:ea typeface="Arial" charset="0"/>
                <a:cs typeface="Arial" charset="0"/>
              </a:rPr>
              <a:t>demands</a:t>
            </a:r>
            <a:r>
              <a:rPr lang="sv-SE" dirty="0">
                <a:latin typeface="Arial" charset="0"/>
                <a:ea typeface="Arial" charset="0"/>
                <a:cs typeface="Arial" charset="0"/>
              </a:rPr>
              <a:t> </a:t>
            </a:r>
            <a:r>
              <a:rPr lang="sv-SE" dirty="0" err="1">
                <a:latin typeface="Arial" charset="0"/>
                <a:ea typeface="Arial" charset="0"/>
                <a:cs typeface="Arial" charset="0"/>
              </a:rPr>
              <a:t>today</a:t>
            </a:r>
            <a:r>
              <a:rPr lang="sv-SE" dirty="0">
                <a:latin typeface="Arial" charset="0"/>
                <a:ea typeface="Arial" charset="0"/>
                <a:cs typeface="Arial" charset="0"/>
              </a:rPr>
              <a:t>?</a:t>
            </a:r>
          </a:p>
          <a:p>
            <a:endParaRPr lang="sv-SE" sz="1200" dirty="0">
              <a:latin typeface="Arial" charset="0"/>
              <a:ea typeface="Arial" charset="0"/>
              <a:cs typeface="Arial" charset="0"/>
            </a:endParaRPr>
          </a:p>
          <a:p>
            <a:endParaRPr lang="sv-SE" dirty="0">
              <a:latin typeface="Arial" charset="0"/>
              <a:ea typeface="Arial" charset="0"/>
              <a:cs typeface="Arial" charset="0"/>
            </a:endParaRPr>
          </a:p>
        </p:txBody>
      </p:sp>
      <p:sp>
        <p:nvSpPr>
          <p:cNvPr id="5" name="Slide Number Placeholder 4"/>
          <p:cNvSpPr>
            <a:spLocks noGrp="1"/>
          </p:cNvSpPr>
          <p:nvPr>
            <p:ph type="sldNum" sz="quarter" idx="12"/>
          </p:nvPr>
        </p:nvSpPr>
        <p:spPr/>
        <p:txBody>
          <a:bodyPr/>
          <a:lstStyle/>
          <a:p>
            <a:pPr>
              <a:defRPr/>
            </a:pPr>
            <a:fld id="{729111C5-E04E-4942-8174-12BB645D56A6}" type="slidenum">
              <a:rPr lang="en-US" smtClean="0"/>
              <a:pPr>
                <a:defRPr/>
              </a:pPr>
              <a:t>15</a:t>
            </a:fld>
            <a:endParaRPr lang="en-US" dirty="0"/>
          </a:p>
        </p:txBody>
      </p:sp>
      <p:pic>
        <p:nvPicPr>
          <p:cNvPr id="6758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2667" y="3244740"/>
            <a:ext cx="1057971" cy="10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41363" y="3180152"/>
            <a:ext cx="1236475" cy="114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26928" y="3300732"/>
            <a:ext cx="1092200" cy="90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398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normAutofit/>
          </a:bodyPr>
          <a:lstStyle/>
          <a:p>
            <a:r>
              <a:rPr lang="sv-SE" sz="3600" dirty="0" err="1"/>
              <a:t>Heterogeneous</a:t>
            </a:r>
            <a:r>
              <a:rPr lang="sv-SE" sz="3600" dirty="0"/>
              <a:t> </a:t>
            </a:r>
            <a:r>
              <a:rPr lang="sv-SE" sz="3600" dirty="0" err="1"/>
              <a:t>Resource</a:t>
            </a:r>
            <a:r>
              <a:rPr lang="sv-SE" sz="3600" dirty="0"/>
              <a:t> </a:t>
            </a:r>
            <a:r>
              <a:rPr lang="sv-SE" sz="3600" dirty="0" err="1"/>
              <a:t>Demands</a:t>
            </a:r>
            <a:endParaRPr lang="en-US" sz="3600" dirty="0"/>
          </a:p>
        </p:txBody>
      </p:sp>
      <p:pic>
        <p:nvPicPr>
          <p:cNvPr id="686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67840" y="1611471"/>
            <a:ext cx="5608320" cy="4503420"/>
          </a:xfrm>
        </p:spPr>
      </p:pic>
      <p:sp>
        <p:nvSpPr>
          <p:cNvPr id="10" name="Slide Number Placeholder 9"/>
          <p:cNvSpPr>
            <a:spLocks noGrp="1"/>
          </p:cNvSpPr>
          <p:nvPr>
            <p:ph type="sldNum" sz="quarter" idx="12"/>
          </p:nvPr>
        </p:nvSpPr>
        <p:spPr/>
        <p:txBody>
          <a:bodyPr/>
          <a:lstStyle/>
          <a:p>
            <a:pPr>
              <a:defRPr/>
            </a:pPr>
            <a:fld id="{729111C5-E04E-4942-8174-12BB645D56A6}" type="slidenum">
              <a:rPr lang="en-US" smtClean="0"/>
              <a:pPr>
                <a:defRPr/>
              </a:pPr>
              <a:t>16</a:t>
            </a:fld>
            <a:endParaRPr lang="en-US" dirty="0"/>
          </a:p>
        </p:txBody>
      </p:sp>
      <p:grpSp>
        <p:nvGrpSpPr>
          <p:cNvPr id="2" name="Group 11"/>
          <p:cNvGrpSpPr>
            <a:grpSpLocks/>
          </p:cNvGrpSpPr>
          <p:nvPr/>
        </p:nvGrpSpPr>
        <p:grpSpPr bwMode="auto">
          <a:xfrm>
            <a:off x="1655135" y="3721409"/>
            <a:ext cx="4165305" cy="1753030"/>
            <a:chOff x="1557670" y="4274265"/>
            <a:chExt cx="4165305" cy="2337370"/>
          </a:xfrm>
        </p:grpSpPr>
        <p:sp>
          <p:nvSpPr>
            <p:cNvPr id="6" name="Rounded Rectangle 5"/>
            <p:cNvSpPr/>
            <p:nvPr/>
          </p:nvSpPr>
          <p:spPr>
            <a:xfrm>
              <a:off x="1557670" y="5218113"/>
              <a:ext cx="1447800" cy="1393522"/>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charset="0"/>
                <a:ea typeface="Arial" charset="0"/>
                <a:cs typeface="Arial" charset="0"/>
              </a:endParaRPr>
            </a:p>
          </p:txBody>
        </p:sp>
        <p:sp>
          <p:nvSpPr>
            <p:cNvPr id="68621" name="TextBox 8"/>
            <p:cNvSpPr txBox="1">
              <a:spLocks noChangeArrowheads="1"/>
            </p:cNvSpPr>
            <p:nvPr/>
          </p:nvSpPr>
          <p:spPr bwMode="auto">
            <a:xfrm>
              <a:off x="2903575" y="4274265"/>
              <a:ext cx="281940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sv-SE" dirty="0">
                  <a:latin typeface="Arial" charset="0"/>
                  <a:ea typeface="Arial" charset="0"/>
                  <a:cs typeface="Arial" charset="0"/>
                </a:rPr>
                <a:t>Most task </a:t>
              </a:r>
              <a:r>
                <a:rPr lang="sv-SE" dirty="0" err="1">
                  <a:latin typeface="Arial" charset="0"/>
                  <a:ea typeface="Arial" charset="0"/>
                  <a:cs typeface="Arial" charset="0"/>
                </a:rPr>
                <a:t>need</a:t>
              </a:r>
              <a:r>
                <a:rPr lang="sv-SE" dirty="0">
                  <a:latin typeface="Arial" charset="0"/>
                  <a:ea typeface="Arial" charset="0"/>
                  <a:cs typeface="Arial" charset="0"/>
                </a:rPr>
                <a:t> ~</a:t>
              </a:r>
            </a:p>
            <a:p>
              <a:pPr algn="l" eaLnBrk="1" hangingPunct="1"/>
              <a:r>
                <a:rPr lang="sv-SE" dirty="0">
                  <a:latin typeface="Arial" charset="0"/>
                  <a:ea typeface="Arial" charset="0"/>
                  <a:cs typeface="Arial" charset="0"/>
                </a:rPr>
                <a:t> &lt;2 CPU, 2 GB RAM&gt;</a:t>
              </a:r>
              <a:endParaRPr lang="en-US" dirty="0">
                <a:latin typeface="Arial" charset="0"/>
                <a:ea typeface="Arial" charset="0"/>
                <a:cs typeface="Arial" charset="0"/>
              </a:endParaRPr>
            </a:p>
          </p:txBody>
        </p:sp>
      </p:grpSp>
      <p:grpSp>
        <p:nvGrpSpPr>
          <p:cNvPr id="3" name="Group 12"/>
          <p:cNvGrpSpPr>
            <a:grpSpLocks/>
          </p:cNvGrpSpPr>
          <p:nvPr/>
        </p:nvGrpSpPr>
        <p:grpSpPr bwMode="auto">
          <a:xfrm>
            <a:off x="5820440" y="3648059"/>
            <a:ext cx="2806995" cy="1816030"/>
            <a:chOff x="5291470" y="3407398"/>
            <a:chExt cx="2806995" cy="2421373"/>
          </a:xfrm>
        </p:grpSpPr>
        <p:sp>
          <p:nvSpPr>
            <p:cNvPr id="7" name="Rounded Rectangle 6"/>
            <p:cNvSpPr/>
            <p:nvPr/>
          </p:nvSpPr>
          <p:spPr>
            <a:xfrm>
              <a:off x="5291470" y="4419600"/>
              <a:ext cx="1896730" cy="1409171"/>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charset="0"/>
                <a:ea typeface="Arial" charset="0"/>
                <a:cs typeface="Arial" charset="0"/>
              </a:endParaRPr>
            </a:p>
          </p:txBody>
        </p:sp>
        <p:sp>
          <p:nvSpPr>
            <p:cNvPr id="68619" name="TextBox 9"/>
            <p:cNvSpPr txBox="1">
              <a:spLocks noChangeArrowheads="1"/>
            </p:cNvSpPr>
            <p:nvPr/>
          </p:nvSpPr>
          <p:spPr bwMode="auto">
            <a:xfrm>
              <a:off x="5431465" y="3407398"/>
              <a:ext cx="266700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sv-SE" dirty="0" err="1">
                  <a:latin typeface="Arial" charset="0"/>
                  <a:ea typeface="Arial" charset="0"/>
                  <a:cs typeface="Arial" charset="0"/>
                </a:rPr>
                <a:t>Some</a:t>
              </a:r>
              <a:r>
                <a:rPr lang="sv-SE" dirty="0">
                  <a:latin typeface="Arial" charset="0"/>
                  <a:ea typeface="Arial" charset="0"/>
                  <a:cs typeface="Arial" charset="0"/>
                </a:rPr>
                <a:t> tasks </a:t>
              </a:r>
              <a:r>
                <a:rPr lang="sv-SE" dirty="0" err="1">
                  <a:latin typeface="Arial" charset="0"/>
                  <a:ea typeface="Arial" charset="0"/>
                  <a:cs typeface="Arial" charset="0"/>
                </a:rPr>
                <a:t>are</a:t>
              </a:r>
              <a:r>
                <a:rPr lang="sv-SE" dirty="0">
                  <a:latin typeface="Arial" charset="0"/>
                  <a:ea typeface="Arial" charset="0"/>
                  <a:cs typeface="Arial" charset="0"/>
                </a:rPr>
                <a:t> </a:t>
              </a:r>
              <a:r>
                <a:rPr lang="sv-SE" dirty="0" err="1">
                  <a:latin typeface="Arial" charset="0"/>
                  <a:ea typeface="Arial" charset="0"/>
                  <a:cs typeface="Arial" charset="0"/>
                </a:rPr>
                <a:t>memory</a:t>
              </a:r>
              <a:r>
                <a:rPr lang="sv-SE" dirty="0">
                  <a:latin typeface="Arial" charset="0"/>
                  <a:ea typeface="Arial" charset="0"/>
                  <a:cs typeface="Arial" charset="0"/>
                </a:rPr>
                <a:t>-intensive</a:t>
              </a:r>
              <a:endParaRPr lang="en-US" dirty="0">
                <a:latin typeface="Arial" charset="0"/>
                <a:ea typeface="Arial" charset="0"/>
                <a:cs typeface="Arial" charset="0"/>
              </a:endParaRPr>
            </a:p>
          </p:txBody>
        </p:sp>
      </p:grpSp>
      <p:grpSp>
        <p:nvGrpSpPr>
          <p:cNvPr id="4" name="Group 13"/>
          <p:cNvGrpSpPr>
            <a:grpSpLocks/>
          </p:cNvGrpSpPr>
          <p:nvPr/>
        </p:nvGrpSpPr>
        <p:grpSpPr bwMode="auto">
          <a:xfrm>
            <a:off x="1672265" y="1636084"/>
            <a:ext cx="4017928" cy="1269291"/>
            <a:chOff x="1575306" y="1493836"/>
            <a:chExt cx="4017405" cy="1692388"/>
          </a:xfrm>
        </p:grpSpPr>
        <p:sp>
          <p:nvSpPr>
            <p:cNvPr id="8" name="Rounded Rectangle 7"/>
            <p:cNvSpPr/>
            <p:nvPr/>
          </p:nvSpPr>
          <p:spPr>
            <a:xfrm>
              <a:off x="1575306" y="1493836"/>
              <a:ext cx="1244093" cy="1692388"/>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charset="0"/>
                <a:ea typeface="Arial" charset="0"/>
                <a:cs typeface="Arial" charset="0"/>
              </a:endParaRPr>
            </a:p>
          </p:txBody>
        </p:sp>
        <p:sp>
          <p:nvSpPr>
            <p:cNvPr id="68617" name="TextBox 10"/>
            <p:cNvSpPr txBox="1">
              <a:spLocks noChangeArrowheads="1"/>
            </p:cNvSpPr>
            <p:nvPr/>
          </p:nvSpPr>
          <p:spPr bwMode="auto">
            <a:xfrm>
              <a:off x="2925711" y="1843089"/>
              <a:ext cx="2667000" cy="94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sv-SE" dirty="0" err="1">
                  <a:latin typeface="Arial" charset="0"/>
                  <a:ea typeface="Arial" charset="0"/>
                  <a:cs typeface="Arial" charset="0"/>
                </a:rPr>
                <a:t>Some</a:t>
              </a:r>
              <a:r>
                <a:rPr lang="sv-SE" dirty="0">
                  <a:latin typeface="Arial" charset="0"/>
                  <a:ea typeface="Arial" charset="0"/>
                  <a:cs typeface="Arial" charset="0"/>
                </a:rPr>
                <a:t> tasks </a:t>
              </a:r>
              <a:r>
                <a:rPr lang="sv-SE" dirty="0" err="1">
                  <a:latin typeface="Arial" charset="0"/>
                  <a:ea typeface="Arial" charset="0"/>
                  <a:cs typeface="Arial" charset="0"/>
                </a:rPr>
                <a:t>are</a:t>
              </a:r>
              <a:r>
                <a:rPr lang="sv-SE" dirty="0">
                  <a:latin typeface="Arial" charset="0"/>
                  <a:ea typeface="Arial" charset="0"/>
                  <a:cs typeface="Arial" charset="0"/>
                </a:rPr>
                <a:t> </a:t>
              </a:r>
              <a:br>
                <a:rPr lang="sv-SE" dirty="0">
                  <a:latin typeface="Arial" charset="0"/>
                  <a:ea typeface="Arial" charset="0"/>
                  <a:cs typeface="Arial" charset="0"/>
                </a:rPr>
              </a:br>
              <a:r>
                <a:rPr lang="sv-SE" dirty="0">
                  <a:latin typeface="Arial" charset="0"/>
                  <a:ea typeface="Arial" charset="0"/>
                  <a:cs typeface="Arial" charset="0"/>
                </a:rPr>
                <a:t>CPU-intensive</a:t>
              </a:r>
              <a:endParaRPr lang="en-US" dirty="0">
                <a:latin typeface="Arial" charset="0"/>
                <a:ea typeface="Arial" charset="0"/>
                <a:cs typeface="Arial" charset="0"/>
              </a:endParaRPr>
            </a:p>
          </p:txBody>
        </p:sp>
      </p:grpSp>
      <p:sp>
        <p:nvSpPr>
          <p:cNvPr id="68615" name="TextBox 14"/>
          <p:cNvSpPr txBox="1">
            <a:spLocks noChangeArrowheads="1"/>
          </p:cNvSpPr>
          <p:nvPr/>
        </p:nvSpPr>
        <p:spPr bwMode="auto">
          <a:xfrm>
            <a:off x="350196" y="6233262"/>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sv-SE" sz="2400" dirty="0">
                <a:latin typeface="Arial" charset="0"/>
                <a:ea typeface="Arial" charset="0"/>
                <a:cs typeface="Arial" charset="0"/>
              </a:rPr>
              <a:t>2000-node </a:t>
            </a:r>
            <a:r>
              <a:rPr lang="sv-SE" sz="2400" dirty="0" err="1">
                <a:latin typeface="Arial" charset="0"/>
                <a:ea typeface="Arial" charset="0"/>
                <a:cs typeface="Arial" charset="0"/>
              </a:rPr>
              <a:t>Hadoop</a:t>
            </a:r>
            <a:r>
              <a:rPr lang="sv-SE" sz="2400" dirty="0">
                <a:latin typeface="Arial" charset="0"/>
                <a:ea typeface="Arial" charset="0"/>
                <a:cs typeface="Arial" charset="0"/>
              </a:rPr>
              <a:t> Cluster at Facebook (</a:t>
            </a:r>
            <a:r>
              <a:rPr lang="sv-SE" sz="2400" dirty="0" err="1">
                <a:latin typeface="Arial" charset="0"/>
                <a:ea typeface="Arial" charset="0"/>
                <a:cs typeface="Arial" charset="0"/>
              </a:rPr>
              <a:t>Oct</a:t>
            </a:r>
            <a:r>
              <a:rPr lang="sv-SE" sz="2400" dirty="0">
                <a:latin typeface="Arial" charset="0"/>
                <a:ea typeface="Arial" charset="0"/>
                <a:cs typeface="Arial" charset="0"/>
              </a:rPr>
              <a:t> 2010)</a:t>
            </a:r>
            <a:endParaRPr lang="en-US" sz="2400" dirty="0">
              <a:latin typeface="Arial" charset="0"/>
              <a:ea typeface="Arial" charset="0"/>
              <a:cs typeface="Arial" charset="0"/>
            </a:endParaRPr>
          </a:p>
        </p:txBody>
      </p:sp>
    </p:spTree>
    <p:extLst>
      <p:ext uri="{BB962C8B-B14F-4D97-AF65-F5344CB8AC3E}">
        <p14:creationId xmlns:p14="http://schemas.microsoft.com/office/powerpoint/2010/main" val="3262343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normAutofit/>
          </a:bodyPr>
          <a:lstStyle/>
          <a:p>
            <a:r>
              <a:rPr lang="sv-SE" sz="3600" dirty="0" err="1"/>
              <a:t>How</a:t>
            </a:r>
            <a:r>
              <a:rPr lang="sv-SE" sz="3600" dirty="0"/>
              <a:t> to </a:t>
            </a:r>
            <a:r>
              <a:rPr lang="sv-SE" sz="3600" dirty="0" err="1"/>
              <a:t>allocate</a:t>
            </a:r>
            <a:r>
              <a:rPr lang="sv-SE" sz="3600" dirty="0"/>
              <a:t>?</a:t>
            </a:r>
            <a:endParaRPr lang="en-US" sz="3600" dirty="0"/>
          </a:p>
        </p:txBody>
      </p:sp>
      <p:sp>
        <p:nvSpPr>
          <p:cNvPr id="3" name="Content Placeholder 2"/>
          <p:cNvSpPr>
            <a:spLocks noGrp="1"/>
          </p:cNvSpPr>
          <p:nvPr>
            <p:ph idx="1"/>
          </p:nvPr>
        </p:nvSpPr>
        <p:spPr/>
        <p:txBody>
          <a:bodyPr>
            <a:normAutofit/>
          </a:bodyPr>
          <a:lstStyle/>
          <a:p>
            <a:r>
              <a:rPr lang="sv-SE" sz="2600" dirty="0">
                <a:latin typeface="Arial" charset="0"/>
                <a:ea typeface="Arial" charset="0"/>
                <a:cs typeface="Arial" charset="0"/>
              </a:rPr>
              <a:t>2 </a:t>
            </a:r>
            <a:r>
              <a:rPr lang="sv-SE" sz="2600" dirty="0" err="1">
                <a:latin typeface="Arial" charset="0"/>
                <a:ea typeface="Arial" charset="0"/>
                <a:cs typeface="Arial" charset="0"/>
              </a:rPr>
              <a:t>resources</a:t>
            </a:r>
            <a:r>
              <a:rPr lang="sv-SE" sz="2600" dirty="0">
                <a:latin typeface="Arial" charset="0"/>
                <a:ea typeface="Arial" charset="0"/>
                <a:cs typeface="Arial" charset="0"/>
              </a:rPr>
              <a:t>: CPUs &amp; </a:t>
            </a:r>
            <a:r>
              <a:rPr lang="sv-SE" sz="2600" dirty="0" err="1" smtClean="0">
                <a:latin typeface="Arial" charset="0"/>
                <a:ea typeface="Arial" charset="0"/>
                <a:cs typeface="Arial" charset="0"/>
              </a:rPr>
              <a:t>memory</a:t>
            </a:r>
            <a:endParaRPr lang="sv-SE" sz="2600" b="1" dirty="0">
              <a:latin typeface="Arial" charset="0"/>
              <a:ea typeface="Arial" charset="0"/>
              <a:cs typeface="Arial" charset="0"/>
            </a:endParaRPr>
          </a:p>
          <a:p>
            <a:pPr>
              <a:lnSpc>
                <a:spcPct val="200000"/>
              </a:lnSpc>
            </a:pPr>
            <a:r>
              <a:rPr lang="sv-SE" sz="2600" dirty="0" err="1">
                <a:latin typeface="Arial" charset="0"/>
                <a:ea typeface="Arial" charset="0"/>
                <a:cs typeface="Arial" charset="0"/>
              </a:rPr>
              <a:t>User</a:t>
            </a:r>
            <a:r>
              <a:rPr lang="sv-SE" sz="2600" dirty="0">
                <a:latin typeface="Arial" charset="0"/>
                <a:ea typeface="Arial" charset="0"/>
                <a:cs typeface="Arial" charset="0"/>
              </a:rPr>
              <a:t> 1 </a:t>
            </a:r>
            <a:r>
              <a:rPr lang="sv-SE" sz="2600" dirty="0" err="1">
                <a:latin typeface="Arial" charset="0"/>
                <a:ea typeface="Arial" charset="0"/>
                <a:cs typeface="Arial" charset="0"/>
              </a:rPr>
              <a:t>wants</a:t>
            </a:r>
            <a:r>
              <a:rPr lang="sv-SE" sz="2600" dirty="0">
                <a:latin typeface="Arial" charset="0"/>
                <a:ea typeface="Arial" charset="0"/>
                <a:cs typeface="Arial" charset="0"/>
              </a:rPr>
              <a:t> </a:t>
            </a:r>
            <a:r>
              <a:rPr lang="sv-SE" sz="2600" b="1" dirty="0">
                <a:latin typeface="Arial" charset="0"/>
                <a:ea typeface="Arial" charset="0"/>
                <a:cs typeface="Arial" charset="0"/>
              </a:rPr>
              <a:t>&lt;1 CPU, 4 GB&gt; </a:t>
            </a:r>
            <a:r>
              <a:rPr lang="sv-SE" sz="2600" dirty="0">
                <a:latin typeface="Arial" charset="0"/>
                <a:ea typeface="Arial" charset="0"/>
                <a:cs typeface="Arial" charset="0"/>
              </a:rPr>
              <a:t>per task</a:t>
            </a:r>
            <a:endParaRPr lang="sv-SE" sz="2600" b="1" dirty="0">
              <a:latin typeface="Arial" charset="0"/>
              <a:ea typeface="Arial" charset="0"/>
              <a:cs typeface="Arial" charset="0"/>
            </a:endParaRPr>
          </a:p>
          <a:p>
            <a:pPr>
              <a:spcBef>
                <a:spcPts val="2000"/>
              </a:spcBef>
            </a:pPr>
            <a:r>
              <a:rPr lang="sv-SE" sz="2600" dirty="0" err="1">
                <a:latin typeface="Arial" charset="0"/>
                <a:ea typeface="Arial" charset="0"/>
                <a:cs typeface="Arial" charset="0"/>
              </a:rPr>
              <a:t>User</a:t>
            </a:r>
            <a:r>
              <a:rPr lang="sv-SE" sz="2600" dirty="0">
                <a:latin typeface="Arial" charset="0"/>
                <a:ea typeface="Arial" charset="0"/>
                <a:cs typeface="Arial" charset="0"/>
              </a:rPr>
              <a:t> 2 </a:t>
            </a:r>
            <a:r>
              <a:rPr lang="sv-SE" sz="2600" dirty="0" err="1">
                <a:latin typeface="Arial" charset="0"/>
                <a:ea typeface="Arial" charset="0"/>
                <a:cs typeface="Arial" charset="0"/>
              </a:rPr>
              <a:t>wants</a:t>
            </a:r>
            <a:r>
              <a:rPr lang="sv-SE" sz="2600" dirty="0">
                <a:latin typeface="Arial" charset="0"/>
                <a:ea typeface="Arial" charset="0"/>
                <a:cs typeface="Arial" charset="0"/>
              </a:rPr>
              <a:t> </a:t>
            </a:r>
            <a:r>
              <a:rPr lang="sv-SE" sz="2600" b="1" dirty="0">
                <a:latin typeface="Arial" charset="0"/>
                <a:ea typeface="Arial" charset="0"/>
                <a:cs typeface="Arial" charset="0"/>
              </a:rPr>
              <a:t>&lt;3 CPU, 1 GB&gt; </a:t>
            </a:r>
            <a:r>
              <a:rPr lang="sv-SE" sz="2600" dirty="0">
                <a:latin typeface="Arial" charset="0"/>
                <a:ea typeface="Arial" charset="0"/>
                <a:cs typeface="Arial" charset="0"/>
              </a:rPr>
              <a:t>per </a:t>
            </a:r>
            <a:r>
              <a:rPr lang="sv-SE" sz="2600" dirty="0" smtClean="0">
                <a:latin typeface="Arial" charset="0"/>
                <a:ea typeface="Arial" charset="0"/>
                <a:cs typeface="Arial" charset="0"/>
              </a:rPr>
              <a:t>task</a:t>
            </a:r>
            <a:endParaRPr lang="sv-SE" sz="2600" b="1" i="1" dirty="0" smtClean="0">
              <a:solidFill>
                <a:srgbClr val="FF0000"/>
              </a:solidFill>
              <a:latin typeface="Arial" charset="0"/>
              <a:ea typeface="Arial" charset="0"/>
              <a:cs typeface="Arial" charset="0"/>
            </a:endParaRPr>
          </a:p>
          <a:p>
            <a:pPr>
              <a:lnSpc>
                <a:spcPct val="200000"/>
              </a:lnSpc>
            </a:pPr>
            <a:r>
              <a:rPr lang="sv-SE" sz="2600" b="1" i="1" dirty="0" err="1" smtClean="0">
                <a:solidFill>
                  <a:srgbClr val="FF0000"/>
                </a:solidFill>
                <a:latin typeface="Arial" charset="0"/>
                <a:ea typeface="Arial" charset="0"/>
                <a:cs typeface="Arial" charset="0"/>
              </a:rPr>
              <a:t>What’s</a:t>
            </a:r>
            <a:r>
              <a:rPr lang="sv-SE" sz="2600" b="1" i="1" dirty="0" smtClean="0">
                <a:solidFill>
                  <a:srgbClr val="FF0000"/>
                </a:solidFill>
                <a:latin typeface="Arial" charset="0"/>
                <a:ea typeface="Arial" charset="0"/>
                <a:cs typeface="Arial" charset="0"/>
              </a:rPr>
              <a:t> </a:t>
            </a:r>
            <a:r>
              <a:rPr lang="sv-SE" sz="2600" b="1" i="1" dirty="0">
                <a:solidFill>
                  <a:srgbClr val="FF0000"/>
                </a:solidFill>
                <a:latin typeface="Arial" charset="0"/>
                <a:ea typeface="Arial" charset="0"/>
                <a:cs typeface="Arial" charset="0"/>
              </a:rPr>
              <a:t>a fair </a:t>
            </a:r>
            <a:r>
              <a:rPr lang="sv-SE" sz="2600" b="1" i="1" dirty="0" err="1">
                <a:solidFill>
                  <a:srgbClr val="FF0000"/>
                </a:solidFill>
                <a:latin typeface="Arial" charset="0"/>
                <a:ea typeface="Arial" charset="0"/>
                <a:cs typeface="Arial" charset="0"/>
              </a:rPr>
              <a:t>allocation</a:t>
            </a:r>
            <a:r>
              <a:rPr lang="sv-SE" sz="2600" b="1" i="1" dirty="0">
                <a:solidFill>
                  <a:srgbClr val="FF0000"/>
                </a:solidFill>
                <a:latin typeface="Arial" charset="0"/>
                <a:ea typeface="Arial" charset="0"/>
                <a:cs typeface="Arial" charset="0"/>
              </a:rPr>
              <a:t>?</a:t>
            </a:r>
          </a:p>
          <a:p>
            <a:endParaRPr lang="sv-SE" sz="2600" i="1" dirty="0">
              <a:solidFill>
                <a:srgbClr val="999900"/>
              </a:solidFill>
              <a:latin typeface="Arial" charset="0"/>
              <a:ea typeface="Arial" charset="0"/>
              <a:cs typeface="Arial" charset="0"/>
            </a:endParaRPr>
          </a:p>
        </p:txBody>
      </p:sp>
      <p:sp>
        <p:nvSpPr>
          <p:cNvPr id="5" name="Slide Number Placeholder 4"/>
          <p:cNvSpPr>
            <a:spLocks noGrp="1"/>
          </p:cNvSpPr>
          <p:nvPr>
            <p:ph type="sldNum" sz="quarter" idx="12"/>
          </p:nvPr>
        </p:nvSpPr>
        <p:spPr/>
        <p:txBody>
          <a:bodyPr/>
          <a:lstStyle/>
          <a:p>
            <a:pPr>
              <a:defRPr/>
            </a:pPr>
            <a:fld id="{729111C5-E04E-4942-8174-12BB645D56A6}" type="slidenum">
              <a:rPr lang="en-US" smtClean="0"/>
              <a:pPr>
                <a:defRPr/>
              </a:pPr>
              <a:t>17</a:t>
            </a:fld>
            <a:endParaRPr lang="en-US" dirty="0"/>
          </a:p>
        </p:txBody>
      </p:sp>
      <p:grpSp>
        <p:nvGrpSpPr>
          <p:cNvPr id="4" name="Group 84"/>
          <p:cNvGrpSpPr>
            <a:grpSpLocks/>
          </p:cNvGrpSpPr>
          <p:nvPr/>
        </p:nvGrpSpPr>
        <p:grpSpPr bwMode="auto">
          <a:xfrm>
            <a:off x="6477692" y="2729910"/>
            <a:ext cx="2437708" cy="2189633"/>
            <a:chOff x="6706288" y="4075630"/>
            <a:chExt cx="2437712" cy="2919143"/>
          </a:xfrm>
        </p:grpSpPr>
        <p:sp>
          <p:nvSpPr>
            <p:cNvPr id="70661" name="Text Box 7"/>
            <p:cNvSpPr txBox="1">
              <a:spLocks noChangeArrowheads="1"/>
            </p:cNvSpPr>
            <p:nvPr/>
          </p:nvSpPr>
          <p:spPr bwMode="auto">
            <a:xfrm>
              <a:off x="8153400" y="6543424"/>
              <a:ext cx="990600" cy="45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spcBef>
                  <a:spcPct val="50000"/>
                </a:spcBef>
              </a:pPr>
              <a:r>
                <a:rPr lang="sv-SE" sz="1600">
                  <a:latin typeface="Helvetica Neue Light"/>
                  <a:cs typeface="Helvetica Neue Light"/>
                </a:rPr>
                <a:t>mem</a:t>
              </a:r>
              <a:endParaRPr lang="en-US" sz="1600">
                <a:latin typeface="Helvetica Neue Light"/>
                <a:cs typeface="Helvetica Neue Light"/>
              </a:endParaRPr>
            </a:p>
          </p:txBody>
        </p:sp>
        <p:sp>
          <p:nvSpPr>
            <p:cNvPr id="70662" name="Text Box 7"/>
            <p:cNvSpPr txBox="1">
              <a:spLocks noChangeArrowheads="1"/>
            </p:cNvSpPr>
            <p:nvPr/>
          </p:nvSpPr>
          <p:spPr bwMode="auto">
            <a:xfrm>
              <a:off x="7293264" y="6543423"/>
              <a:ext cx="722416" cy="45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spcBef>
                  <a:spcPct val="50000"/>
                </a:spcBef>
              </a:pPr>
              <a:r>
                <a:rPr lang="en-US" sz="1600">
                  <a:latin typeface="Helvetica Neue Light"/>
                  <a:cs typeface="Helvetica Neue Light"/>
                </a:rPr>
                <a:t>CPU</a:t>
              </a:r>
            </a:p>
          </p:txBody>
        </p:sp>
        <p:sp>
          <p:nvSpPr>
            <p:cNvPr id="70663" name="Rectangle 2"/>
            <p:cNvSpPr>
              <a:spLocks noChangeArrowheads="1"/>
            </p:cNvSpPr>
            <p:nvPr/>
          </p:nvSpPr>
          <p:spPr bwMode="auto">
            <a:xfrm>
              <a:off x="7297747" y="4191000"/>
              <a:ext cx="722347" cy="2323029"/>
            </a:xfrm>
            <a:prstGeom prst="rect">
              <a:avLst/>
            </a:prstGeom>
            <a:solidFill>
              <a:schemeClr val="bg1"/>
            </a:solidFill>
            <a:ln w="28575">
              <a:solidFill>
                <a:schemeClr val="tx1"/>
              </a:solidFill>
              <a:miter lim="800000"/>
              <a:headEnd/>
              <a:tailEnd/>
            </a:ln>
          </p:spPr>
          <p:txBody>
            <a:bodyPr wrap="none" anchor="ctr"/>
            <a:lstStyle/>
            <a:p>
              <a:endParaRPr lang="en-US" sz="1600">
                <a:latin typeface="Helvetica Neue Light"/>
                <a:cs typeface="Helvetica Neue Light"/>
              </a:endParaRPr>
            </a:p>
          </p:txBody>
        </p:sp>
        <p:sp>
          <p:nvSpPr>
            <p:cNvPr id="70664" name="Line 11"/>
            <p:cNvSpPr>
              <a:spLocks noChangeShapeType="1"/>
            </p:cNvSpPr>
            <p:nvPr/>
          </p:nvSpPr>
          <p:spPr bwMode="auto">
            <a:xfrm flipH="1" flipV="1">
              <a:off x="7188165" y="4192159"/>
              <a:ext cx="916019" cy="2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65" name="Text Box 12"/>
            <p:cNvSpPr txBox="1">
              <a:spLocks noChangeArrowheads="1"/>
            </p:cNvSpPr>
            <p:nvPr/>
          </p:nvSpPr>
          <p:spPr bwMode="auto">
            <a:xfrm>
              <a:off x="6706288" y="4075630"/>
              <a:ext cx="546626" cy="32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600">
                  <a:solidFill>
                    <a:srgbClr val="292929"/>
                  </a:solidFill>
                  <a:latin typeface="Helvetica Neue Light"/>
                  <a:cs typeface="Helvetica Neue Light"/>
                </a:rPr>
                <a:t>100%</a:t>
              </a:r>
            </a:p>
          </p:txBody>
        </p:sp>
        <p:sp>
          <p:nvSpPr>
            <p:cNvPr id="70666" name="Line 13"/>
            <p:cNvSpPr>
              <a:spLocks noChangeShapeType="1"/>
            </p:cNvSpPr>
            <p:nvPr/>
          </p:nvSpPr>
          <p:spPr bwMode="auto">
            <a:xfrm flipH="1">
              <a:off x="7188165" y="5343558"/>
              <a:ext cx="912226" cy="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67" name="Line 14"/>
            <p:cNvSpPr>
              <a:spLocks noChangeShapeType="1"/>
            </p:cNvSpPr>
            <p:nvPr/>
          </p:nvSpPr>
          <p:spPr bwMode="auto">
            <a:xfrm flipH="1" flipV="1">
              <a:off x="7188165" y="6500645"/>
              <a:ext cx="912226" cy="105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68" name="Text Box 15"/>
            <p:cNvSpPr txBox="1">
              <a:spLocks noChangeArrowheads="1"/>
            </p:cNvSpPr>
            <p:nvPr/>
          </p:nvSpPr>
          <p:spPr bwMode="auto">
            <a:xfrm>
              <a:off x="6814995" y="5226185"/>
              <a:ext cx="432812" cy="32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600">
                  <a:solidFill>
                    <a:srgbClr val="292929"/>
                  </a:solidFill>
                  <a:latin typeface="Helvetica Neue Light"/>
                  <a:cs typeface="Helvetica Neue Light"/>
                </a:rPr>
                <a:t>50%</a:t>
              </a:r>
            </a:p>
          </p:txBody>
        </p:sp>
        <p:sp>
          <p:nvSpPr>
            <p:cNvPr id="70669" name="Text Box 16"/>
            <p:cNvSpPr txBox="1">
              <a:spLocks noChangeArrowheads="1"/>
            </p:cNvSpPr>
            <p:nvPr/>
          </p:nvSpPr>
          <p:spPr bwMode="auto">
            <a:xfrm>
              <a:off x="6924264" y="6379690"/>
              <a:ext cx="318999" cy="32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600">
                  <a:solidFill>
                    <a:srgbClr val="292929"/>
                  </a:solidFill>
                  <a:latin typeface="Helvetica Neue Light"/>
                  <a:cs typeface="Helvetica Neue Light"/>
                </a:rPr>
                <a:t>0%</a:t>
              </a:r>
            </a:p>
          </p:txBody>
        </p:sp>
        <p:sp>
          <p:nvSpPr>
            <p:cNvPr id="70670" name="Line 17"/>
            <p:cNvSpPr>
              <a:spLocks noChangeShapeType="1"/>
            </p:cNvSpPr>
            <p:nvPr/>
          </p:nvSpPr>
          <p:spPr bwMode="auto">
            <a:xfrm flipV="1">
              <a:off x="7296583" y="4100706"/>
              <a:ext cx="0" cy="2513521"/>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1" name="Line 21"/>
            <p:cNvSpPr>
              <a:spLocks noChangeShapeType="1"/>
            </p:cNvSpPr>
            <p:nvPr/>
          </p:nvSpPr>
          <p:spPr bwMode="auto">
            <a:xfrm flipV="1">
              <a:off x="8018999" y="4093331"/>
              <a:ext cx="0" cy="2512045"/>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2" name="Line 11"/>
            <p:cNvSpPr>
              <a:spLocks noChangeShapeType="1"/>
            </p:cNvSpPr>
            <p:nvPr/>
          </p:nvSpPr>
          <p:spPr bwMode="auto">
            <a:xfrm flipH="1" flipV="1">
              <a:off x="7176550" y="4785136"/>
              <a:ext cx="916019" cy="2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3" name="Line 19"/>
            <p:cNvSpPr>
              <a:spLocks noChangeShapeType="1"/>
            </p:cNvSpPr>
            <p:nvPr/>
          </p:nvSpPr>
          <p:spPr bwMode="auto">
            <a:xfrm flipH="1">
              <a:off x="7188165" y="5945387"/>
              <a:ext cx="914123" cy="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4" name="Rectangle 2"/>
            <p:cNvSpPr>
              <a:spLocks noChangeArrowheads="1"/>
            </p:cNvSpPr>
            <p:nvPr/>
          </p:nvSpPr>
          <p:spPr bwMode="auto">
            <a:xfrm>
              <a:off x="8261363" y="4191000"/>
              <a:ext cx="722347" cy="2323029"/>
            </a:xfrm>
            <a:prstGeom prst="rect">
              <a:avLst/>
            </a:prstGeom>
            <a:solidFill>
              <a:schemeClr val="bg1"/>
            </a:solidFill>
            <a:ln w="28575">
              <a:solidFill>
                <a:schemeClr val="tx1"/>
              </a:solidFill>
              <a:miter lim="800000"/>
              <a:headEnd/>
              <a:tailEnd/>
            </a:ln>
          </p:spPr>
          <p:txBody>
            <a:bodyPr wrap="none" anchor="ctr"/>
            <a:lstStyle/>
            <a:p>
              <a:endParaRPr lang="en-US" sz="1600">
                <a:latin typeface="Helvetica Neue Light"/>
                <a:cs typeface="Helvetica Neue Light"/>
              </a:endParaRPr>
            </a:p>
          </p:txBody>
        </p:sp>
        <p:sp>
          <p:nvSpPr>
            <p:cNvPr id="70675" name="Line 11"/>
            <p:cNvSpPr>
              <a:spLocks noChangeShapeType="1"/>
            </p:cNvSpPr>
            <p:nvPr/>
          </p:nvSpPr>
          <p:spPr bwMode="auto">
            <a:xfrm flipH="1" flipV="1">
              <a:off x="8151781" y="4192159"/>
              <a:ext cx="916019" cy="2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6" name="Line 13"/>
            <p:cNvSpPr>
              <a:spLocks noChangeShapeType="1"/>
            </p:cNvSpPr>
            <p:nvPr/>
          </p:nvSpPr>
          <p:spPr bwMode="auto">
            <a:xfrm flipH="1">
              <a:off x="8151781" y="5343558"/>
              <a:ext cx="912226" cy="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7" name="Line 14"/>
            <p:cNvSpPr>
              <a:spLocks noChangeShapeType="1"/>
            </p:cNvSpPr>
            <p:nvPr/>
          </p:nvSpPr>
          <p:spPr bwMode="auto">
            <a:xfrm flipH="1" flipV="1">
              <a:off x="8151781" y="6500645"/>
              <a:ext cx="912226" cy="105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8" name="Line 17"/>
            <p:cNvSpPr>
              <a:spLocks noChangeShapeType="1"/>
            </p:cNvSpPr>
            <p:nvPr/>
          </p:nvSpPr>
          <p:spPr bwMode="auto">
            <a:xfrm flipV="1">
              <a:off x="8260199" y="4100706"/>
              <a:ext cx="0" cy="2513521"/>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79" name="Line 21"/>
            <p:cNvSpPr>
              <a:spLocks noChangeShapeType="1"/>
            </p:cNvSpPr>
            <p:nvPr/>
          </p:nvSpPr>
          <p:spPr bwMode="auto">
            <a:xfrm flipV="1">
              <a:off x="8982615" y="4093331"/>
              <a:ext cx="0" cy="2512045"/>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80" name="Line 11"/>
            <p:cNvSpPr>
              <a:spLocks noChangeShapeType="1"/>
            </p:cNvSpPr>
            <p:nvPr/>
          </p:nvSpPr>
          <p:spPr bwMode="auto">
            <a:xfrm flipH="1" flipV="1">
              <a:off x="8140166" y="4785136"/>
              <a:ext cx="916019" cy="2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81" name="Line 19"/>
            <p:cNvSpPr>
              <a:spLocks noChangeShapeType="1"/>
            </p:cNvSpPr>
            <p:nvPr/>
          </p:nvSpPr>
          <p:spPr bwMode="auto">
            <a:xfrm flipH="1">
              <a:off x="8151781" y="5945387"/>
              <a:ext cx="914123" cy="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0682" name="TextBox 83"/>
            <p:cNvSpPr txBox="1">
              <a:spLocks noChangeArrowheads="1"/>
            </p:cNvSpPr>
            <p:nvPr/>
          </p:nvSpPr>
          <p:spPr bwMode="auto">
            <a:xfrm>
              <a:off x="7315196" y="4748645"/>
              <a:ext cx="1676404" cy="8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sv-SE" sz="3600" dirty="0">
                  <a:latin typeface="Helvetica Neue Light"/>
                  <a:cs typeface="Helvetica Neue Light"/>
                </a:rPr>
                <a:t>?    </a:t>
              </a:r>
              <a:r>
                <a:rPr lang="sv-SE" sz="2200" dirty="0">
                  <a:latin typeface="Helvetica Neue Light"/>
                  <a:cs typeface="Helvetica Neue Light"/>
                </a:rPr>
                <a:t> </a:t>
              </a:r>
              <a:r>
                <a:rPr lang="sv-SE" sz="3600" dirty="0">
                  <a:latin typeface="Helvetica Neue Light"/>
                  <a:cs typeface="Helvetica Neue Light"/>
                </a:rPr>
                <a:t> ?</a:t>
              </a:r>
              <a:endParaRPr lang="en-US" sz="3600" dirty="0">
                <a:latin typeface="Helvetica Neue Light"/>
                <a:cs typeface="Helvetica Neue Light"/>
              </a:endParaRPr>
            </a:p>
          </p:txBody>
        </p:sp>
      </p:grpSp>
    </p:spTree>
    <p:extLst>
      <p:ext uri="{BB962C8B-B14F-4D97-AF65-F5344CB8AC3E}">
        <p14:creationId xmlns:p14="http://schemas.microsoft.com/office/powerpoint/2010/main" val="3663636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p:txBody>
          <a:bodyPr>
            <a:normAutofit/>
          </a:bodyPr>
          <a:lstStyle/>
          <a:p>
            <a:r>
              <a:rPr lang="sv-SE" sz="3600" dirty="0"/>
              <a:t>A </a:t>
            </a:r>
            <a:r>
              <a:rPr lang="sv-SE" sz="3600" dirty="0" err="1"/>
              <a:t>Natural</a:t>
            </a:r>
            <a:r>
              <a:rPr lang="sv-SE" sz="3600" dirty="0"/>
              <a:t> Policy</a:t>
            </a:r>
            <a:endParaRPr lang="en-US" sz="3600" dirty="0"/>
          </a:p>
        </p:txBody>
      </p:sp>
      <p:sp>
        <p:nvSpPr>
          <p:cNvPr id="3" name="Content Placeholder 2"/>
          <p:cNvSpPr>
            <a:spLocks noGrp="1"/>
          </p:cNvSpPr>
          <p:nvPr>
            <p:ph idx="1"/>
          </p:nvPr>
        </p:nvSpPr>
        <p:spPr/>
        <p:txBody>
          <a:bodyPr>
            <a:noAutofit/>
          </a:bodyPr>
          <a:lstStyle/>
          <a:p>
            <a:pPr>
              <a:lnSpc>
                <a:spcPct val="120000"/>
              </a:lnSpc>
              <a:spcBef>
                <a:spcPts val="600"/>
              </a:spcBef>
              <a:spcAft>
                <a:spcPts val="400"/>
              </a:spcAft>
            </a:pPr>
            <a:r>
              <a:rPr lang="sv-SE" sz="2400" b="1" i="1" dirty="0">
                <a:solidFill>
                  <a:srgbClr val="FF0000"/>
                </a:solidFill>
                <a:latin typeface="Arial" charset="0"/>
                <a:ea typeface="Arial" charset="0"/>
                <a:cs typeface="Arial" charset="0"/>
              </a:rPr>
              <a:t>Asset </a:t>
            </a:r>
            <a:r>
              <a:rPr lang="sv-SE" sz="2400" b="1" i="1" dirty="0" err="1" smtClean="0">
                <a:solidFill>
                  <a:srgbClr val="FF0000"/>
                </a:solidFill>
                <a:latin typeface="Arial" charset="0"/>
                <a:ea typeface="Arial" charset="0"/>
                <a:cs typeface="Arial" charset="0"/>
              </a:rPr>
              <a:t>Fairness</a:t>
            </a:r>
            <a:r>
              <a:rPr lang="sv-SE" sz="2400" b="1" i="1" dirty="0" smtClean="0">
                <a:solidFill>
                  <a:srgbClr val="FF0000"/>
                </a:solidFill>
                <a:latin typeface="Arial" charset="0"/>
                <a:ea typeface="Arial" charset="0"/>
                <a:cs typeface="Arial" charset="0"/>
              </a:rPr>
              <a:t>:   </a:t>
            </a:r>
            <a:r>
              <a:rPr lang="sv-SE" sz="2200" dirty="0" err="1" smtClean="0">
                <a:latin typeface="Arial" charset="0"/>
                <a:ea typeface="Arial" charset="0"/>
                <a:cs typeface="Arial" charset="0"/>
              </a:rPr>
              <a:t>Equalize</a:t>
            </a:r>
            <a:r>
              <a:rPr lang="sv-SE" sz="2200" dirty="0" smtClean="0">
                <a:latin typeface="Arial" charset="0"/>
                <a:ea typeface="Arial" charset="0"/>
                <a:cs typeface="Arial" charset="0"/>
              </a:rPr>
              <a:t> </a:t>
            </a:r>
            <a:r>
              <a:rPr lang="sv-SE" sz="2200" dirty="0" err="1">
                <a:latin typeface="Arial" charset="0"/>
                <a:ea typeface="Arial" charset="0"/>
                <a:cs typeface="Arial" charset="0"/>
              </a:rPr>
              <a:t>each</a:t>
            </a:r>
            <a:r>
              <a:rPr lang="sv-SE" sz="2200" dirty="0">
                <a:latin typeface="Arial" charset="0"/>
                <a:ea typeface="Arial" charset="0"/>
                <a:cs typeface="Arial" charset="0"/>
              </a:rPr>
              <a:t> </a:t>
            </a:r>
            <a:r>
              <a:rPr lang="sv-SE" sz="2200" dirty="0" err="1">
                <a:latin typeface="Arial" charset="0"/>
                <a:ea typeface="Arial" charset="0"/>
                <a:cs typeface="Arial" charset="0"/>
              </a:rPr>
              <a:t>user’s</a:t>
            </a:r>
            <a:r>
              <a:rPr lang="sv-SE" sz="2200" dirty="0">
                <a:latin typeface="Arial" charset="0"/>
                <a:ea typeface="Arial" charset="0"/>
                <a:cs typeface="Arial" charset="0"/>
              </a:rPr>
              <a:t> </a:t>
            </a:r>
            <a:r>
              <a:rPr lang="sv-SE" sz="2200" b="1" i="1" dirty="0" err="1">
                <a:latin typeface="Arial" charset="0"/>
                <a:ea typeface="Arial" charset="0"/>
                <a:cs typeface="Arial" charset="0"/>
              </a:rPr>
              <a:t>sum</a:t>
            </a:r>
            <a:r>
              <a:rPr lang="sv-SE" sz="2200" b="1" i="1" dirty="0">
                <a:latin typeface="Arial" charset="0"/>
                <a:ea typeface="Arial" charset="0"/>
                <a:cs typeface="Arial" charset="0"/>
              </a:rPr>
              <a:t> </a:t>
            </a:r>
            <a:r>
              <a:rPr lang="sv-SE" sz="2200" b="1" i="1" dirty="0" err="1">
                <a:latin typeface="Arial" charset="0"/>
                <a:ea typeface="Arial" charset="0"/>
                <a:cs typeface="Arial" charset="0"/>
              </a:rPr>
              <a:t>of</a:t>
            </a:r>
            <a:r>
              <a:rPr lang="sv-SE" sz="2200" b="1" i="1" dirty="0">
                <a:latin typeface="Arial" charset="0"/>
                <a:ea typeface="Arial" charset="0"/>
                <a:cs typeface="Arial" charset="0"/>
              </a:rPr>
              <a:t> </a:t>
            </a:r>
            <a:r>
              <a:rPr lang="sv-SE" sz="2200" b="1" i="1" dirty="0" err="1">
                <a:latin typeface="Arial" charset="0"/>
                <a:ea typeface="Arial" charset="0"/>
                <a:cs typeface="Arial" charset="0"/>
              </a:rPr>
              <a:t>resource</a:t>
            </a:r>
            <a:r>
              <a:rPr lang="sv-SE" sz="2200" b="1" i="1" dirty="0">
                <a:latin typeface="Arial" charset="0"/>
                <a:ea typeface="Arial" charset="0"/>
                <a:cs typeface="Arial" charset="0"/>
              </a:rPr>
              <a:t> </a:t>
            </a:r>
            <a:r>
              <a:rPr lang="sv-SE" sz="2200" b="1" i="1" dirty="0" err="1" smtClean="0">
                <a:latin typeface="Arial" charset="0"/>
                <a:ea typeface="Arial" charset="0"/>
                <a:cs typeface="Arial" charset="0"/>
              </a:rPr>
              <a:t>shares</a:t>
            </a:r>
            <a:endParaRPr lang="sv-SE" sz="2200" dirty="0">
              <a:latin typeface="Arial" charset="0"/>
              <a:ea typeface="Arial" charset="0"/>
              <a:cs typeface="Arial" charset="0"/>
            </a:endParaRPr>
          </a:p>
          <a:p>
            <a:pPr>
              <a:lnSpc>
                <a:spcPct val="120000"/>
              </a:lnSpc>
              <a:spcBef>
                <a:spcPts val="2400"/>
              </a:spcBef>
              <a:spcAft>
                <a:spcPts val="400"/>
              </a:spcAft>
            </a:pPr>
            <a:r>
              <a:rPr lang="sv-SE" sz="2400" dirty="0">
                <a:latin typeface="Arial" charset="0"/>
                <a:ea typeface="Arial" charset="0"/>
                <a:cs typeface="Arial" charset="0"/>
              </a:rPr>
              <a:t>Cluster </a:t>
            </a:r>
            <a:r>
              <a:rPr lang="sv-SE" sz="2400" dirty="0" err="1">
                <a:latin typeface="Arial" charset="0"/>
                <a:ea typeface="Arial" charset="0"/>
                <a:cs typeface="Arial" charset="0"/>
              </a:rPr>
              <a:t>with</a:t>
            </a:r>
            <a:r>
              <a:rPr lang="sv-SE" sz="2400" dirty="0">
                <a:latin typeface="Arial" charset="0"/>
                <a:ea typeface="Arial" charset="0"/>
                <a:cs typeface="Arial" charset="0"/>
              </a:rPr>
              <a:t> 28 CPUs, 56 GB RAM</a:t>
            </a:r>
          </a:p>
          <a:p>
            <a:pPr lvl="1">
              <a:lnSpc>
                <a:spcPct val="120000"/>
              </a:lnSpc>
              <a:spcBef>
                <a:spcPts val="600"/>
              </a:spcBef>
              <a:spcAft>
                <a:spcPts val="400"/>
              </a:spcAft>
            </a:pPr>
            <a:r>
              <a:rPr lang="en-US" sz="2000" i="1" dirty="0">
                <a:latin typeface="Arial" charset="0"/>
                <a:ea typeface="Arial" charset="0"/>
                <a:cs typeface="Arial" charset="0"/>
              </a:rPr>
              <a:t>U</a:t>
            </a:r>
            <a:r>
              <a:rPr lang="en-US" sz="2000" baseline="-25000" dirty="0">
                <a:latin typeface="Arial" charset="0"/>
                <a:ea typeface="Arial" charset="0"/>
                <a:cs typeface="Arial" charset="0"/>
              </a:rPr>
              <a:t>1</a:t>
            </a:r>
            <a:r>
              <a:rPr lang="en-US" sz="2000" dirty="0">
                <a:latin typeface="Arial" charset="0"/>
                <a:ea typeface="Arial" charset="0"/>
                <a:cs typeface="Arial" charset="0"/>
              </a:rPr>
              <a:t> needs &lt;1 CPU, 2 GB RAM&gt; per task, </a:t>
            </a:r>
            <a:r>
              <a:rPr lang="en-US" sz="2000" dirty="0" smtClean="0">
                <a:latin typeface="Arial" charset="0"/>
                <a:ea typeface="Arial" charset="0"/>
                <a:cs typeface="Arial" charset="0"/>
              </a:rPr>
              <a:t/>
            </a:r>
            <a:br>
              <a:rPr lang="en-US" sz="2000" dirty="0" smtClean="0">
                <a:latin typeface="Arial" charset="0"/>
                <a:ea typeface="Arial" charset="0"/>
                <a:cs typeface="Arial" charset="0"/>
              </a:rPr>
            </a:br>
            <a:r>
              <a:rPr lang="en-US" sz="2000" dirty="0" smtClean="0">
                <a:latin typeface="Arial" charset="0"/>
                <a:ea typeface="Arial" charset="0"/>
                <a:cs typeface="Arial" charset="0"/>
              </a:rPr>
              <a:t>or </a:t>
            </a:r>
            <a:r>
              <a:rPr lang="en-US" sz="2000" dirty="0">
                <a:latin typeface="Arial" charset="0"/>
                <a:ea typeface="Arial" charset="0"/>
                <a:cs typeface="Arial" charset="0"/>
              </a:rPr>
              <a:t>&lt;3.6% CPUs, 3.6% RAM&gt; per task</a:t>
            </a:r>
          </a:p>
          <a:p>
            <a:pPr lvl="1">
              <a:lnSpc>
                <a:spcPct val="120000"/>
              </a:lnSpc>
              <a:spcBef>
                <a:spcPts val="600"/>
              </a:spcBef>
              <a:spcAft>
                <a:spcPts val="400"/>
              </a:spcAft>
            </a:pPr>
            <a:r>
              <a:rPr lang="en-US" sz="2000" i="1" dirty="0">
                <a:latin typeface="Arial" charset="0"/>
                <a:ea typeface="Arial" charset="0"/>
                <a:cs typeface="Arial" charset="0"/>
              </a:rPr>
              <a:t>U</a:t>
            </a:r>
            <a:r>
              <a:rPr lang="en-US" sz="2000" baseline="-25000" dirty="0">
                <a:latin typeface="Arial" charset="0"/>
                <a:ea typeface="Arial" charset="0"/>
                <a:cs typeface="Arial" charset="0"/>
              </a:rPr>
              <a:t>2</a:t>
            </a:r>
            <a:r>
              <a:rPr lang="en-US" sz="2000" dirty="0">
                <a:latin typeface="Arial" charset="0"/>
                <a:ea typeface="Arial" charset="0"/>
                <a:cs typeface="Arial" charset="0"/>
              </a:rPr>
              <a:t> needs &lt;1 CPU, 4 GB RAM&gt; per task, </a:t>
            </a:r>
            <a:r>
              <a:rPr lang="en-US" sz="2000" dirty="0" smtClean="0">
                <a:latin typeface="Arial" charset="0"/>
                <a:ea typeface="Arial" charset="0"/>
                <a:cs typeface="Arial" charset="0"/>
              </a:rPr>
              <a:t/>
            </a:r>
            <a:br>
              <a:rPr lang="en-US" sz="2000" dirty="0" smtClean="0">
                <a:latin typeface="Arial" charset="0"/>
                <a:ea typeface="Arial" charset="0"/>
                <a:cs typeface="Arial" charset="0"/>
              </a:rPr>
            </a:br>
            <a:r>
              <a:rPr lang="en-US" sz="2000" dirty="0" smtClean="0">
                <a:latin typeface="Arial" charset="0"/>
                <a:ea typeface="Arial" charset="0"/>
                <a:cs typeface="Arial" charset="0"/>
              </a:rPr>
              <a:t>or &lt;3.6</a:t>
            </a:r>
            <a:r>
              <a:rPr lang="en-US" sz="2000" dirty="0">
                <a:latin typeface="Arial" charset="0"/>
                <a:ea typeface="Arial" charset="0"/>
                <a:cs typeface="Arial" charset="0"/>
              </a:rPr>
              <a:t>% CPUs, 7.2% RAM&gt; per </a:t>
            </a:r>
            <a:r>
              <a:rPr lang="en-US" sz="2000" dirty="0" smtClean="0">
                <a:latin typeface="Arial" charset="0"/>
                <a:ea typeface="Arial" charset="0"/>
                <a:cs typeface="Arial" charset="0"/>
              </a:rPr>
              <a:t>task</a:t>
            </a:r>
            <a:endParaRPr lang="sv-SE" sz="2000" dirty="0">
              <a:latin typeface="Arial" charset="0"/>
              <a:ea typeface="Arial" charset="0"/>
              <a:cs typeface="Arial" charset="0"/>
            </a:endParaRPr>
          </a:p>
          <a:p>
            <a:pPr>
              <a:lnSpc>
                <a:spcPct val="120000"/>
              </a:lnSpc>
              <a:spcBef>
                <a:spcPts val="2400"/>
              </a:spcBef>
              <a:spcAft>
                <a:spcPts val="400"/>
              </a:spcAft>
            </a:pPr>
            <a:r>
              <a:rPr lang="sv-SE" sz="2400" dirty="0">
                <a:latin typeface="Arial" charset="0"/>
                <a:ea typeface="Arial" charset="0"/>
                <a:cs typeface="Arial" charset="0"/>
              </a:rPr>
              <a:t>Asset </a:t>
            </a:r>
            <a:r>
              <a:rPr lang="sv-SE" sz="2400" dirty="0" err="1">
                <a:latin typeface="Arial" charset="0"/>
                <a:ea typeface="Arial" charset="0"/>
                <a:cs typeface="Arial" charset="0"/>
              </a:rPr>
              <a:t>fairness</a:t>
            </a:r>
            <a:r>
              <a:rPr lang="sv-SE" sz="2400" dirty="0">
                <a:latin typeface="Arial" charset="0"/>
                <a:ea typeface="Arial" charset="0"/>
                <a:cs typeface="Arial" charset="0"/>
              </a:rPr>
              <a:t> </a:t>
            </a:r>
            <a:r>
              <a:rPr lang="sv-SE" sz="2400" dirty="0" err="1" smtClean="0">
                <a:latin typeface="Arial" charset="0"/>
                <a:ea typeface="Arial" charset="0"/>
                <a:cs typeface="Arial" charset="0"/>
              </a:rPr>
              <a:t>yields</a:t>
            </a:r>
            <a:endParaRPr lang="sv-SE" sz="2400" dirty="0">
              <a:latin typeface="Arial" charset="0"/>
              <a:ea typeface="Arial" charset="0"/>
              <a:cs typeface="Arial" charset="0"/>
            </a:endParaRPr>
          </a:p>
          <a:p>
            <a:pPr lvl="1">
              <a:lnSpc>
                <a:spcPct val="120000"/>
              </a:lnSpc>
              <a:spcBef>
                <a:spcPts val="600"/>
              </a:spcBef>
              <a:spcAft>
                <a:spcPts val="400"/>
              </a:spcAft>
            </a:pPr>
            <a:r>
              <a:rPr lang="en-US" sz="2000" i="1" dirty="0">
                <a:latin typeface="Arial" charset="0"/>
                <a:ea typeface="Arial" charset="0"/>
                <a:cs typeface="Arial" charset="0"/>
              </a:rPr>
              <a:t>U</a:t>
            </a:r>
            <a:r>
              <a:rPr lang="en-US" sz="2000" baseline="-25000" dirty="0">
                <a:latin typeface="Arial" charset="0"/>
                <a:ea typeface="Arial" charset="0"/>
                <a:cs typeface="Arial" charset="0"/>
              </a:rPr>
              <a:t>1</a:t>
            </a:r>
            <a:r>
              <a:rPr lang="en-US" sz="2000" dirty="0">
                <a:latin typeface="Arial" charset="0"/>
                <a:ea typeface="Arial" charset="0"/>
                <a:cs typeface="Arial" charset="0"/>
              </a:rPr>
              <a:t>: 12 tasks: &lt;43% CPUs, 43% RAM&gt; (∑=86%)</a:t>
            </a:r>
          </a:p>
          <a:p>
            <a:pPr lvl="1">
              <a:lnSpc>
                <a:spcPct val="120000"/>
              </a:lnSpc>
              <a:spcBef>
                <a:spcPts val="600"/>
              </a:spcBef>
              <a:spcAft>
                <a:spcPts val="400"/>
              </a:spcAft>
            </a:pPr>
            <a:r>
              <a:rPr lang="en-US" sz="2000" i="1" dirty="0">
                <a:latin typeface="Arial" charset="0"/>
                <a:ea typeface="Arial" charset="0"/>
                <a:cs typeface="Arial" charset="0"/>
              </a:rPr>
              <a:t>U</a:t>
            </a:r>
            <a:r>
              <a:rPr lang="en-US" sz="2000" baseline="-25000" dirty="0">
                <a:latin typeface="Arial" charset="0"/>
                <a:ea typeface="Arial" charset="0"/>
                <a:cs typeface="Arial" charset="0"/>
              </a:rPr>
              <a:t>2</a:t>
            </a:r>
            <a:r>
              <a:rPr lang="en-US" sz="2000" dirty="0">
                <a:latin typeface="Arial" charset="0"/>
                <a:ea typeface="Arial" charset="0"/>
                <a:cs typeface="Arial" charset="0"/>
              </a:rPr>
              <a:t>: 8 tasks:   &lt;28% CPUs, 57% RAM&gt; (∑=86%)</a:t>
            </a:r>
          </a:p>
          <a:p>
            <a:pPr lvl="1">
              <a:lnSpc>
                <a:spcPct val="120000"/>
              </a:lnSpc>
              <a:spcBef>
                <a:spcPts val="600"/>
              </a:spcBef>
              <a:spcAft>
                <a:spcPts val="400"/>
              </a:spcAft>
            </a:pPr>
            <a:endParaRPr lang="sv-SE" sz="2000" dirty="0">
              <a:latin typeface="Arial" charset="0"/>
              <a:ea typeface="Arial" charset="0"/>
              <a:cs typeface="Arial" charset="0"/>
            </a:endParaRPr>
          </a:p>
          <a:p>
            <a:pPr>
              <a:lnSpc>
                <a:spcPct val="120000"/>
              </a:lnSpc>
              <a:spcBef>
                <a:spcPts val="600"/>
              </a:spcBef>
              <a:spcAft>
                <a:spcPts val="400"/>
              </a:spcAft>
            </a:pPr>
            <a:endParaRPr lang="sv-SE" sz="1100" dirty="0">
              <a:solidFill>
                <a:srgbClr val="0070C0"/>
              </a:solidFill>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pPr>
              <a:defRPr/>
            </a:pPr>
            <a:fld id="{729111C5-E04E-4942-8174-12BB645D56A6}" type="slidenum">
              <a:rPr lang="en-US" smtClean="0"/>
              <a:pPr>
                <a:defRPr/>
              </a:pPr>
              <a:t>18</a:t>
            </a:fld>
            <a:endParaRPr lang="en-US" dirty="0"/>
          </a:p>
        </p:txBody>
      </p:sp>
      <p:grpSp>
        <p:nvGrpSpPr>
          <p:cNvPr id="2" name="Group 42"/>
          <p:cNvGrpSpPr>
            <a:grpSpLocks/>
          </p:cNvGrpSpPr>
          <p:nvPr/>
        </p:nvGrpSpPr>
        <p:grpSpPr bwMode="auto">
          <a:xfrm>
            <a:off x="5658255" y="2519163"/>
            <a:ext cx="3276600" cy="3011014"/>
            <a:chOff x="6682153" y="3366669"/>
            <a:chExt cx="2385644" cy="2936931"/>
          </a:xfrm>
        </p:grpSpPr>
        <p:grpSp>
          <p:nvGrpSpPr>
            <p:cNvPr id="72710" name="Group 26"/>
            <p:cNvGrpSpPr>
              <a:grpSpLocks/>
            </p:cNvGrpSpPr>
            <p:nvPr/>
          </p:nvGrpSpPr>
          <p:grpSpPr bwMode="auto">
            <a:xfrm>
              <a:off x="6682153" y="3366669"/>
              <a:ext cx="2385644" cy="2936931"/>
              <a:chOff x="6473094" y="4360859"/>
              <a:chExt cx="2747106" cy="3381920"/>
            </a:xfrm>
          </p:grpSpPr>
          <p:sp>
            <p:nvSpPr>
              <p:cNvPr id="72719" name="Line 40"/>
              <p:cNvSpPr>
                <a:spLocks noChangeShapeType="1"/>
              </p:cNvSpPr>
              <p:nvPr/>
            </p:nvSpPr>
            <p:spPr bwMode="auto">
              <a:xfrm flipH="1" flipV="1">
                <a:off x="6946900" y="6370637"/>
                <a:ext cx="2273300" cy="3175"/>
              </a:xfrm>
              <a:prstGeom prst="line">
                <a:avLst/>
              </a:prstGeom>
              <a:noFill/>
              <a:ln w="12700">
                <a:solidFill>
                  <a:srgbClr val="5F5F5F"/>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2720" name="Line 34"/>
              <p:cNvSpPr>
                <a:spLocks noChangeShapeType="1"/>
              </p:cNvSpPr>
              <p:nvPr/>
            </p:nvSpPr>
            <p:spPr bwMode="auto">
              <a:xfrm flipH="1" flipV="1">
                <a:off x="6946900" y="4510087"/>
                <a:ext cx="2273300" cy="3175"/>
              </a:xfrm>
              <a:prstGeom prst="line">
                <a:avLst/>
              </a:prstGeom>
              <a:noFill/>
              <a:ln w="12700">
                <a:solidFill>
                  <a:srgbClr val="5F5F5F"/>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2721" name="Line 39"/>
              <p:cNvSpPr>
                <a:spLocks noChangeShapeType="1"/>
              </p:cNvSpPr>
              <p:nvPr/>
            </p:nvSpPr>
            <p:spPr bwMode="auto">
              <a:xfrm flipH="1" flipV="1">
                <a:off x="6946900" y="5440362"/>
                <a:ext cx="2273300" cy="3175"/>
              </a:xfrm>
              <a:prstGeom prst="line">
                <a:avLst/>
              </a:prstGeom>
              <a:noFill/>
              <a:ln w="12700">
                <a:solidFill>
                  <a:srgbClr val="5F5F5F"/>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2722" name="Rectangle 28"/>
              <p:cNvSpPr>
                <a:spLocks noChangeArrowheads="1"/>
              </p:cNvSpPr>
              <p:nvPr/>
            </p:nvSpPr>
            <p:spPr bwMode="auto">
              <a:xfrm>
                <a:off x="8170863" y="4513262"/>
                <a:ext cx="936625" cy="1862138"/>
              </a:xfrm>
              <a:prstGeom prst="rect">
                <a:avLst/>
              </a:prstGeom>
              <a:solidFill>
                <a:srgbClr val="FFFFFF"/>
              </a:solidFill>
              <a:ln w="19050">
                <a:solidFill>
                  <a:schemeClr val="tx1"/>
                </a:solidFill>
                <a:miter lim="800000"/>
                <a:headEnd/>
                <a:tailEnd/>
              </a:ln>
            </p:spPr>
            <p:txBody>
              <a:bodyPr wrap="none" anchor="ctr"/>
              <a:lstStyle/>
              <a:p>
                <a:endParaRPr lang="en-US">
                  <a:latin typeface="Helvetica Neue Light"/>
                  <a:cs typeface="Helvetica Neue Light"/>
                </a:endParaRPr>
              </a:p>
            </p:txBody>
          </p:sp>
          <p:sp>
            <p:nvSpPr>
              <p:cNvPr id="72723" name="Rectangle 28"/>
              <p:cNvSpPr>
                <a:spLocks noChangeArrowheads="1"/>
              </p:cNvSpPr>
              <p:nvPr/>
            </p:nvSpPr>
            <p:spPr bwMode="auto">
              <a:xfrm>
                <a:off x="7096125" y="4510087"/>
                <a:ext cx="936625" cy="18637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Neue Light"/>
                  <a:cs typeface="Helvetica Neue Light"/>
                </a:endParaRPr>
              </a:p>
            </p:txBody>
          </p:sp>
          <p:sp>
            <p:nvSpPr>
              <p:cNvPr id="72724" name="Rectangle 29"/>
              <p:cNvSpPr>
                <a:spLocks noChangeArrowheads="1"/>
              </p:cNvSpPr>
              <p:nvPr/>
            </p:nvSpPr>
            <p:spPr bwMode="auto">
              <a:xfrm>
                <a:off x="8047660" y="7476464"/>
                <a:ext cx="161007" cy="184514"/>
              </a:xfrm>
              <a:prstGeom prst="rect">
                <a:avLst/>
              </a:prstGeom>
              <a:solidFill>
                <a:srgbClr val="3F80CD"/>
              </a:solidFill>
              <a:ln w="25400">
                <a:solidFill>
                  <a:schemeClr val="tx1"/>
                </a:solidFill>
                <a:miter lim="800000"/>
                <a:headEnd/>
                <a:tailEnd/>
              </a:ln>
            </p:spPr>
            <p:txBody>
              <a:bodyPr wrap="none" anchor="ctr"/>
              <a:lstStyle/>
              <a:p>
                <a:endParaRPr lang="en-US">
                  <a:latin typeface="Helvetica Neue Light"/>
                  <a:cs typeface="Helvetica Neue Light"/>
                </a:endParaRPr>
              </a:p>
            </p:txBody>
          </p:sp>
          <p:sp>
            <p:nvSpPr>
              <p:cNvPr id="72725" name="Text Box 30"/>
              <p:cNvSpPr txBox="1">
                <a:spLocks noChangeArrowheads="1"/>
              </p:cNvSpPr>
              <p:nvPr/>
            </p:nvSpPr>
            <p:spPr bwMode="auto">
              <a:xfrm>
                <a:off x="7096126" y="6411910"/>
                <a:ext cx="936625" cy="44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spcBef>
                    <a:spcPct val="50000"/>
                  </a:spcBef>
                </a:pPr>
                <a:r>
                  <a:rPr lang="en-US">
                    <a:latin typeface="Helvetica Neue Light"/>
                    <a:cs typeface="Helvetica Neue Light"/>
                  </a:rPr>
                  <a:t>CPU</a:t>
                </a:r>
              </a:p>
            </p:txBody>
          </p:sp>
          <p:sp>
            <p:nvSpPr>
              <p:cNvPr id="72726" name="Rectangle 31"/>
              <p:cNvSpPr>
                <a:spLocks noChangeArrowheads="1"/>
              </p:cNvSpPr>
              <p:nvPr/>
            </p:nvSpPr>
            <p:spPr bwMode="auto">
              <a:xfrm>
                <a:off x="8052911" y="7113504"/>
                <a:ext cx="163743" cy="205126"/>
              </a:xfrm>
              <a:prstGeom prst="rect">
                <a:avLst/>
              </a:prstGeom>
              <a:solidFill>
                <a:srgbClr val="FF3737"/>
              </a:solidFill>
              <a:ln w="25400">
                <a:solidFill>
                  <a:schemeClr val="tx1"/>
                </a:solidFill>
                <a:miter lim="800000"/>
                <a:headEnd/>
                <a:tailEnd/>
              </a:ln>
            </p:spPr>
            <p:txBody>
              <a:bodyPr wrap="none" anchor="ctr"/>
              <a:lstStyle/>
              <a:p>
                <a:endParaRPr lang="en-US">
                  <a:latin typeface="Helvetica Neue Light"/>
                  <a:cs typeface="Helvetica Neue Light"/>
                </a:endParaRPr>
              </a:p>
            </p:txBody>
          </p:sp>
          <p:sp>
            <p:nvSpPr>
              <p:cNvPr id="72727" name="Text Box 32"/>
              <p:cNvSpPr txBox="1">
                <a:spLocks noChangeArrowheads="1"/>
              </p:cNvSpPr>
              <p:nvPr/>
            </p:nvSpPr>
            <p:spPr bwMode="auto">
              <a:xfrm>
                <a:off x="8271980" y="7011946"/>
                <a:ext cx="771526" cy="3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dirty="0">
                    <a:latin typeface="Helvetica Neue Light"/>
                    <a:cs typeface="Helvetica Neue Light"/>
                  </a:rPr>
                  <a:t>User 1</a:t>
                </a:r>
              </a:p>
            </p:txBody>
          </p:sp>
          <p:sp>
            <p:nvSpPr>
              <p:cNvPr id="72728" name="Text Box 33"/>
              <p:cNvSpPr txBox="1">
                <a:spLocks noChangeArrowheads="1"/>
              </p:cNvSpPr>
              <p:nvPr/>
            </p:nvSpPr>
            <p:spPr bwMode="auto">
              <a:xfrm>
                <a:off x="8286656" y="7397089"/>
                <a:ext cx="787034" cy="3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dirty="0">
                    <a:latin typeface="Helvetica Neue Light"/>
                    <a:cs typeface="Helvetica Neue Light"/>
                  </a:rPr>
                  <a:t>User 2</a:t>
                </a:r>
              </a:p>
            </p:txBody>
          </p:sp>
          <p:sp>
            <p:nvSpPr>
              <p:cNvPr id="72729" name="Text Box 35"/>
              <p:cNvSpPr txBox="1">
                <a:spLocks noChangeArrowheads="1"/>
              </p:cNvSpPr>
              <p:nvPr/>
            </p:nvSpPr>
            <p:spPr bwMode="auto">
              <a:xfrm>
                <a:off x="6473094" y="4360859"/>
                <a:ext cx="581025" cy="3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a:solidFill>
                      <a:srgbClr val="292929"/>
                    </a:solidFill>
                    <a:latin typeface="Helvetica Neue Light"/>
                    <a:cs typeface="Helvetica Neue Light"/>
                  </a:rPr>
                  <a:t>100%</a:t>
                </a:r>
              </a:p>
            </p:txBody>
          </p:sp>
          <p:sp>
            <p:nvSpPr>
              <p:cNvPr id="72730" name="Text Box 41"/>
              <p:cNvSpPr txBox="1">
                <a:spLocks noChangeArrowheads="1"/>
              </p:cNvSpPr>
              <p:nvPr/>
            </p:nvSpPr>
            <p:spPr bwMode="auto">
              <a:xfrm>
                <a:off x="6598506" y="5292722"/>
                <a:ext cx="455612" cy="3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a:solidFill>
                      <a:srgbClr val="292929"/>
                    </a:solidFill>
                    <a:latin typeface="Helvetica Neue Light"/>
                    <a:cs typeface="Helvetica Neue Light"/>
                  </a:rPr>
                  <a:t>50%</a:t>
                </a:r>
              </a:p>
            </p:txBody>
          </p:sp>
          <p:sp>
            <p:nvSpPr>
              <p:cNvPr id="72731" name="Text Box 42"/>
              <p:cNvSpPr txBox="1">
                <a:spLocks noChangeArrowheads="1"/>
              </p:cNvSpPr>
              <p:nvPr/>
            </p:nvSpPr>
            <p:spPr bwMode="auto">
              <a:xfrm>
                <a:off x="6598506" y="6221409"/>
                <a:ext cx="455612" cy="34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a:solidFill>
                      <a:srgbClr val="292929"/>
                    </a:solidFill>
                    <a:latin typeface="Helvetica Neue Light"/>
                    <a:cs typeface="Helvetica Neue Light"/>
                  </a:rPr>
                  <a:t>0%</a:t>
                </a:r>
              </a:p>
            </p:txBody>
          </p:sp>
          <p:sp>
            <p:nvSpPr>
              <p:cNvPr id="72732" name="Line 43"/>
              <p:cNvSpPr>
                <a:spLocks noChangeShapeType="1"/>
              </p:cNvSpPr>
              <p:nvPr/>
            </p:nvSpPr>
            <p:spPr bwMode="auto">
              <a:xfrm flipV="1">
                <a:off x="7096125" y="4432300"/>
                <a:ext cx="0" cy="2019300"/>
              </a:xfrm>
              <a:prstGeom prst="line">
                <a:avLst/>
              </a:prstGeom>
              <a:noFill/>
              <a:ln w="12700">
                <a:solidFill>
                  <a:srgbClr val="5F5F5F"/>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Helvetica Neue Light"/>
                  <a:cs typeface="Helvetica Neue Light"/>
                </a:endParaRPr>
              </a:p>
            </p:txBody>
          </p:sp>
          <p:sp>
            <p:nvSpPr>
              <p:cNvPr id="72733" name="Text Box 30"/>
              <p:cNvSpPr txBox="1">
                <a:spLocks noChangeArrowheads="1"/>
              </p:cNvSpPr>
              <p:nvPr/>
            </p:nvSpPr>
            <p:spPr bwMode="auto">
              <a:xfrm>
                <a:off x="8170863" y="6411909"/>
                <a:ext cx="936625" cy="44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spcBef>
                    <a:spcPct val="50000"/>
                  </a:spcBef>
                </a:pPr>
                <a:r>
                  <a:rPr lang="en-US">
                    <a:latin typeface="Helvetica Neue Light"/>
                    <a:cs typeface="Helvetica Neue Light"/>
                  </a:rPr>
                  <a:t>RAM</a:t>
                </a:r>
              </a:p>
            </p:txBody>
          </p:sp>
          <p:sp>
            <p:nvSpPr>
              <p:cNvPr id="72734" name="Rectangle 28"/>
              <p:cNvSpPr>
                <a:spLocks noChangeArrowheads="1"/>
              </p:cNvSpPr>
              <p:nvPr/>
            </p:nvSpPr>
            <p:spPr bwMode="auto">
              <a:xfrm>
                <a:off x="7096126" y="4510087"/>
                <a:ext cx="936625" cy="799181"/>
              </a:xfrm>
              <a:prstGeom prst="rect">
                <a:avLst/>
              </a:prstGeom>
              <a:solidFill>
                <a:srgbClr val="FF3737"/>
              </a:solidFill>
              <a:ln w="25400">
                <a:solidFill>
                  <a:schemeClr val="tx1"/>
                </a:solidFill>
                <a:miter lim="800000"/>
                <a:headEnd/>
                <a:tailEnd/>
              </a:ln>
            </p:spPr>
            <p:txBody>
              <a:bodyPr wrap="none" anchor="ctr"/>
              <a:lstStyle/>
              <a:p>
                <a:endParaRPr lang="en-US">
                  <a:latin typeface="Helvetica Neue Light"/>
                  <a:cs typeface="Helvetica Neue Light"/>
                </a:endParaRPr>
              </a:p>
            </p:txBody>
          </p:sp>
          <p:sp>
            <p:nvSpPr>
              <p:cNvPr id="72735" name="Rectangle 37"/>
              <p:cNvSpPr>
                <a:spLocks noChangeArrowheads="1"/>
              </p:cNvSpPr>
              <p:nvPr/>
            </p:nvSpPr>
            <p:spPr bwMode="auto">
              <a:xfrm>
                <a:off x="8170863" y="5308388"/>
                <a:ext cx="936625" cy="1054646"/>
              </a:xfrm>
              <a:prstGeom prst="rect">
                <a:avLst/>
              </a:prstGeom>
              <a:solidFill>
                <a:srgbClr val="51A2FF"/>
              </a:solidFill>
              <a:ln w="25400">
                <a:solidFill>
                  <a:schemeClr val="tx1"/>
                </a:solidFill>
                <a:miter lim="800000"/>
                <a:headEnd/>
                <a:tailEnd/>
              </a:ln>
            </p:spPr>
            <p:txBody>
              <a:bodyPr wrap="none" anchor="ctr"/>
              <a:lstStyle/>
              <a:p>
                <a:pPr algn="ctr"/>
                <a:endParaRPr lang="en-US">
                  <a:latin typeface="Helvetica Neue Light"/>
                  <a:cs typeface="Helvetica Neue Light"/>
                </a:endParaRPr>
              </a:p>
            </p:txBody>
          </p:sp>
          <p:sp>
            <p:nvSpPr>
              <p:cNvPr id="72736" name="Rectangle 38"/>
              <p:cNvSpPr>
                <a:spLocks noChangeArrowheads="1"/>
              </p:cNvSpPr>
              <p:nvPr/>
            </p:nvSpPr>
            <p:spPr bwMode="auto">
              <a:xfrm>
                <a:off x="7096126" y="5845406"/>
                <a:ext cx="936625" cy="517628"/>
              </a:xfrm>
              <a:prstGeom prst="rect">
                <a:avLst/>
              </a:prstGeom>
              <a:solidFill>
                <a:srgbClr val="51A2FF"/>
              </a:solidFill>
              <a:ln w="25400">
                <a:solidFill>
                  <a:schemeClr val="tx1"/>
                </a:solidFill>
                <a:miter lim="800000"/>
                <a:headEnd/>
                <a:tailEnd/>
              </a:ln>
            </p:spPr>
            <p:txBody>
              <a:bodyPr wrap="none" anchor="ctr"/>
              <a:lstStyle/>
              <a:p>
                <a:endParaRPr lang="en-US">
                  <a:latin typeface="Helvetica Neue Light"/>
                  <a:cs typeface="Helvetica Neue Light"/>
                </a:endParaRPr>
              </a:p>
            </p:txBody>
          </p:sp>
          <p:sp>
            <p:nvSpPr>
              <p:cNvPr id="72737" name="Rectangle 36"/>
              <p:cNvSpPr>
                <a:spLocks noChangeArrowheads="1"/>
              </p:cNvSpPr>
              <p:nvPr/>
            </p:nvSpPr>
            <p:spPr bwMode="auto">
              <a:xfrm>
                <a:off x="8170863" y="4510087"/>
                <a:ext cx="936625" cy="799181"/>
              </a:xfrm>
              <a:prstGeom prst="rect">
                <a:avLst/>
              </a:prstGeom>
              <a:solidFill>
                <a:srgbClr val="FF3737"/>
              </a:solidFill>
              <a:ln w="25400">
                <a:solidFill>
                  <a:schemeClr val="tx1"/>
                </a:solidFill>
                <a:miter lim="800000"/>
                <a:headEnd/>
                <a:tailEnd/>
              </a:ln>
            </p:spPr>
            <p:txBody>
              <a:bodyPr wrap="none" anchor="ctr"/>
              <a:lstStyle/>
              <a:p>
                <a:endParaRPr lang="en-US">
                  <a:latin typeface="Helvetica Neue Light"/>
                  <a:cs typeface="Helvetica Neue Light"/>
                </a:endParaRPr>
              </a:p>
            </p:txBody>
          </p:sp>
        </p:grpSp>
        <p:cxnSp>
          <p:nvCxnSpPr>
            <p:cNvPr id="30" name="Straight Arrow Connector 29"/>
            <p:cNvCxnSpPr/>
            <p:nvPr/>
          </p:nvCxnSpPr>
          <p:spPr>
            <a:xfrm rot="16200000" flipH="1">
              <a:off x="8203978" y="3847201"/>
              <a:ext cx="661959" cy="4623"/>
            </a:xfrm>
            <a:prstGeom prst="straightConnector1">
              <a:avLst/>
            </a:prstGeom>
            <a:ln w="25400">
              <a:solidFill>
                <a:schemeClr val="bg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2712" name="TextBox 30"/>
            <p:cNvSpPr txBox="1">
              <a:spLocks noChangeArrowheads="1"/>
            </p:cNvSpPr>
            <p:nvPr/>
          </p:nvSpPr>
          <p:spPr bwMode="auto">
            <a:xfrm>
              <a:off x="8491092" y="3697143"/>
              <a:ext cx="534454" cy="39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a:solidFill>
                    <a:schemeClr val="bg1"/>
                  </a:solidFill>
                  <a:latin typeface="Helvetica Neue Light"/>
                  <a:cs typeface="Helvetica Neue Light"/>
                </a:rPr>
                <a:t>43%</a:t>
              </a:r>
              <a:endParaRPr lang="en-US">
                <a:solidFill>
                  <a:schemeClr val="bg1"/>
                </a:solidFill>
                <a:latin typeface="Helvetica Neue Light"/>
                <a:cs typeface="Helvetica Neue Light"/>
              </a:endParaRPr>
            </a:p>
          </p:txBody>
        </p:sp>
        <p:cxnSp>
          <p:nvCxnSpPr>
            <p:cNvPr id="32" name="Straight Arrow Connector 31"/>
            <p:cNvCxnSpPr/>
            <p:nvPr/>
          </p:nvCxnSpPr>
          <p:spPr>
            <a:xfrm rot="16200000" flipH="1">
              <a:off x="8105815" y="4645613"/>
              <a:ext cx="870998" cy="3467"/>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2714" name="TextBox 32"/>
            <p:cNvSpPr txBox="1">
              <a:spLocks noChangeArrowheads="1"/>
            </p:cNvSpPr>
            <p:nvPr/>
          </p:nvSpPr>
          <p:spPr bwMode="auto">
            <a:xfrm>
              <a:off x="8495022" y="4489994"/>
              <a:ext cx="534688" cy="39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Helvetica Neue Light"/>
                  <a:cs typeface="Helvetica Neue Light"/>
                </a:rPr>
                <a:t>57</a:t>
              </a:r>
              <a:r>
                <a:rPr lang="sv-SE">
                  <a:latin typeface="Helvetica Neue Light"/>
                  <a:cs typeface="Helvetica Neue Light"/>
                </a:rPr>
                <a:t>%</a:t>
              </a:r>
              <a:endParaRPr lang="en-US">
                <a:latin typeface="Helvetica Neue Light"/>
                <a:cs typeface="Helvetica Neue Light"/>
              </a:endParaRPr>
            </a:p>
          </p:txBody>
        </p:sp>
        <p:cxnSp>
          <p:nvCxnSpPr>
            <p:cNvPr id="37" name="Straight Arrow Connector 36"/>
            <p:cNvCxnSpPr/>
            <p:nvPr/>
          </p:nvCxnSpPr>
          <p:spPr>
            <a:xfrm rot="16200000" flipH="1">
              <a:off x="7275267" y="3839652"/>
              <a:ext cx="660797" cy="4623"/>
            </a:xfrm>
            <a:prstGeom prst="straightConnector1">
              <a:avLst/>
            </a:prstGeom>
            <a:ln w="25400">
              <a:solidFill>
                <a:schemeClr val="bg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2716" name="TextBox 37"/>
            <p:cNvSpPr txBox="1">
              <a:spLocks noChangeArrowheads="1"/>
            </p:cNvSpPr>
            <p:nvPr/>
          </p:nvSpPr>
          <p:spPr bwMode="auto">
            <a:xfrm>
              <a:off x="7561218" y="3689565"/>
              <a:ext cx="534688" cy="39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a:solidFill>
                    <a:schemeClr val="bg1"/>
                  </a:solidFill>
                  <a:latin typeface="Helvetica Neue Light"/>
                  <a:cs typeface="Helvetica Neue Light"/>
                </a:rPr>
                <a:t>43%</a:t>
              </a:r>
              <a:endParaRPr lang="en-US">
                <a:solidFill>
                  <a:schemeClr val="bg1"/>
                </a:solidFill>
                <a:latin typeface="Helvetica Neue Light"/>
                <a:cs typeface="Helvetica Neue Light"/>
              </a:endParaRPr>
            </a:p>
          </p:txBody>
        </p:sp>
        <p:cxnSp>
          <p:nvCxnSpPr>
            <p:cNvPr id="39" name="Straight Arrow Connector 38"/>
            <p:cNvCxnSpPr/>
            <p:nvPr/>
          </p:nvCxnSpPr>
          <p:spPr>
            <a:xfrm rot="5400000">
              <a:off x="7398341" y="4881354"/>
              <a:ext cx="426208" cy="0"/>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2718" name="TextBox 39"/>
            <p:cNvSpPr txBox="1">
              <a:spLocks noChangeArrowheads="1"/>
            </p:cNvSpPr>
            <p:nvPr/>
          </p:nvSpPr>
          <p:spPr bwMode="auto">
            <a:xfrm>
              <a:off x="7565382" y="4711222"/>
              <a:ext cx="534688" cy="39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dirty="0">
                  <a:latin typeface="Helvetica Neue Light"/>
                  <a:cs typeface="Helvetica Neue Light"/>
                </a:rPr>
                <a:t>28%</a:t>
              </a:r>
              <a:endParaRPr lang="en-US" dirty="0">
                <a:latin typeface="Helvetica Neue Light"/>
                <a:cs typeface="Helvetica Neue Light"/>
              </a:endParaRPr>
            </a:p>
          </p:txBody>
        </p:sp>
      </p:grpSp>
      <p:sp>
        <p:nvSpPr>
          <p:cNvPr id="34" name="Rounded Rectangular Callout 34"/>
          <p:cNvSpPr/>
          <p:nvPr/>
        </p:nvSpPr>
        <p:spPr>
          <a:xfrm flipH="1">
            <a:off x="1859543" y="3858986"/>
            <a:ext cx="7032937" cy="1626976"/>
          </a:xfrm>
          <a:prstGeom prst="wedgeRoundRectCallout">
            <a:avLst>
              <a:gd name="adj1" fmla="val -1244"/>
              <a:gd name="adj2" fmla="val 71713"/>
              <a:gd name="adj3" fmla="val 16667"/>
            </a:avLst>
          </a:prstGeom>
          <a:solidFill>
            <a:srgbClr val="FFFFCC"/>
          </a:solidFill>
          <a:ln>
            <a:solidFill>
              <a:schemeClr val="tx1">
                <a:lumMod val="85000"/>
                <a:lumOff val="15000"/>
              </a:schemeClr>
            </a:solidFill>
          </a:ln>
          <a:effectLst>
            <a:outerShdw blurRad="50800" dist="762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pPr marL="228600" lvl="1" algn="l">
              <a:defRPr/>
            </a:pPr>
            <a:r>
              <a:rPr lang="en-US" sz="2200" dirty="0">
                <a:solidFill>
                  <a:srgbClr val="262626"/>
                </a:solidFill>
                <a:latin typeface="Arial" charset="0"/>
                <a:ea typeface="Arial" charset="0"/>
                <a:cs typeface="Arial" charset="0"/>
              </a:rPr>
              <a:t>Problem: </a:t>
            </a:r>
            <a:r>
              <a:rPr lang="en-US" sz="2200" b="0" dirty="0">
                <a:solidFill>
                  <a:srgbClr val="262626"/>
                </a:solidFill>
                <a:latin typeface="Arial" charset="0"/>
                <a:ea typeface="Arial" charset="0"/>
                <a:cs typeface="Arial" charset="0"/>
              </a:rPr>
              <a:t>violates share guarantee</a:t>
            </a:r>
          </a:p>
          <a:p>
            <a:pPr marL="228600" lvl="1" algn="l">
              <a:defRPr/>
            </a:pPr>
            <a:r>
              <a:rPr lang="en-US" sz="2200" b="0" dirty="0">
                <a:solidFill>
                  <a:srgbClr val="262626"/>
                </a:solidFill>
                <a:latin typeface="Arial" charset="0"/>
                <a:ea typeface="Arial" charset="0"/>
                <a:cs typeface="Arial" charset="0"/>
              </a:rPr>
              <a:t>User 1 has &lt; 50% of both CPUs and RAM</a:t>
            </a:r>
          </a:p>
          <a:p>
            <a:pPr marL="228600" lvl="1" algn="l">
              <a:defRPr/>
            </a:pPr>
            <a:endParaRPr lang="sv-SE" sz="2200" b="0" dirty="0">
              <a:solidFill>
                <a:srgbClr val="262626"/>
              </a:solidFill>
              <a:latin typeface="Arial" charset="0"/>
              <a:ea typeface="Arial" charset="0"/>
              <a:cs typeface="Arial" charset="0"/>
            </a:endParaRPr>
          </a:p>
          <a:p>
            <a:pPr marL="228600" lvl="1" algn="l">
              <a:defRPr/>
            </a:pPr>
            <a:r>
              <a:rPr lang="sv-SE" sz="2200" b="0" dirty="0" err="1">
                <a:solidFill>
                  <a:srgbClr val="262626"/>
                </a:solidFill>
                <a:latin typeface="Arial" charset="0"/>
                <a:ea typeface="Arial" charset="0"/>
                <a:cs typeface="Arial" charset="0"/>
              </a:rPr>
              <a:t>Better</a:t>
            </a:r>
            <a:r>
              <a:rPr lang="sv-SE" sz="2200" b="0" dirty="0">
                <a:solidFill>
                  <a:srgbClr val="262626"/>
                </a:solidFill>
                <a:latin typeface="Arial" charset="0"/>
                <a:ea typeface="Arial" charset="0"/>
                <a:cs typeface="Arial" charset="0"/>
              </a:rPr>
              <a:t> off in </a:t>
            </a:r>
            <a:r>
              <a:rPr lang="sv-SE" sz="2200" b="0" dirty="0" err="1" smtClean="0">
                <a:solidFill>
                  <a:srgbClr val="262626"/>
                </a:solidFill>
                <a:latin typeface="Arial" charset="0"/>
                <a:ea typeface="Arial" charset="0"/>
                <a:cs typeface="Arial" charset="0"/>
              </a:rPr>
              <a:t>separate</a:t>
            </a:r>
            <a:r>
              <a:rPr lang="sv-SE" sz="2200" b="0" dirty="0" smtClean="0">
                <a:solidFill>
                  <a:srgbClr val="262626"/>
                </a:solidFill>
                <a:latin typeface="Arial" charset="0"/>
                <a:ea typeface="Arial" charset="0"/>
                <a:cs typeface="Arial" charset="0"/>
              </a:rPr>
              <a:t> </a:t>
            </a:r>
            <a:r>
              <a:rPr lang="sv-SE" sz="2200" b="0" dirty="0">
                <a:solidFill>
                  <a:srgbClr val="262626"/>
                </a:solidFill>
                <a:latin typeface="Arial" charset="0"/>
                <a:ea typeface="Arial" charset="0"/>
                <a:cs typeface="Arial" charset="0"/>
              </a:rPr>
              <a:t>cluster </a:t>
            </a:r>
            <a:r>
              <a:rPr lang="sv-SE" sz="2200" b="0" dirty="0" err="1" smtClean="0">
                <a:solidFill>
                  <a:srgbClr val="262626"/>
                </a:solidFill>
                <a:latin typeface="Arial" charset="0"/>
                <a:ea typeface="Arial" charset="0"/>
                <a:cs typeface="Arial" charset="0"/>
              </a:rPr>
              <a:t>with</a:t>
            </a:r>
            <a:r>
              <a:rPr lang="sv-SE" sz="2200" b="0" dirty="0">
                <a:solidFill>
                  <a:srgbClr val="262626"/>
                </a:solidFill>
                <a:latin typeface="Arial" charset="0"/>
                <a:ea typeface="Arial" charset="0"/>
                <a:cs typeface="Arial" charset="0"/>
              </a:rPr>
              <a:t> </a:t>
            </a:r>
            <a:r>
              <a:rPr lang="sv-SE" sz="2200" b="0" dirty="0" err="1" smtClean="0">
                <a:solidFill>
                  <a:srgbClr val="262626"/>
                </a:solidFill>
                <a:latin typeface="Arial" charset="0"/>
                <a:ea typeface="Arial" charset="0"/>
                <a:cs typeface="Arial" charset="0"/>
              </a:rPr>
              <a:t>half</a:t>
            </a:r>
            <a:r>
              <a:rPr lang="sv-SE" sz="2200" b="0" dirty="0" smtClean="0">
                <a:solidFill>
                  <a:srgbClr val="262626"/>
                </a:solidFill>
                <a:latin typeface="Arial" charset="0"/>
                <a:ea typeface="Arial" charset="0"/>
                <a:cs typeface="Arial" charset="0"/>
              </a:rPr>
              <a:t> the </a:t>
            </a:r>
            <a:r>
              <a:rPr lang="sv-SE" sz="2200" b="0" dirty="0" err="1" smtClean="0">
                <a:solidFill>
                  <a:srgbClr val="262626"/>
                </a:solidFill>
                <a:latin typeface="Arial" charset="0"/>
                <a:ea typeface="Arial" charset="0"/>
                <a:cs typeface="Arial" charset="0"/>
              </a:rPr>
              <a:t>resources</a:t>
            </a:r>
            <a:endParaRPr lang="en-US" sz="2200" b="0" dirty="0">
              <a:solidFill>
                <a:srgbClr val="262626"/>
              </a:solidFill>
              <a:latin typeface="Arial" charset="0"/>
              <a:ea typeface="Arial" charset="0"/>
              <a:cs typeface="Arial" charset="0"/>
            </a:endParaRPr>
          </a:p>
          <a:p>
            <a:pPr lvl="1">
              <a:defRPr/>
            </a:pPr>
            <a:endParaRPr lang="en-US" sz="2200" b="0" dirty="0">
              <a:solidFill>
                <a:schemeClr val="tx1"/>
              </a:solidFill>
              <a:latin typeface="Arial" charset="0"/>
              <a:ea typeface="Arial" charset="0"/>
              <a:cs typeface="Arial" charset="0"/>
            </a:endParaRPr>
          </a:p>
        </p:txBody>
      </p:sp>
      <p:sp>
        <p:nvSpPr>
          <p:cNvPr id="35" name="Rounded Rectangle 35"/>
          <p:cNvSpPr/>
          <p:nvPr/>
        </p:nvSpPr>
        <p:spPr>
          <a:xfrm>
            <a:off x="2654108" y="5857992"/>
            <a:ext cx="3039875" cy="523336"/>
          </a:xfrm>
          <a:prstGeom prst="roundRect">
            <a:avLst>
              <a:gd name="adj" fmla="val 32964"/>
            </a:avLst>
          </a:prstGeom>
          <a:noFill/>
          <a:ln w="50800" cap="flat" cmpd="sng" algn="ctr">
            <a:solidFill>
              <a:schemeClr val="tx2">
                <a:lumMod val="75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rgbClr val="FFFFFF"/>
              </a:solidFill>
              <a:latin typeface="Helvetica Neue Light"/>
              <a:ea typeface="ＭＳ Ｐゴシック" charset="-128"/>
              <a:cs typeface="Helvetica Neue Light"/>
            </a:endParaRPr>
          </a:p>
        </p:txBody>
      </p:sp>
    </p:spTree>
    <p:extLst>
      <p:ext uri="{BB962C8B-B14F-4D97-AF65-F5344CB8AC3E}">
        <p14:creationId xmlns:p14="http://schemas.microsoft.com/office/powerpoint/2010/main" val="4277165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normAutofit/>
          </a:bodyPr>
          <a:lstStyle/>
          <a:p>
            <a:r>
              <a:rPr lang="sv-SE" sz="3600" dirty="0" err="1"/>
              <a:t>Cheating</a:t>
            </a:r>
            <a:r>
              <a:rPr lang="sv-SE" sz="3600" dirty="0"/>
              <a:t> the </a:t>
            </a:r>
            <a:r>
              <a:rPr lang="sv-SE" sz="3600" dirty="0" err="1"/>
              <a:t>Scheduler</a:t>
            </a:r>
            <a:endParaRPr lang="en-US" sz="3600" dirty="0"/>
          </a:p>
        </p:txBody>
      </p:sp>
      <p:sp>
        <p:nvSpPr>
          <p:cNvPr id="3" name="Content Placeholder 2"/>
          <p:cNvSpPr>
            <a:spLocks noGrp="1"/>
          </p:cNvSpPr>
          <p:nvPr>
            <p:ph idx="1"/>
          </p:nvPr>
        </p:nvSpPr>
        <p:spPr/>
        <p:txBody>
          <a:bodyPr>
            <a:normAutofit fontScale="85000" lnSpcReduction="20000"/>
          </a:bodyPr>
          <a:lstStyle/>
          <a:p>
            <a:pPr>
              <a:lnSpc>
                <a:spcPct val="110000"/>
              </a:lnSpc>
              <a:defRPr/>
            </a:pPr>
            <a:r>
              <a:rPr lang="sv-SE" dirty="0" err="1"/>
              <a:t>Users</a:t>
            </a:r>
            <a:r>
              <a:rPr lang="sv-SE" dirty="0"/>
              <a:t> willing to</a:t>
            </a:r>
            <a:r>
              <a:rPr lang="sv-SE" dirty="0" smtClean="0"/>
              <a:t> </a:t>
            </a:r>
            <a:r>
              <a:rPr lang="sv-SE" i="1" dirty="0" smtClean="0">
                <a:solidFill>
                  <a:srgbClr val="FF0000"/>
                </a:solidFill>
              </a:rPr>
              <a:t>game</a:t>
            </a:r>
            <a:r>
              <a:rPr lang="sv-SE" dirty="0" smtClean="0"/>
              <a:t> the system to get </a:t>
            </a:r>
            <a:r>
              <a:rPr lang="sv-SE" dirty="0" err="1" smtClean="0"/>
              <a:t>more</a:t>
            </a:r>
            <a:r>
              <a:rPr lang="sv-SE" dirty="0" smtClean="0"/>
              <a:t> </a:t>
            </a:r>
            <a:r>
              <a:rPr lang="sv-SE" dirty="0" err="1" smtClean="0"/>
              <a:t>resources</a:t>
            </a:r>
            <a:endParaRPr lang="sv-SE" dirty="0" smtClean="0"/>
          </a:p>
          <a:p>
            <a:pPr>
              <a:lnSpc>
                <a:spcPct val="110000"/>
              </a:lnSpc>
              <a:defRPr/>
            </a:pPr>
            <a:r>
              <a:rPr lang="sv-SE" dirty="0" smtClean="0"/>
              <a:t>Real-</a:t>
            </a:r>
            <a:r>
              <a:rPr lang="sv-SE" dirty="0" err="1" smtClean="0"/>
              <a:t>life</a:t>
            </a:r>
            <a:r>
              <a:rPr lang="sv-SE" dirty="0" smtClean="0"/>
              <a:t> </a:t>
            </a:r>
            <a:r>
              <a:rPr lang="sv-SE" dirty="0" err="1" smtClean="0"/>
              <a:t>examples</a:t>
            </a:r>
            <a:endParaRPr lang="sv-SE" dirty="0" smtClean="0"/>
          </a:p>
          <a:p>
            <a:pPr lvl="1">
              <a:lnSpc>
                <a:spcPct val="110000"/>
              </a:lnSpc>
              <a:spcBef>
                <a:spcPts val="1600"/>
              </a:spcBef>
              <a:defRPr/>
            </a:pPr>
            <a:r>
              <a:rPr lang="sv-SE" dirty="0" smtClean="0"/>
              <a:t>A cloud provider had quotas on map and </a:t>
            </a:r>
            <a:r>
              <a:rPr lang="sv-SE" dirty="0" err="1" smtClean="0"/>
              <a:t>reduce</a:t>
            </a:r>
            <a:r>
              <a:rPr lang="sv-SE" dirty="0" smtClean="0"/>
              <a:t> </a:t>
            </a:r>
            <a:r>
              <a:rPr lang="sv-SE" dirty="0" err="1" smtClean="0"/>
              <a:t>slots</a:t>
            </a:r>
            <a:r>
              <a:rPr lang="sv-SE" dirty="0"/>
              <a:t/>
            </a:r>
            <a:br>
              <a:rPr lang="sv-SE" dirty="0"/>
            </a:br>
            <a:r>
              <a:rPr lang="sv-SE" dirty="0" err="1" smtClean="0"/>
              <a:t>Some</a:t>
            </a:r>
            <a:r>
              <a:rPr lang="sv-SE" dirty="0" smtClean="0"/>
              <a:t> </a:t>
            </a:r>
            <a:r>
              <a:rPr lang="sv-SE" dirty="0" err="1" smtClean="0"/>
              <a:t>users</a:t>
            </a:r>
            <a:r>
              <a:rPr lang="sv-SE" dirty="0" smtClean="0"/>
              <a:t> found out that the map-quota </a:t>
            </a:r>
            <a:r>
              <a:rPr lang="sv-SE" dirty="0" err="1" smtClean="0"/>
              <a:t>was</a:t>
            </a:r>
            <a:r>
              <a:rPr lang="sv-SE" dirty="0" smtClean="0"/>
              <a:t> </a:t>
            </a:r>
            <a:r>
              <a:rPr lang="sv-SE" dirty="0" err="1" smtClean="0"/>
              <a:t>low</a:t>
            </a:r>
            <a:r>
              <a:rPr lang="sv-SE" dirty="0" smtClean="0"/>
              <a:t>.</a:t>
            </a:r>
            <a:br>
              <a:rPr lang="sv-SE" dirty="0" smtClean="0"/>
            </a:br>
            <a:r>
              <a:rPr lang="sv-SE" b="1" dirty="0" err="1" smtClean="0"/>
              <a:t>Users</a:t>
            </a:r>
            <a:r>
              <a:rPr lang="sv-SE" b="1" dirty="0" smtClean="0"/>
              <a:t> implemented maps in the reduce slots!</a:t>
            </a:r>
            <a:r>
              <a:rPr lang="sv-SE" dirty="0" smtClean="0"/>
              <a:t> </a:t>
            </a:r>
          </a:p>
          <a:p>
            <a:pPr lvl="1">
              <a:lnSpc>
                <a:spcPct val="110000"/>
              </a:lnSpc>
              <a:spcBef>
                <a:spcPts val="1600"/>
              </a:spcBef>
              <a:defRPr/>
            </a:pPr>
            <a:r>
              <a:rPr lang="sv-SE" dirty="0" smtClean="0"/>
              <a:t>A search company provided dedicated machines </a:t>
            </a:r>
            <a:r>
              <a:rPr lang="sv-SE" dirty="0" err="1" smtClean="0"/>
              <a:t>to</a:t>
            </a:r>
            <a:r>
              <a:rPr lang="sv-SE" dirty="0" smtClean="0"/>
              <a:t> </a:t>
            </a:r>
            <a:r>
              <a:rPr lang="sv-SE" dirty="0" err="1" smtClean="0"/>
              <a:t>users</a:t>
            </a:r>
            <a:r>
              <a:rPr lang="sv-SE" dirty="0" smtClean="0"/>
              <a:t> that could ensure certain level of utilization (e.g. 80%). </a:t>
            </a:r>
            <a:br>
              <a:rPr lang="sv-SE" dirty="0" smtClean="0"/>
            </a:br>
            <a:r>
              <a:rPr lang="sv-SE" b="1" dirty="0" err="1" smtClean="0"/>
              <a:t>Users</a:t>
            </a:r>
            <a:r>
              <a:rPr lang="sv-SE" b="1" dirty="0" smtClean="0"/>
              <a:t> used busy-loops to </a:t>
            </a:r>
            <a:r>
              <a:rPr lang="sv-SE" b="1" dirty="0" err="1" smtClean="0"/>
              <a:t>inflate</a:t>
            </a:r>
            <a:r>
              <a:rPr lang="sv-SE" b="1" dirty="0" smtClean="0"/>
              <a:t> </a:t>
            </a:r>
            <a:r>
              <a:rPr lang="sv-SE" b="1" dirty="0" err="1" smtClean="0"/>
              <a:t>utilization</a:t>
            </a:r>
            <a:r>
              <a:rPr lang="sv-SE" b="1" dirty="0" smtClean="0"/>
              <a:t>.	</a:t>
            </a:r>
          </a:p>
          <a:p>
            <a:pPr>
              <a:lnSpc>
                <a:spcPct val="110000"/>
              </a:lnSpc>
              <a:spcBef>
                <a:spcPts val="3200"/>
              </a:spcBef>
              <a:defRPr/>
            </a:pPr>
            <a:r>
              <a:rPr lang="sv-SE" dirty="0" err="1" smtClean="0"/>
              <a:t>How</a:t>
            </a:r>
            <a:r>
              <a:rPr lang="sv-SE" dirty="0" smtClean="0"/>
              <a:t> </a:t>
            </a:r>
            <a:r>
              <a:rPr lang="sv-SE" dirty="0" err="1" smtClean="0"/>
              <a:t>achieve</a:t>
            </a:r>
            <a:r>
              <a:rPr lang="sv-SE" dirty="0" smtClean="0"/>
              <a:t> </a:t>
            </a:r>
            <a:r>
              <a:rPr lang="sv-SE" b="1" dirty="0" err="1" smtClean="0">
                <a:solidFill>
                  <a:srgbClr val="FF0000"/>
                </a:solidFill>
              </a:rPr>
              <a:t>share</a:t>
            </a:r>
            <a:r>
              <a:rPr lang="sv-SE" b="1" dirty="0" smtClean="0">
                <a:solidFill>
                  <a:srgbClr val="FF0000"/>
                </a:solidFill>
              </a:rPr>
              <a:t> </a:t>
            </a:r>
            <a:r>
              <a:rPr lang="sv-SE" b="1" dirty="0" err="1" smtClean="0">
                <a:solidFill>
                  <a:srgbClr val="FF0000"/>
                </a:solidFill>
              </a:rPr>
              <a:t>guarantee</a:t>
            </a:r>
            <a:r>
              <a:rPr lang="sv-SE" b="1" dirty="0" smtClean="0">
                <a:solidFill>
                  <a:srgbClr val="FF0000"/>
                </a:solidFill>
              </a:rPr>
              <a:t> </a:t>
            </a:r>
            <a:r>
              <a:rPr lang="sv-SE" b="1" dirty="0" smtClean="0">
                <a:solidFill>
                  <a:schemeClr val="tx1"/>
                </a:solidFill>
              </a:rPr>
              <a:t>+</a:t>
            </a:r>
            <a:r>
              <a:rPr lang="sv-SE" dirty="0" smtClean="0"/>
              <a:t> </a:t>
            </a:r>
            <a:r>
              <a:rPr lang="sv-SE" b="1" dirty="0" err="1" smtClean="0">
                <a:solidFill>
                  <a:srgbClr val="FF0000"/>
                </a:solidFill>
              </a:rPr>
              <a:t>strategy</a:t>
            </a:r>
            <a:r>
              <a:rPr lang="sv-SE" b="1" dirty="0" smtClean="0">
                <a:solidFill>
                  <a:srgbClr val="FF0000"/>
                </a:solidFill>
              </a:rPr>
              <a:t> </a:t>
            </a:r>
            <a:r>
              <a:rPr lang="sv-SE" b="1" dirty="0" err="1" smtClean="0">
                <a:solidFill>
                  <a:srgbClr val="FF0000"/>
                </a:solidFill>
              </a:rPr>
              <a:t>proofness</a:t>
            </a:r>
            <a:r>
              <a:rPr lang="sv-SE" b="1" dirty="0" smtClean="0">
                <a:solidFill>
                  <a:srgbClr val="FF0000"/>
                </a:solidFill>
              </a:rPr>
              <a:t> </a:t>
            </a:r>
            <a:r>
              <a:rPr lang="sv-SE" dirty="0" smtClean="0"/>
              <a:t>for </a:t>
            </a:r>
            <a:r>
              <a:rPr lang="sv-SE" dirty="0" err="1" smtClean="0"/>
              <a:t>sharing</a:t>
            </a:r>
            <a:r>
              <a:rPr lang="sv-SE" dirty="0" smtClean="0"/>
              <a:t>?</a:t>
            </a:r>
          </a:p>
          <a:p>
            <a:pPr lvl="1">
              <a:lnSpc>
                <a:spcPct val="110000"/>
              </a:lnSpc>
              <a:defRPr/>
            </a:pPr>
            <a:r>
              <a:rPr lang="sv-SE" dirty="0"/>
              <a:t>G</a:t>
            </a:r>
            <a:r>
              <a:rPr lang="sv-SE" dirty="0" smtClean="0"/>
              <a:t>eneralize max-min fairness to multiple </a:t>
            </a:r>
            <a:r>
              <a:rPr lang="sv-SE" dirty="0" smtClean="0"/>
              <a:t>resources</a:t>
            </a:r>
            <a:endParaRPr lang="sv-SE" dirty="0" smtClean="0"/>
          </a:p>
        </p:txBody>
      </p:sp>
      <p:sp>
        <p:nvSpPr>
          <p:cNvPr id="4" name="Slide Number Placeholder 3"/>
          <p:cNvSpPr>
            <a:spLocks noGrp="1"/>
          </p:cNvSpPr>
          <p:nvPr>
            <p:ph type="sldNum" sz="quarter" idx="12"/>
          </p:nvPr>
        </p:nvSpPr>
        <p:spPr/>
        <p:txBody>
          <a:bodyPr/>
          <a:lstStyle/>
          <a:p>
            <a:pPr>
              <a:defRPr/>
            </a:pPr>
            <a:fld id="{729111C5-E04E-4942-8174-12BB645D56A6}" type="slidenum">
              <a:rPr lang="en-US" smtClean="0"/>
              <a:pPr>
                <a:defRPr/>
              </a:pPr>
              <a:t>19</a:t>
            </a:fld>
            <a:endParaRPr lang="en-US" dirty="0"/>
          </a:p>
        </p:txBody>
      </p:sp>
    </p:spTree>
    <p:extLst>
      <p:ext uri="{BB962C8B-B14F-4D97-AF65-F5344CB8AC3E}">
        <p14:creationId xmlns:p14="http://schemas.microsoft.com/office/powerpoint/2010/main" val="114154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C:\Users\zhang\Desktop\picture\zookeeper_sma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901" y="2819383"/>
            <a:ext cx="75247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hang\Desktop\picture\ApacheTezLogo_lowr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1985" y="3734517"/>
            <a:ext cx="2099382" cy="10759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ng\Desktop\picture\spark-logo-trade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1278" y="1420675"/>
            <a:ext cx="27072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hang\Desktop\picture\pig-logo.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9892" y="3573016"/>
            <a:ext cx="7143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zhang\Desktop\picture\hive_logo_medium.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4632" y="2140675"/>
            <a:ext cx="10858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zhang\Desktop\picture\hbase_logo_with_orca_lar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074" y="3927475"/>
            <a:ext cx="3458326" cy="8829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zhang\Desktop\picture\hama_paint_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3396" y="1955969"/>
            <a:ext cx="1207368" cy="120736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zhang\Desktop\picture\hadoop-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4878" y="5013176"/>
            <a:ext cx="3798704" cy="9602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zhang\Desktop\picture\mesos_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1357" y="2735970"/>
            <a:ext cx="26924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043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normAutofit/>
          </a:bodyPr>
          <a:lstStyle/>
          <a:p>
            <a:r>
              <a:rPr lang="sv-SE" sz="3600" dirty="0"/>
              <a:t>Dominant Resource Fairness (DRF)</a:t>
            </a:r>
            <a:endParaRPr lang="en-US" sz="3600" dirty="0"/>
          </a:p>
        </p:txBody>
      </p:sp>
      <p:sp>
        <p:nvSpPr>
          <p:cNvPr id="3" name="Content Placeholder 2"/>
          <p:cNvSpPr>
            <a:spLocks noGrp="1"/>
          </p:cNvSpPr>
          <p:nvPr>
            <p:ph idx="1"/>
          </p:nvPr>
        </p:nvSpPr>
        <p:spPr/>
        <p:txBody>
          <a:bodyPr>
            <a:noAutofit/>
          </a:bodyPr>
          <a:lstStyle/>
          <a:p>
            <a:pPr>
              <a:lnSpc>
                <a:spcPct val="90000"/>
              </a:lnSpc>
            </a:pPr>
            <a:r>
              <a:rPr lang="sv-SE" sz="2300" dirty="0">
                <a:latin typeface="Arial" charset="0"/>
                <a:ea typeface="Arial" charset="0"/>
                <a:cs typeface="Arial" charset="0"/>
              </a:rPr>
              <a:t>A </a:t>
            </a:r>
            <a:r>
              <a:rPr lang="sv-SE" sz="2300" dirty="0" err="1">
                <a:latin typeface="Arial" charset="0"/>
                <a:ea typeface="Arial" charset="0"/>
                <a:cs typeface="Arial" charset="0"/>
              </a:rPr>
              <a:t>user’s</a:t>
            </a:r>
            <a:r>
              <a:rPr lang="sv-SE" sz="2300" dirty="0">
                <a:latin typeface="Arial" charset="0"/>
                <a:ea typeface="Arial" charset="0"/>
                <a:cs typeface="Arial" charset="0"/>
              </a:rPr>
              <a:t> </a:t>
            </a:r>
            <a:r>
              <a:rPr lang="sv-SE" sz="2300" i="1" dirty="0">
                <a:solidFill>
                  <a:srgbClr val="FF0000"/>
                </a:solidFill>
                <a:latin typeface="Arial" charset="0"/>
                <a:ea typeface="Arial" charset="0"/>
                <a:cs typeface="Arial" charset="0"/>
              </a:rPr>
              <a:t>dominant </a:t>
            </a:r>
            <a:r>
              <a:rPr lang="sv-SE" sz="2300" i="1" dirty="0" err="1">
                <a:solidFill>
                  <a:srgbClr val="FF0000"/>
                </a:solidFill>
                <a:latin typeface="Arial" charset="0"/>
                <a:ea typeface="Arial" charset="0"/>
                <a:cs typeface="Arial" charset="0"/>
              </a:rPr>
              <a:t>resource</a:t>
            </a:r>
            <a:r>
              <a:rPr lang="sv-SE" sz="2300" dirty="0">
                <a:latin typeface="Arial" charset="0"/>
                <a:ea typeface="Arial" charset="0"/>
                <a:cs typeface="Arial" charset="0"/>
              </a:rPr>
              <a:t> is </a:t>
            </a:r>
            <a:r>
              <a:rPr lang="sv-SE" sz="2300" dirty="0" err="1" smtClean="0">
                <a:latin typeface="Arial" charset="0"/>
                <a:ea typeface="Arial" charset="0"/>
                <a:cs typeface="Arial" charset="0"/>
              </a:rPr>
              <a:t>resource</a:t>
            </a:r>
            <a:r>
              <a:rPr lang="sv-SE" sz="2300" dirty="0" smtClean="0">
                <a:latin typeface="Arial" charset="0"/>
                <a:ea typeface="Arial" charset="0"/>
                <a:cs typeface="Arial" charset="0"/>
              </a:rPr>
              <a:t> </a:t>
            </a:r>
            <a:r>
              <a:rPr lang="sv-SE" sz="2300" dirty="0" err="1">
                <a:latin typeface="Arial" charset="0"/>
                <a:ea typeface="Arial" charset="0"/>
                <a:cs typeface="Arial" charset="0"/>
              </a:rPr>
              <a:t>user</a:t>
            </a:r>
            <a:r>
              <a:rPr lang="sv-SE" sz="2300" dirty="0">
                <a:latin typeface="Arial" charset="0"/>
                <a:ea typeface="Arial" charset="0"/>
                <a:cs typeface="Arial" charset="0"/>
              </a:rPr>
              <a:t> has </a:t>
            </a:r>
            <a:r>
              <a:rPr lang="sv-SE" sz="2300" dirty="0" err="1" smtClean="0">
                <a:latin typeface="Arial" charset="0"/>
                <a:ea typeface="Arial" charset="0"/>
                <a:cs typeface="Arial" charset="0"/>
              </a:rPr>
              <a:t>biggest</a:t>
            </a:r>
            <a:r>
              <a:rPr lang="sv-SE" sz="2300" dirty="0" smtClean="0">
                <a:latin typeface="Arial" charset="0"/>
                <a:ea typeface="Arial" charset="0"/>
                <a:cs typeface="Arial" charset="0"/>
              </a:rPr>
              <a:t> </a:t>
            </a:r>
            <a:r>
              <a:rPr lang="sv-SE" sz="2300" dirty="0" err="1">
                <a:latin typeface="Arial" charset="0"/>
                <a:ea typeface="Arial" charset="0"/>
                <a:cs typeface="Arial" charset="0"/>
              </a:rPr>
              <a:t>share</a:t>
            </a:r>
            <a:r>
              <a:rPr lang="sv-SE" sz="2300" dirty="0">
                <a:latin typeface="Arial" charset="0"/>
                <a:ea typeface="Arial" charset="0"/>
                <a:cs typeface="Arial" charset="0"/>
              </a:rPr>
              <a:t> </a:t>
            </a:r>
            <a:r>
              <a:rPr lang="sv-SE" sz="2300" dirty="0" err="1">
                <a:latin typeface="Arial" charset="0"/>
                <a:ea typeface="Arial" charset="0"/>
                <a:cs typeface="Arial" charset="0"/>
              </a:rPr>
              <a:t>of</a:t>
            </a:r>
            <a:endParaRPr lang="sv-SE" sz="2300" dirty="0">
              <a:latin typeface="Arial" charset="0"/>
              <a:ea typeface="Arial" charset="0"/>
              <a:cs typeface="Arial" charset="0"/>
            </a:endParaRPr>
          </a:p>
          <a:p>
            <a:pPr lvl="1">
              <a:lnSpc>
                <a:spcPct val="90000"/>
              </a:lnSpc>
            </a:pPr>
            <a:r>
              <a:rPr lang="sv-SE" sz="2200" dirty="0" err="1">
                <a:latin typeface="Arial" charset="0"/>
                <a:ea typeface="Arial" charset="0"/>
                <a:cs typeface="Arial" charset="0"/>
              </a:rPr>
              <a:t>Example</a:t>
            </a:r>
            <a:r>
              <a:rPr lang="sv-SE" sz="2200" dirty="0">
                <a:latin typeface="Arial" charset="0"/>
                <a:ea typeface="Arial" charset="0"/>
                <a:cs typeface="Arial" charset="0"/>
              </a:rPr>
              <a:t>: </a:t>
            </a:r>
          </a:p>
          <a:p>
            <a:pPr lvl="1">
              <a:lnSpc>
                <a:spcPct val="90000"/>
              </a:lnSpc>
              <a:spcBef>
                <a:spcPts val="400"/>
              </a:spcBef>
              <a:spcAft>
                <a:spcPts val="400"/>
              </a:spcAft>
              <a:buFont typeface="Wingdings" charset="0"/>
              <a:buNone/>
            </a:pPr>
            <a:r>
              <a:rPr lang="sv-SE" sz="2200" dirty="0">
                <a:latin typeface="Arial" charset="0"/>
                <a:ea typeface="Arial" charset="0"/>
                <a:cs typeface="Arial" charset="0"/>
              </a:rPr>
              <a:t>	Total </a:t>
            </a:r>
            <a:r>
              <a:rPr lang="sv-SE" sz="2200" dirty="0" err="1">
                <a:latin typeface="Arial" charset="0"/>
                <a:ea typeface="Arial" charset="0"/>
                <a:cs typeface="Arial" charset="0"/>
              </a:rPr>
              <a:t>resources</a:t>
            </a:r>
            <a:r>
              <a:rPr lang="sv-SE" sz="2200" dirty="0">
                <a:latin typeface="Arial" charset="0"/>
                <a:ea typeface="Arial" charset="0"/>
                <a:cs typeface="Arial" charset="0"/>
              </a:rPr>
              <a:t>:  	</a:t>
            </a:r>
            <a:endParaRPr lang="sv-SE" sz="2200" b="1" dirty="0" smtClean="0">
              <a:latin typeface="Arial" charset="0"/>
              <a:ea typeface="Arial" charset="0"/>
              <a:cs typeface="Arial" charset="0"/>
            </a:endParaRPr>
          </a:p>
          <a:p>
            <a:pPr lvl="1">
              <a:lnSpc>
                <a:spcPct val="90000"/>
              </a:lnSpc>
              <a:spcBef>
                <a:spcPts val="400"/>
              </a:spcBef>
              <a:spcAft>
                <a:spcPts val="400"/>
              </a:spcAft>
              <a:buFont typeface="Wingdings" charset="0"/>
              <a:buNone/>
            </a:pPr>
            <a:r>
              <a:rPr lang="sv-SE" sz="2200" dirty="0" smtClean="0">
                <a:latin typeface="Arial" charset="0"/>
                <a:ea typeface="Arial" charset="0"/>
                <a:cs typeface="Arial" charset="0"/>
              </a:rPr>
              <a:t>	</a:t>
            </a:r>
            <a:r>
              <a:rPr lang="sv-SE" sz="2200" dirty="0" err="1" smtClean="0">
                <a:latin typeface="Arial" charset="0"/>
                <a:ea typeface="Arial" charset="0"/>
                <a:cs typeface="Arial" charset="0"/>
              </a:rPr>
              <a:t>User</a:t>
            </a:r>
            <a:r>
              <a:rPr lang="sv-SE" sz="2200" dirty="0" smtClean="0">
                <a:latin typeface="Arial" charset="0"/>
                <a:ea typeface="Arial" charset="0"/>
                <a:cs typeface="Arial" charset="0"/>
              </a:rPr>
              <a:t> 1’s </a:t>
            </a:r>
            <a:r>
              <a:rPr lang="sv-SE" sz="2200" dirty="0" err="1" smtClean="0">
                <a:latin typeface="Arial" charset="0"/>
                <a:ea typeface="Arial" charset="0"/>
                <a:cs typeface="Arial" charset="0"/>
              </a:rPr>
              <a:t>allocation</a:t>
            </a:r>
            <a:r>
              <a:rPr lang="sv-SE" sz="2200" dirty="0" smtClean="0">
                <a:latin typeface="Arial" charset="0"/>
                <a:ea typeface="Arial" charset="0"/>
                <a:cs typeface="Arial" charset="0"/>
              </a:rPr>
              <a:t>:</a:t>
            </a:r>
          </a:p>
          <a:p>
            <a:pPr lvl="1">
              <a:lnSpc>
                <a:spcPct val="90000"/>
              </a:lnSpc>
              <a:buFont typeface="Wingdings" charset="0"/>
              <a:buNone/>
            </a:pPr>
            <a:endParaRPr lang="sv-SE" sz="1800" dirty="0">
              <a:latin typeface="Arial" charset="0"/>
              <a:ea typeface="Arial" charset="0"/>
              <a:cs typeface="Arial" charset="0"/>
            </a:endParaRPr>
          </a:p>
          <a:p>
            <a:pPr lvl="1">
              <a:lnSpc>
                <a:spcPct val="90000"/>
              </a:lnSpc>
              <a:spcBef>
                <a:spcPts val="1600"/>
              </a:spcBef>
              <a:buFont typeface="Wingdings" charset="0"/>
              <a:buNone/>
            </a:pPr>
            <a:r>
              <a:rPr lang="sv-SE" sz="2200" dirty="0">
                <a:latin typeface="Arial" charset="0"/>
                <a:ea typeface="Arial" charset="0"/>
                <a:cs typeface="Arial" charset="0"/>
              </a:rPr>
              <a:t>  </a:t>
            </a:r>
            <a:r>
              <a:rPr lang="sv-SE" sz="2200" dirty="0" smtClean="0">
                <a:latin typeface="Arial" charset="0"/>
                <a:ea typeface="Arial" charset="0"/>
                <a:cs typeface="Arial" charset="0"/>
              </a:rPr>
              <a:t>Dominant </a:t>
            </a:r>
            <a:r>
              <a:rPr lang="sv-SE" sz="2200" dirty="0" err="1">
                <a:latin typeface="Arial" charset="0"/>
                <a:ea typeface="Arial" charset="0"/>
                <a:cs typeface="Arial" charset="0"/>
              </a:rPr>
              <a:t>resource</a:t>
            </a:r>
            <a:r>
              <a:rPr lang="sv-SE" sz="2200" dirty="0">
                <a:latin typeface="Arial" charset="0"/>
                <a:ea typeface="Arial" charset="0"/>
                <a:cs typeface="Arial" charset="0"/>
              </a:rPr>
              <a:t> </a:t>
            </a:r>
            <a:r>
              <a:rPr lang="sv-SE" sz="2200" dirty="0" err="1">
                <a:latin typeface="Arial" charset="0"/>
                <a:ea typeface="Arial" charset="0"/>
                <a:cs typeface="Arial" charset="0"/>
              </a:rPr>
              <a:t>of</a:t>
            </a:r>
            <a:r>
              <a:rPr lang="sv-SE" sz="2200" dirty="0">
                <a:latin typeface="Arial" charset="0"/>
                <a:ea typeface="Arial" charset="0"/>
                <a:cs typeface="Arial" charset="0"/>
              </a:rPr>
              <a:t> </a:t>
            </a:r>
            <a:r>
              <a:rPr lang="sv-SE" sz="2200" dirty="0" err="1">
                <a:latin typeface="Arial" charset="0"/>
                <a:ea typeface="Arial" charset="0"/>
                <a:cs typeface="Arial" charset="0"/>
              </a:rPr>
              <a:t>User</a:t>
            </a:r>
            <a:r>
              <a:rPr lang="sv-SE" sz="2200" dirty="0">
                <a:latin typeface="Arial" charset="0"/>
                <a:ea typeface="Arial" charset="0"/>
                <a:cs typeface="Arial" charset="0"/>
              </a:rPr>
              <a:t> 1 is CPU (as 25% &gt; 20</a:t>
            </a:r>
            <a:r>
              <a:rPr lang="sv-SE" sz="2200" dirty="0" smtClean="0">
                <a:latin typeface="Arial" charset="0"/>
                <a:ea typeface="Arial" charset="0"/>
                <a:cs typeface="Arial" charset="0"/>
              </a:rPr>
              <a:t>%)</a:t>
            </a:r>
            <a:endParaRPr lang="sv-SE" sz="2200" dirty="0">
              <a:latin typeface="Arial" charset="0"/>
              <a:ea typeface="Arial" charset="0"/>
              <a:cs typeface="Arial" charset="0"/>
            </a:endParaRPr>
          </a:p>
          <a:p>
            <a:pPr>
              <a:lnSpc>
                <a:spcPct val="90000"/>
              </a:lnSpc>
              <a:spcBef>
                <a:spcPts val="4400"/>
              </a:spcBef>
            </a:pPr>
            <a:r>
              <a:rPr lang="sv-SE" sz="2300" dirty="0">
                <a:latin typeface="Arial" charset="0"/>
                <a:ea typeface="Arial" charset="0"/>
                <a:cs typeface="Arial" charset="0"/>
              </a:rPr>
              <a:t>A </a:t>
            </a:r>
            <a:r>
              <a:rPr lang="sv-SE" sz="2300" dirty="0" err="1">
                <a:latin typeface="Arial" charset="0"/>
                <a:ea typeface="Arial" charset="0"/>
                <a:cs typeface="Arial" charset="0"/>
              </a:rPr>
              <a:t>user’s</a:t>
            </a:r>
            <a:r>
              <a:rPr lang="sv-SE" sz="2300" dirty="0">
                <a:latin typeface="Arial" charset="0"/>
                <a:ea typeface="Arial" charset="0"/>
                <a:cs typeface="Arial" charset="0"/>
              </a:rPr>
              <a:t> </a:t>
            </a:r>
            <a:r>
              <a:rPr lang="sv-SE" sz="2300" i="1" dirty="0">
                <a:solidFill>
                  <a:srgbClr val="FF0000"/>
                </a:solidFill>
                <a:latin typeface="Arial" charset="0"/>
                <a:ea typeface="Arial" charset="0"/>
                <a:cs typeface="Arial" charset="0"/>
              </a:rPr>
              <a:t>dominant </a:t>
            </a:r>
            <a:r>
              <a:rPr lang="sv-SE" sz="2300" i="1" dirty="0" err="1" smtClean="0">
                <a:solidFill>
                  <a:srgbClr val="FF0000"/>
                </a:solidFill>
                <a:latin typeface="Arial" charset="0"/>
                <a:ea typeface="Arial" charset="0"/>
                <a:cs typeface="Arial" charset="0"/>
              </a:rPr>
              <a:t>share</a:t>
            </a:r>
            <a:r>
              <a:rPr lang="sv-SE" sz="2300" i="1" dirty="0" smtClean="0">
                <a:solidFill>
                  <a:srgbClr val="FF0000"/>
                </a:solidFill>
                <a:latin typeface="Arial" charset="0"/>
                <a:ea typeface="Arial" charset="0"/>
                <a:cs typeface="Arial" charset="0"/>
              </a:rPr>
              <a:t>:</a:t>
            </a:r>
            <a:r>
              <a:rPr lang="sv-SE" sz="2300" dirty="0" smtClean="0">
                <a:latin typeface="Arial" charset="0"/>
                <a:ea typeface="Arial" charset="0"/>
                <a:cs typeface="Arial" charset="0"/>
              </a:rPr>
              <a:t> </a:t>
            </a:r>
            <a:r>
              <a:rPr lang="sv-SE" sz="2300" dirty="0" err="1">
                <a:latin typeface="Arial" charset="0"/>
                <a:ea typeface="Arial" charset="0"/>
                <a:cs typeface="Arial" charset="0"/>
              </a:rPr>
              <a:t>fraction</a:t>
            </a:r>
            <a:r>
              <a:rPr lang="sv-SE" sz="2300" dirty="0">
                <a:latin typeface="Arial" charset="0"/>
                <a:ea typeface="Arial" charset="0"/>
                <a:cs typeface="Arial" charset="0"/>
              </a:rPr>
              <a:t> </a:t>
            </a:r>
            <a:r>
              <a:rPr lang="sv-SE" sz="2300" dirty="0" err="1">
                <a:latin typeface="Arial" charset="0"/>
                <a:ea typeface="Arial" charset="0"/>
                <a:cs typeface="Arial" charset="0"/>
              </a:rPr>
              <a:t>of</a:t>
            </a:r>
            <a:r>
              <a:rPr lang="sv-SE" sz="2300" dirty="0">
                <a:latin typeface="Arial" charset="0"/>
                <a:ea typeface="Arial" charset="0"/>
                <a:cs typeface="Arial" charset="0"/>
              </a:rPr>
              <a:t> </a:t>
            </a:r>
            <a:r>
              <a:rPr lang="sv-SE" sz="2300" dirty="0" smtClean="0">
                <a:latin typeface="Arial" charset="0"/>
                <a:ea typeface="Arial" charset="0"/>
                <a:cs typeface="Arial" charset="0"/>
              </a:rPr>
              <a:t>dominant </a:t>
            </a:r>
            <a:r>
              <a:rPr lang="sv-SE" sz="2300" dirty="0" err="1">
                <a:latin typeface="Arial" charset="0"/>
                <a:ea typeface="Arial" charset="0"/>
                <a:cs typeface="Arial" charset="0"/>
              </a:rPr>
              <a:t>resource</a:t>
            </a:r>
            <a:r>
              <a:rPr lang="sv-SE" sz="2300" dirty="0">
                <a:latin typeface="Arial" charset="0"/>
                <a:ea typeface="Arial" charset="0"/>
                <a:cs typeface="Arial" charset="0"/>
              </a:rPr>
              <a:t> </a:t>
            </a:r>
            <a:r>
              <a:rPr lang="sv-SE" sz="2300" dirty="0" err="1" smtClean="0">
                <a:latin typeface="Arial" charset="0"/>
                <a:ea typeface="Arial" charset="0"/>
                <a:cs typeface="Arial" charset="0"/>
              </a:rPr>
              <a:t>allocated</a:t>
            </a:r>
            <a:endParaRPr lang="sv-SE" sz="2300" baseline="-25000" dirty="0">
              <a:latin typeface="Arial" charset="0"/>
              <a:ea typeface="Arial" charset="0"/>
              <a:cs typeface="Arial" charset="0"/>
            </a:endParaRPr>
          </a:p>
          <a:p>
            <a:pPr lvl="1">
              <a:lnSpc>
                <a:spcPct val="90000"/>
              </a:lnSpc>
            </a:pPr>
            <a:r>
              <a:rPr lang="sv-SE" sz="2200" dirty="0" err="1">
                <a:latin typeface="Arial" charset="0"/>
                <a:ea typeface="Arial" charset="0"/>
                <a:cs typeface="Arial" charset="0"/>
              </a:rPr>
              <a:t>User</a:t>
            </a:r>
            <a:r>
              <a:rPr lang="sv-SE" sz="2200" dirty="0">
                <a:latin typeface="Arial" charset="0"/>
                <a:ea typeface="Arial" charset="0"/>
                <a:cs typeface="Arial" charset="0"/>
              </a:rPr>
              <a:t> 1’s dominant </a:t>
            </a:r>
            <a:r>
              <a:rPr lang="sv-SE" sz="2200" dirty="0" err="1">
                <a:latin typeface="Arial" charset="0"/>
                <a:ea typeface="Arial" charset="0"/>
                <a:cs typeface="Arial" charset="0"/>
              </a:rPr>
              <a:t>share</a:t>
            </a:r>
            <a:r>
              <a:rPr lang="sv-SE" sz="2200" dirty="0">
                <a:latin typeface="Arial" charset="0"/>
                <a:ea typeface="Arial" charset="0"/>
                <a:cs typeface="Arial" charset="0"/>
              </a:rPr>
              <a:t> is </a:t>
            </a:r>
            <a:r>
              <a:rPr lang="sv-SE" sz="2200" b="1" dirty="0">
                <a:latin typeface="Arial" charset="0"/>
                <a:ea typeface="Arial" charset="0"/>
                <a:cs typeface="Arial" charset="0"/>
              </a:rPr>
              <a:t>25%</a:t>
            </a:r>
            <a:endParaRPr lang="sv-SE" sz="2200" dirty="0">
              <a:latin typeface="Arial" charset="0"/>
              <a:ea typeface="Arial" charset="0"/>
              <a:cs typeface="Arial" charset="0"/>
            </a:endParaRPr>
          </a:p>
          <a:p>
            <a:pPr>
              <a:lnSpc>
                <a:spcPct val="90000"/>
              </a:lnSpc>
            </a:pPr>
            <a:endParaRPr lang="en-US" sz="2000" dirty="0">
              <a:latin typeface="Arial" charset="0"/>
              <a:ea typeface="Arial" charset="0"/>
              <a:cs typeface="Arial" charset="0"/>
            </a:endParaRPr>
          </a:p>
        </p:txBody>
      </p:sp>
      <p:sp>
        <p:nvSpPr>
          <p:cNvPr id="7" name="Slide Number Placeholder 6"/>
          <p:cNvSpPr>
            <a:spLocks noGrp="1"/>
          </p:cNvSpPr>
          <p:nvPr>
            <p:ph type="sldNum" sz="quarter" idx="12"/>
          </p:nvPr>
        </p:nvSpPr>
        <p:spPr/>
        <p:txBody>
          <a:bodyPr/>
          <a:lstStyle/>
          <a:p>
            <a:pPr>
              <a:defRPr/>
            </a:pPr>
            <a:fld id="{729111C5-E04E-4942-8174-12BB645D56A6}" type="slidenum">
              <a:rPr lang="en-US" smtClean="0"/>
              <a:pPr>
                <a:defRPr/>
              </a:pPr>
              <a:t>20</a:t>
            </a:fld>
            <a:endParaRPr lang="en-US" dirty="0"/>
          </a:p>
        </p:txBody>
      </p:sp>
      <p:grpSp>
        <p:nvGrpSpPr>
          <p:cNvPr id="2" name="Group 17"/>
          <p:cNvGrpSpPr>
            <a:grpSpLocks/>
          </p:cNvGrpSpPr>
          <p:nvPr/>
        </p:nvGrpSpPr>
        <p:grpSpPr bwMode="auto">
          <a:xfrm>
            <a:off x="5199344" y="2723247"/>
            <a:ext cx="1470275" cy="1174592"/>
            <a:chOff x="5455682" y="2928937"/>
            <a:chExt cx="1470436" cy="1310435"/>
          </a:xfrm>
        </p:grpSpPr>
        <p:sp>
          <p:nvSpPr>
            <p:cNvPr id="13" name="Rectangular Callout 12"/>
            <p:cNvSpPr/>
            <p:nvPr/>
          </p:nvSpPr>
          <p:spPr bwMode="auto">
            <a:xfrm>
              <a:off x="5764372" y="2928937"/>
              <a:ext cx="941196" cy="761815"/>
            </a:xfrm>
            <a:prstGeom prst="wedgeRectCallou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defRPr/>
              </a:pPr>
              <a:r>
                <a:rPr lang="en-US" dirty="0">
                  <a:latin typeface="Arial" charset="0"/>
                  <a:ea typeface="Arial" charset="0"/>
                  <a:cs typeface="Arial" charset="0"/>
                </a:rPr>
                <a:t>5 GB</a:t>
              </a:r>
            </a:p>
            <a:p>
              <a:pPr>
                <a:defRPr/>
              </a:pPr>
              <a:r>
                <a:rPr lang="en-US" dirty="0">
                  <a:latin typeface="Arial" charset="0"/>
                  <a:ea typeface="Arial" charset="0"/>
                  <a:cs typeface="Arial" charset="0"/>
                </a:rPr>
                <a:t>1 GB</a:t>
              </a:r>
            </a:p>
          </p:txBody>
        </p:sp>
        <p:sp>
          <p:nvSpPr>
            <p:cNvPr id="76809" name="TextBox 14"/>
            <p:cNvSpPr txBox="1">
              <a:spLocks noChangeArrowheads="1"/>
            </p:cNvSpPr>
            <p:nvPr/>
          </p:nvSpPr>
          <p:spPr bwMode="auto">
            <a:xfrm>
              <a:off x="5455682" y="3758652"/>
              <a:ext cx="1470436" cy="48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200" dirty="0" smtClean="0">
                  <a:solidFill>
                    <a:srgbClr val="000000"/>
                  </a:solidFill>
                  <a:latin typeface="Arial" charset="0"/>
                  <a:ea typeface="Arial" charset="0"/>
                  <a:cs typeface="Arial" charset="0"/>
                </a:rPr>
                <a:t>20% RAM</a:t>
              </a:r>
              <a:endParaRPr lang="en-US" sz="2200" dirty="0">
                <a:solidFill>
                  <a:srgbClr val="000000"/>
                </a:solidFill>
                <a:latin typeface="Arial" charset="0"/>
                <a:ea typeface="Arial" charset="0"/>
                <a:cs typeface="Arial" charset="0"/>
              </a:endParaRPr>
            </a:p>
          </p:txBody>
        </p:sp>
      </p:grpSp>
      <p:grpSp>
        <p:nvGrpSpPr>
          <p:cNvPr id="4" name="Group 16"/>
          <p:cNvGrpSpPr>
            <a:grpSpLocks/>
          </p:cNvGrpSpPr>
          <p:nvPr/>
        </p:nvGrpSpPr>
        <p:grpSpPr bwMode="auto">
          <a:xfrm>
            <a:off x="3456715" y="2723247"/>
            <a:ext cx="1579279" cy="1180173"/>
            <a:chOff x="4052089" y="2928937"/>
            <a:chExt cx="1578806" cy="1333519"/>
          </a:xfrm>
        </p:grpSpPr>
        <p:sp>
          <p:nvSpPr>
            <p:cNvPr id="9" name="Rectangular Callout 8"/>
            <p:cNvSpPr/>
            <p:nvPr/>
          </p:nvSpPr>
          <p:spPr bwMode="auto">
            <a:xfrm>
              <a:off x="4343787" y="2928937"/>
              <a:ext cx="914127" cy="761815"/>
            </a:xfrm>
            <a:prstGeom prst="wedgeRectCallout">
              <a:avLst>
                <a:gd name="adj1" fmla="val 13782"/>
                <a:gd name="adj2" fmla="val 65833"/>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defRPr/>
              </a:pPr>
              <a:r>
                <a:rPr lang="en-US" dirty="0">
                  <a:latin typeface="Arial" charset="0"/>
                  <a:ea typeface="Arial" charset="0"/>
                  <a:cs typeface="Arial" charset="0"/>
                </a:rPr>
                <a:t>8 CPU</a:t>
              </a:r>
            </a:p>
            <a:p>
              <a:pPr>
                <a:defRPr/>
              </a:pPr>
              <a:r>
                <a:rPr lang="en-US" dirty="0">
                  <a:latin typeface="Arial" charset="0"/>
                  <a:ea typeface="Arial" charset="0"/>
                  <a:cs typeface="Arial" charset="0"/>
                </a:rPr>
                <a:t>2 CPU</a:t>
              </a:r>
            </a:p>
          </p:txBody>
        </p:sp>
        <p:sp>
          <p:nvSpPr>
            <p:cNvPr id="76807" name="TextBox 9"/>
            <p:cNvSpPr txBox="1">
              <a:spLocks noChangeArrowheads="1"/>
            </p:cNvSpPr>
            <p:nvPr/>
          </p:nvSpPr>
          <p:spPr bwMode="auto">
            <a:xfrm>
              <a:off x="4052089" y="3775582"/>
              <a:ext cx="1578806" cy="4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200" dirty="0">
                  <a:solidFill>
                    <a:srgbClr val="000000"/>
                  </a:solidFill>
                  <a:latin typeface="Arial" charset="0"/>
                  <a:ea typeface="Arial" charset="0"/>
                  <a:cs typeface="Arial" charset="0"/>
                </a:rPr>
                <a:t>25% CPUs</a:t>
              </a:r>
            </a:p>
          </p:txBody>
        </p:sp>
      </p:grpSp>
      <p:grpSp>
        <p:nvGrpSpPr>
          <p:cNvPr id="20" name="Group 19"/>
          <p:cNvGrpSpPr/>
          <p:nvPr/>
        </p:nvGrpSpPr>
        <p:grpSpPr>
          <a:xfrm>
            <a:off x="1003178" y="3035636"/>
            <a:ext cx="5666441" cy="367145"/>
            <a:chOff x="1050925" y="2523440"/>
            <a:chExt cx="4765675" cy="296935"/>
          </a:xfrm>
        </p:grpSpPr>
        <p:cxnSp>
          <p:nvCxnSpPr>
            <p:cNvPr id="23" name="Straight Connector 22"/>
            <p:cNvCxnSpPr/>
            <p:nvPr/>
          </p:nvCxnSpPr>
          <p:spPr>
            <a:xfrm flipV="1">
              <a:off x="1063625" y="2817200"/>
              <a:ext cx="4752975" cy="3175"/>
            </a:xfrm>
            <a:prstGeom prst="line">
              <a:avLst/>
            </a:prstGeom>
            <a:ln w="12700">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1050925" y="2523440"/>
              <a:ext cx="4752975" cy="3175"/>
            </a:xfrm>
            <a:prstGeom prst="line">
              <a:avLst/>
            </a:prstGeom>
            <a:ln w="12700">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15" name="矩形 14"/>
          <p:cNvSpPr/>
          <p:nvPr/>
        </p:nvSpPr>
        <p:spPr>
          <a:xfrm>
            <a:off x="413792" y="6165304"/>
            <a:ext cx="8334672" cy="646331"/>
          </a:xfrm>
          <a:prstGeom prst="rect">
            <a:avLst/>
          </a:prstGeom>
        </p:spPr>
        <p:txBody>
          <a:bodyPr wrap="square">
            <a:spAutoFit/>
          </a:bodyPr>
          <a:lstStyle/>
          <a:p>
            <a:r>
              <a:rPr lang="en-US" altLang="zh-CN" dirty="0"/>
              <a:t>Ali </a:t>
            </a:r>
            <a:r>
              <a:rPr lang="en-US" altLang="zh-CN" dirty="0" err="1"/>
              <a:t>Ghodsi</a:t>
            </a:r>
            <a:r>
              <a:rPr lang="en-US" altLang="zh-CN" dirty="0"/>
              <a:t>, </a:t>
            </a:r>
            <a:r>
              <a:rPr lang="en-US" altLang="zh-CN" dirty="0" smtClean="0"/>
              <a:t>et al. </a:t>
            </a:r>
            <a:r>
              <a:rPr lang="en-US" altLang="zh-CN" dirty="0"/>
              <a:t>Dominant resource fairness: fair allocation of multiple resource types. </a:t>
            </a:r>
            <a:r>
              <a:rPr lang="en-US" altLang="zh-CN" i="1" dirty="0" smtClean="0"/>
              <a:t>NSDI</a:t>
            </a:r>
            <a:r>
              <a:rPr lang="en-US" altLang="zh-CN" dirty="0" smtClean="0"/>
              <a:t> '11.</a:t>
            </a:r>
            <a:endParaRPr lang="zh-CN" altLang="en-US" dirty="0"/>
          </a:p>
        </p:txBody>
      </p:sp>
    </p:spTree>
    <p:extLst>
      <p:ext uri="{BB962C8B-B14F-4D97-AF65-F5344CB8AC3E}">
        <p14:creationId xmlns:p14="http://schemas.microsoft.com/office/powerpoint/2010/main" val="148384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a:spLocks noGrp="1"/>
          </p:cNvSpPr>
          <p:nvPr>
            <p:ph type="title"/>
          </p:nvPr>
        </p:nvSpPr>
        <p:spPr/>
        <p:txBody>
          <a:bodyPr>
            <a:normAutofit/>
          </a:bodyPr>
          <a:lstStyle/>
          <a:p>
            <a:r>
              <a:rPr lang="sv-SE" sz="3600" dirty="0"/>
              <a:t>Dominant Resource Fairness (DRF)</a:t>
            </a:r>
            <a:endParaRPr lang="en-US" sz="3600" dirty="0"/>
          </a:p>
        </p:txBody>
      </p:sp>
      <p:sp>
        <p:nvSpPr>
          <p:cNvPr id="3" name="Content Placeholder 2"/>
          <p:cNvSpPr>
            <a:spLocks noGrp="1"/>
          </p:cNvSpPr>
          <p:nvPr>
            <p:ph idx="1"/>
          </p:nvPr>
        </p:nvSpPr>
        <p:spPr/>
        <p:txBody>
          <a:bodyPr>
            <a:noAutofit/>
          </a:bodyPr>
          <a:lstStyle/>
          <a:p>
            <a:pPr>
              <a:lnSpc>
                <a:spcPct val="90000"/>
              </a:lnSpc>
              <a:spcBef>
                <a:spcPts val="400"/>
              </a:spcBef>
              <a:spcAft>
                <a:spcPts val="400"/>
              </a:spcAft>
            </a:pPr>
            <a:r>
              <a:rPr lang="sv-SE" sz="2400" dirty="0" err="1">
                <a:latin typeface="Arial" charset="0"/>
                <a:ea typeface="Arial" charset="0"/>
                <a:cs typeface="Arial" charset="0"/>
              </a:rPr>
              <a:t>Apply</a:t>
            </a:r>
            <a:r>
              <a:rPr lang="sv-SE" sz="2400" dirty="0">
                <a:latin typeface="Arial" charset="0"/>
                <a:ea typeface="Arial" charset="0"/>
                <a:cs typeface="Arial" charset="0"/>
              </a:rPr>
              <a:t> max-min </a:t>
            </a:r>
            <a:r>
              <a:rPr lang="sv-SE" sz="2400" dirty="0" err="1">
                <a:latin typeface="Arial" charset="0"/>
                <a:ea typeface="Arial" charset="0"/>
                <a:cs typeface="Arial" charset="0"/>
              </a:rPr>
              <a:t>fairness</a:t>
            </a:r>
            <a:r>
              <a:rPr lang="sv-SE" sz="2400" dirty="0">
                <a:latin typeface="Arial" charset="0"/>
                <a:ea typeface="Arial" charset="0"/>
                <a:cs typeface="Arial" charset="0"/>
              </a:rPr>
              <a:t> to dominant </a:t>
            </a:r>
            <a:r>
              <a:rPr lang="sv-SE" sz="2400" dirty="0" err="1" smtClean="0">
                <a:latin typeface="Arial" charset="0"/>
                <a:ea typeface="Arial" charset="0"/>
                <a:cs typeface="Arial" charset="0"/>
              </a:rPr>
              <a:t>shares</a:t>
            </a:r>
            <a:endParaRPr lang="sv-SE" sz="2800" b="1" i="1" dirty="0" smtClean="0">
              <a:latin typeface="Arial" charset="0"/>
              <a:ea typeface="Arial" charset="0"/>
              <a:cs typeface="Arial" charset="0"/>
            </a:endParaRPr>
          </a:p>
          <a:p>
            <a:pPr>
              <a:lnSpc>
                <a:spcPct val="90000"/>
              </a:lnSpc>
              <a:spcAft>
                <a:spcPts val="400"/>
              </a:spcAft>
            </a:pPr>
            <a:r>
              <a:rPr lang="sv-SE" sz="2400" dirty="0" err="1">
                <a:latin typeface="Arial" charset="0"/>
                <a:ea typeface="Arial" charset="0"/>
                <a:cs typeface="Arial" charset="0"/>
              </a:rPr>
              <a:t>Equalize</a:t>
            </a:r>
            <a:r>
              <a:rPr lang="sv-SE" sz="2400" dirty="0">
                <a:latin typeface="Arial" charset="0"/>
                <a:ea typeface="Arial" charset="0"/>
                <a:cs typeface="Arial" charset="0"/>
              </a:rPr>
              <a:t> the dominant </a:t>
            </a:r>
            <a:r>
              <a:rPr lang="sv-SE" sz="2400" dirty="0" err="1">
                <a:latin typeface="Arial" charset="0"/>
                <a:ea typeface="Arial" charset="0"/>
                <a:cs typeface="Arial" charset="0"/>
              </a:rPr>
              <a:t>share</a:t>
            </a:r>
            <a:r>
              <a:rPr lang="sv-SE" sz="2400" dirty="0">
                <a:latin typeface="Arial" charset="0"/>
                <a:ea typeface="Arial" charset="0"/>
                <a:cs typeface="Arial" charset="0"/>
              </a:rPr>
              <a:t> </a:t>
            </a:r>
            <a:r>
              <a:rPr lang="sv-SE" sz="2400" dirty="0" err="1">
                <a:latin typeface="Arial" charset="0"/>
                <a:ea typeface="Arial" charset="0"/>
                <a:cs typeface="Arial" charset="0"/>
              </a:rPr>
              <a:t>of</a:t>
            </a:r>
            <a:r>
              <a:rPr lang="sv-SE" sz="2400" dirty="0">
                <a:latin typeface="Arial" charset="0"/>
                <a:ea typeface="Arial" charset="0"/>
                <a:cs typeface="Arial" charset="0"/>
              </a:rPr>
              <a:t> the </a:t>
            </a:r>
            <a:r>
              <a:rPr lang="sv-SE" sz="2400" dirty="0" err="1">
                <a:latin typeface="Arial" charset="0"/>
                <a:ea typeface="Arial" charset="0"/>
                <a:cs typeface="Arial" charset="0"/>
              </a:rPr>
              <a:t>users</a:t>
            </a:r>
            <a:r>
              <a:rPr lang="sv-SE" sz="2400" dirty="0">
                <a:latin typeface="Arial" charset="0"/>
                <a:ea typeface="Arial" charset="0"/>
                <a:cs typeface="Arial" charset="0"/>
              </a:rPr>
              <a:t>. </a:t>
            </a:r>
            <a:r>
              <a:rPr lang="sv-SE" sz="2400" dirty="0" err="1" smtClean="0">
                <a:latin typeface="Arial" charset="0"/>
                <a:ea typeface="Arial" charset="0"/>
                <a:cs typeface="Arial" charset="0"/>
              </a:rPr>
              <a:t>Example</a:t>
            </a:r>
            <a:r>
              <a:rPr lang="sv-SE" sz="2400" dirty="0">
                <a:latin typeface="Arial" charset="0"/>
                <a:ea typeface="Arial" charset="0"/>
                <a:cs typeface="Arial" charset="0"/>
              </a:rPr>
              <a:t>:</a:t>
            </a:r>
          </a:p>
          <a:p>
            <a:pPr lvl="1">
              <a:lnSpc>
                <a:spcPct val="90000"/>
              </a:lnSpc>
              <a:spcBef>
                <a:spcPts val="400"/>
              </a:spcBef>
              <a:spcAft>
                <a:spcPts val="400"/>
              </a:spcAft>
            </a:pPr>
            <a:r>
              <a:rPr lang="sv-SE" sz="2000" dirty="0">
                <a:latin typeface="Arial" charset="0"/>
                <a:ea typeface="Arial" charset="0"/>
                <a:cs typeface="Arial" charset="0"/>
              </a:rPr>
              <a:t>Total </a:t>
            </a:r>
            <a:r>
              <a:rPr lang="sv-SE" sz="2000" dirty="0" err="1">
                <a:latin typeface="Arial" charset="0"/>
                <a:ea typeface="Arial" charset="0"/>
                <a:cs typeface="Arial" charset="0"/>
              </a:rPr>
              <a:t>resources</a:t>
            </a:r>
            <a:r>
              <a:rPr lang="sv-SE" sz="2000" dirty="0">
                <a:latin typeface="Arial" charset="0"/>
                <a:ea typeface="Arial" charset="0"/>
                <a:cs typeface="Arial" charset="0"/>
              </a:rPr>
              <a:t>:   </a:t>
            </a:r>
            <a:r>
              <a:rPr lang="sv-SE" sz="2000" dirty="0" smtClean="0">
                <a:latin typeface="Arial" charset="0"/>
                <a:ea typeface="Arial" charset="0"/>
                <a:cs typeface="Arial" charset="0"/>
              </a:rPr>
              <a:t>	 </a:t>
            </a:r>
            <a:r>
              <a:rPr lang="sv-SE" sz="2000" b="1" dirty="0" smtClean="0">
                <a:latin typeface="Arial" charset="0"/>
                <a:ea typeface="Arial" charset="0"/>
                <a:cs typeface="Arial" charset="0"/>
              </a:rPr>
              <a:t>&lt;</a:t>
            </a:r>
            <a:r>
              <a:rPr lang="sv-SE" sz="2000" b="1" dirty="0">
                <a:latin typeface="Arial" charset="0"/>
                <a:ea typeface="Arial" charset="0"/>
                <a:cs typeface="Arial" charset="0"/>
              </a:rPr>
              <a:t>9 CPU, 18 GB&gt;</a:t>
            </a:r>
            <a:endParaRPr lang="sv-SE" sz="2000" dirty="0">
              <a:latin typeface="Arial" charset="0"/>
              <a:ea typeface="Arial" charset="0"/>
              <a:cs typeface="Arial" charset="0"/>
            </a:endParaRPr>
          </a:p>
          <a:p>
            <a:pPr lvl="1">
              <a:lnSpc>
                <a:spcPct val="90000"/>
              </a:lnSpc>
              <a:spcBef>
                <a:spcPts val="400"/>
              </a:spcBef>
              <a:spcAft>
                <a:spcPts val="400"/>
              </a:spcAft>
            </a:pPr>
            <a:r>
              <a:rPr lang="sv-SE" sz="2000" dirty="0" err="1">
                <a:latin typeface="Arial" charset="0"/>
                <a:ea typeface="Arial" charset="0"/>
                <a:cs typeface="Arial" charset="0"/>
              </a:rPr>
              <a:t>User</a:t>
            </a:r>
            <a:r>
              <a:rPr lang="sv-SE" sz="2000" dirty="0">
                <a:latin typeface="Arial" charset="0"/>
                <a:ea typeface="Arial" charset="0"/>
                <a:cs typeface="Arial" charset="0"/>
              </a:rPr>
              <a:t> 1 </a:t>
            </a:r>
            <a:r>
              <a:rPr lang="sv-SE" sz="2000" dirty="0" err="1">
                <a:latin typeface="Arial" charset="0"/>
                <a:ea typeface="Arial" charset="0"/>
                <a:cs typeface="Arial" charset="0"/>
              </a:rPr>
              <a:t>demand</a:t>
            </a:r>
            <a:r>
              <a:rPr lang="sv-SE" sz="2000" dirty="0">
                <a:latin typeface="Arial" charset="0"/>
                <a:ea typeface="Arial" charset="0"/>
                <a:cs typeface="Arial" charset="0"/>
              </a:rPr>
              <a:t>:	 </a:t>
            </a:r>
            <a:r>
              <a:rPr lang="sv-SE" sz="2000" b="1" dirty="0">
                <a:latin typeface="Arial" charset="0"/>
                <a:ea typeface="Arial" charset="0"/>
                <a:cs typeface="Arial" charset="0"/>
              </a:rPr>
              <a:t>&lt;1 CPU, 4 GB&gt;; </a:t>
            </a:r>
            <a:r>
              <a:rPr lang="sv-SE" sz="2000" dirty="0">
                <a:latin typeface="Arial" charset="0"/>
                <a:ea typeface="Arial" charset="0"/>
                <a:cs typeface="Arial" charset="0"/>
              </a:rPr>
              <a:t>dom res: </a:t>
            </a:r>
            <a:r>
              <a:rPr lang="sv-SE" sz="2000" b="1" dirty="0" err="1">
                <a:latin typeface="Arial" charset="0"/>
                <a:ea typeface="Arial" charset="0"/>
                <a:cs typeface="Arial" charset="0"/>
              </a:rPr>
              <a:t>mem</a:t>
            </a:r>
            <a:r>
              <a:rPr lang="sv-SE" sz="2000" dirty="0">
                <a:latin typeface="Arial" charset="0"/>
                <a:ea typeface="Arial" charset="0"/>
                <a:cs typeface="Arial" charset="0"/>
              </a:rPr>
              <a:t> </a:t>
            </a:r>
            <a:r>
              <a:rPr lang="sv-SE" sz="2000" dirty="0" smtClean="0">
                <a:latin typeface="Arial" charset="0"/>
                <a:ea typeface="Arial" charset="0"/>
                <a:cs typeface="Arial" charset="0"/>
              </a:rPr>
              <a:t> (</a:t>
            </a:r>
            <a:r>
              <a:rPr lang="sv-SE" sz="2000" dirty="0">
                <a:latin typeface="Arial" charset="0"/>
                <a:ea typeface="Arial" charset="0"/>
                <a:cs typeface="Arial" charset="0"/>
              </a:rPr>
              <a:t>1/9 &lt; 4/18)</a:t>
            </a:r>
          </a:p>
          <a:p>
            <a:pPr lvl="1">
              <a:lnSpc>
                <a:spcPct val="90000"/>
              </a:lnSpc>
              <a:spcBef>
                <a:spcPts val="400"/>
              </a:spcBef>
              <a:spcAft>
                <a:spcPts val="400"/>
              </a:spcAft>
            </a:pPr>
            <a:r>
              <a:rPr lang="sv-SE" sz="2000" dirty="0">
                <a:latin typeface="Arial" charset="0"/>
                <a:ea typeface="Arial" charset="0"/>
                <a:cs typeface="Arial" charset="0"/>
              </a:rPr>
              <a:t>User 2 demand:	 </a:t>
            </a:r>
            <a:r>
              <a:rPr lang="sv-SE" sz="2000" b="1" dirty="0">
                <a:latin typeface="Arial" charset="0"/>
                <a:ea typeface="Arial" charset="0"/>
                <a:cs typeface="Arial" charset="0"/>
              </a:rPr>
              <a:t>&lt;3 CPU, 1 GB&gt;; </a:t>
            </a:r>
            <a:r>
              <a:rPr lang="sv-SE" sz="2000" dirty="0">
                <a:latin typeface="Arial" charset="0"/>
                <a:ea typeface="Arial" charset="0"/>
                <a:cs typeface="Arial" charset="0"/>
              </a:rPr>
              <a:t>dom res: </a:t>
            </a:r>
            <a:r>
              <a:rPr lang="sv-SE" sz="2000" b="1" dirty="0">
                <a:latin typeface="Arial" charset="0"/>
                <a:ea typeface="Arial" charset="0"/>
                <a:cs typeface="Arial" charset="0"/>
              </a:rPr>
              <a:t>CPU   </a:t>
            </a:r>
            <a:r>
              <a:rPr lang="sv-SE" sz="2000" dirty="0">
                <a:latin typeface="Arial" charset="0"/>
                <a:ea typeface="Arial" charset="0"/>
                <a:cs typeface="Arial" charset="0"/>
              </a:rPr>
              <a:t>(3/9 &gt; 1/18</a:t>
            </a:r>
            <a:r>
              <a:rPr lang="sv-SE" sz="2000" dirty="0" smtClean="0">
                <a:latin typeface="Arial" charset="0"/>
                <a:ea typeface="Arial" charset="0"/>
                <a:cs typeface="Arial" charset="0"/>
              </a:rPr>
              <a:t>)</a:t>
            </a:r>
          </a:p>
          <a:p>
            <a:r>
              <a:rPr lang="en-US" altLang="zh-CN" sz="2400" dirty="0">
                <a:latin typeface="Arial" charset="0"/>
                <a:ea typeface="Arial" charset="0"/>
                <a:cs typeface="Arial" charset="0"/>
              </a:rPr>
              <a:t>Analysis: DRF satisfies appropriate  properties</a:t>
            </a:r>
          </a:p>
          <a:p>
            <a:pPr lvl="1"/>
            <a:r>
              <a:rPr lang="en-US" altLang="zh-CN" dirty="0" smtClean="0"/>
              <a:t>Strategy-</a:t>
            </a:r>
            <a:r>
              <a:rPr lang="en-US" altLang="zh-CN" dirty="0" err="1" smtClean="0"/>
              <a:t>proofness</a:t>
            </a:r>
            <a:endParaRPr lang="en-US" altLang="zh-CN" dirty="0" smtClean="0"/>
          </a:p>
          <a:p>
            <a:pPr lvl="1"/>
            <a:r>
              <a:rPr lang="en-US" altLang="zh-CN" dirty="0" smtClean="0"/>
              <a:t>Sharing incentive</a:t>
            </a:r>
            <a:endParaRPr lang="sv-SE" sz="2800" dirty="0">
              <a:latin typeface="Arial" charset="0"/>
              <a:ea typeface="Arial" charset="0"/>
              <a:cs typeface="Arial" charset="0"/>
            </a:endParaRPr>
          </a:p>
          <a:p>
            <a:pPr lvl="1">
              <a:lnSpc>
                <a:spcPct val="90000"/>
              </a:lnSpc>
              <a:spcBef>
                <a:spcPts val="400"/>
              </a:spcBef>
              <a:spcAft>
                <a:spcPts val="400"/>
              </a:spcAft>
              <a:buFont typeface="Wingdings" charset="0"/>
              <a:buNone/>
            </a:pPr>
            <a:endParaRPr lang="sv-SE" sz="2000" b="1" dirty="0">
              <a:latin typeface="Arial" charset="0"/>
              <a:ea typeface="Arial" charset="0"/>
              <a:cs typeface="Arial" charset="0"/>
            </a:endParaRPr>
          </a:p>
          <a:p>
            <a:pPr lvl="1">
              <a:lnSpc>
                <a:spcPct val="90000"/>
              </a:lnSpc>
              <a:spcBef>
                <a:spcPts val="400"/>
              </a:spcBef>
              <a:spcAft>
                <a:spcPts val="400"/>
              </a:spcAft>
            </a:pPr>
            <a:endParaRPr lang="sv-SE" sz="2000" dirty="0">
              <a:latin typeface="Arial" charset="0"/>
              <a:ea typeface="Arial" charset="0"/>
              <a:cs typeface="Arial" charset="0"/>
            </a:endParaRPr>
          </a:p>
          <a:p>
            <a:pPr>
              <a:lnSpc>
                <a:spcPct val="90000"/>
              </a:lnSpc>
              <a:spcBef>
                <a:spcPts val="400"/>
              </a:spcBef>
              <a:spcAft>
                <a:spcPts val="400"/>
              </a:spcAft>
            </a:pPr>
            <a:endParaRPr lang="en-US" sz="2400" dirty="0">
              <a:latin typeface="Arial" charset="0"/>
              <a:ea typeface="Arial" charset="0"/>
              <a:cs typeface="Arial" charset="0"/>
            </a:endParaRPr>
          </a:p>
        </p:txBody>
      </p:sp>
      <p:sp>
        <p:nvSpPr>
          <p:cNvPr id="13" name="Slide Number Placeholder 12"/>
          <p:cNvSpPr>
            <a:spLocks noGrp="1"/>
          </p:cNvSpPr>
          <p:nvPr>
            <p:ph type="sldNum" sz="quarter" idx="12"/>
          </p:nvPr>
        </p:nvSpPr>
        <p:spPr/>
        <p:txBody>
          <a:bodyPr/>
          <a:lstStyle/>
          <a:p>
            <a:pPr>
              <a:defRPr/>
            </a:pPr>
            <a:fld id="{729111C5-E04E-4942-8174-12BB645D56A6}" type="slidenum">
              <a:rPr lang="en-US" smtClean="0"/>
              <a:pPr>
                <a:defRPr/>
              </a:pPr>
              <a:t>21</a:t>
            </a:fld>
            <a:endParaRPr lang="en-US" dirty="0"/>
          </a:p>
        </p:txBody>
      </p:sp>
      <p:grpSp>
        <p:nvGrpSpPr>
          <p:cNvPr id="2" name="Group 64"/>
          <p:cNvGrpSpPr>
            <a:grpSpLocks/>
          </p:cNvGrpSpPr>
          <p:nvPr/>
        </p:nvGrpSpPr>
        <p:grpSpPr bwMode="auto">
          <a:xfrm>
            <a:off x="4644008" y="4302842"/>
            <a:ext cx="4251929" cy="2435780"/>
            <a:chOff x="2905964" y="3825228"/>
            <a:chExt cx="4252733" cy="3248399"/>
          </a:xfrm>
        </p:grpSpPr>
        <p:grpSp>
          <p:nvGrpSpPr>
            <p:cNvPr id="77829" name="Group 30"/>
            <p:cNvGrpSpPr>
              <a:grpSpLocks/>
            </p:cNvGrpSpPr>
            <p:nvPr/>
          </p:nvGrpSpPr>
          <p:grpSpPr bwMode="auto">
            <a:xfrm>
              <a:off x="2905964" y="3825228"/>
              <a:ext cx="4252733" cy="3248399"/>
              <a:chOff x="2905964" y="3749028"/>
              <a:chExt cx="4252733" cy="3248399"/>
            </a:xfrm>
          </p:grpSpPr>
          <p:cxnSp>
            <p:nvCxnSpPr>
              <p:cNvPr id="16" name="Straight Arrow Connector 15"/>
              <p:cNvCxnSpPr/>
              <p:nvPr/>
            </p:nvCxnSpPr>
            <p:spPr>
              <a:xfrm>
                <a:off x="3650600" y="5024063"/>
                <a:ext cx="2194340" cy="3176"/>
              </a:xfrm>
              <a:prstGeom prst="straightConnector1">
                <a:avLst/>
              </a:prstGeom>
              <a:ln w="12700" cap="flat" cmpd="sng" algn="ctr">
                <a:solidFill>
                  <a:schemeClr val="tx1">
                    <a:lumMod val="50000"/>
                    <a:lumOff val="50000"/>
                  </a:schemeClr>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747770" y="3933217"/>
                <a:ext cx="1097170" cy="2191217"/>
              </a:xfrm>
              <a:prstGeom prst="rect">
                <a:avLst/>
              </a:prstGeom>
              <a:solidFill>
                <a:srgbClr val="FFFFFF"/>
              </a:solidFill>
              <a:ln w="127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7" name="Rectangle 6"/>
              <p:cNvSpPr/>
              <p:nvPr/>
            </p:nvSpPr>
            <p:spPr>
              <a:xfrm>
                <a:off x="3650600" y="4662036"/>
                <a:ext cx="1097171" cy="1462399"/>
              </a:xfrm>
              <a:prstGeom prst="rect">
                <a:avLst/>
              </a:prstGeom>
              <a:solidFill>
                <a:srgbClr val="FF3737"/>
              </a:solidFill>
              <a:ln w="254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8" name="Rectangle 7"/>
              <p:cNvSpPr/>
              <p:nvPr/>
            </p:nvSpPr>
            <p:spPr>
              <a:xfrm>
                <a:off x="4747770" y="5807778"/>
                <a:ext cx="1097170" cy="323996"/>
              </a:xfrm>
              <a:prstGeom prst="rect">
                <a:avLst/>
              </a:prstGeom>
              <a:solidFill>
                <a:srgbClr val="FF3737"/>
              </a:solidFill>
              <a:ln w="254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9" name="Rectangle 8"/>
              <p:cNvSpPr/>
              <p:nvPr/>
            </p:nvSpPr>
            <p:spPr>
              <a:xfrm>
                <a:off x="3650600" y="3931630"/>
                <a:ext cx="1097171" cy="730406"/>
              </a:xfrm>
              <a:prstGeom prst="rect">
                <a:avLst/>
              </a:prstGeom>
              <a:solidFill>
                <a:srgbClr val="51A2FF"/>
              </a:solidFill>
              <a:ln w="254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10" name="Rectangle 9"/>
              <p:cNvSpPr/>
              <p:nvPr/>
            </p:nvSpPr>
            <p:spPr>
              <a:xfrm>
                <a:off x="4747770" y="3931630"/>
                <a:ext cx="1097170" cy="1463987"/>
              </a:xfrm>
              <a:prstGeom prst="rect">
                <a:avLst/>
              </a:prstGeom>
              <a:solidFill>
                <a:srgbClr val="51A2FF"/>
              </a:solidFill>
              <a:ln w="254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11" name="Rectangle 10"/>
              <p:cNvSpPr/>
              <p:nvPr/>
            </p:nvSpPr>
            <p:spPr>
              <a:xfrm>
                <a:off x="6076759" y="3987204"/>
                <a:ext cx="185773" cy="182602"/>
              </a:xfrm>
              <a:prstGeom prst="rect">
                <a:avLst/>
              </a:prstGeom>
              <a:solidFill>
                <a:srgbClr val="51A2FF"/>
              </a:solidFill>
              <a:ln w="254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12" name="Rectangle 11"/>
              <p:cNvSpPr/>
              <p:nvPr/>
            </p:nvSpPr>
            <p:spPr>
              <a:xfrm>
                <a:off x="6076759" y="4450853"/>
                <a:ext cx="185773" cy="182602"/>
              </a:xfrm>
              <a:prstGeom prst="rect">
                <a:avLst/>
              </a:prstGeom>
              <a:solidFill>
                <a:srgbClr val="FF0000"/>
              </a:solidFill>
              <a:ln w="25400" cap="flat" cmpd="sng" algn="ctr">
                <a:solidFill>
                  <a:schemeClr val="tx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800">
                  <a:latin typeface="Arial" charset="0"/>
                  <a:ea typeface="Arial" charset="0"/>
                  <a:cs typeface="Arial" charset="0"/>
                </a:endParaRPr>
              </a:p>
            </p:txBody>
          </p:sp>
          <p:sp>
            <p:nvSpPr>
              <p:cNvPr id="77842" name="TextBox 12"/>
              <p:cNvSpPr txBox="1">
                <a:spLocks noChangeArrowheads="1"/>
              </p:cNvSpPr>
              <p:nvPr/>
            </p:nvSpPr>
            <p:spPr bwMode="auto">
              <a:xfrm>
                <a:off x="6263731" y="3900844"/>
                <a:ext cx="894966"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ea typeface="Arial" charset="0"/>
                    <a:cs typeface="Arial" charset="0"/>
                  </a:rPr>
                  <a:t>User 1</a:t>
                </a:r>
              </a:p>
            </p:txBody>
          </p:sp>
          <p:sp>
            <p:nvSpPr>
              <p:cNvPr id="77843" name="TextBox 13"/>
              <p:cNvSpPr txBox="1">
                <a:spLocks noChangeArrowheads="1"/>
              </p:cNvSpPr>
              <p:nvPr/>
            </p:nvSpPr>
            <p:spPr bwMode="auto">
              <a:xfrm>
                <a:off x="6263731" y="4358044"/>
                <a:ext cx="894966"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ea typeface="Arial" charset="0"/>
                    <a:cs typeface="Arial" charset="0"/>
                  </a:rPr>
                  <a:t>User 2</a:t>
                </a:r>
              </a:p>
            </p:txBody>
          </p:sp>
          <p:cxnSp>
            <p:nvCxnSpPr>
              <p:cNvPr id="15" name="Straight Arrow Connector 14"/>
              <p:cNvCxnSpPr/>
              <p:nvPr/>
            </p:nvCxnSpPr>
            <p:spPr>
              <a:xfrm rot="5400000" flipH="1" flipV="1">
                <a:off x="2463690" y="4940701"/>
                <a:ext cx="2372231" cy="1587"/>
              </a:xfrm>
              <a:prstGeom prst="straightConnector1">
                <a:avLst/>
              </a:prstGeom>
              <a:ln w="12700" cap="flat" cmpd="sng" algn="ctr">
                <a:solidFill>
                  <a:schemeClr val="tx1"/>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3595027" y="3931630"/>
                <a:ext cx="53985" cy="1587"/>
              </a:xfrm>
              <a:prstGeom prst="straightConnector1">
                <a:avLst/>
              </a:prstGeom>
              <a:ln w="12700"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3595027" y="6124435"/>
                <a:ext cx="53985" cy="1588"/>
              </a:xfrm>
              <a:prstGeom prst="straightConnector1">
                <a:avLst/>
              </a:prstGeom>
              <a:ln w="12700"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847" name="TextBox 18"/>
              <p:cNvSpPr txBox="1">
                <a:spLocks noChangeArrowheads="1"/>
              </p:cNvSpPr>
              <p:nvPr/>
            </p:nvSpPr>
            <p:spPr bwMode="auto">
              <a:xfrm>
                <a:off x="2905964" y="3749028"/>
                <a:ext cx="800370"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dirty="0">
                    <a:latin typeface="Arial" charset="0"/>
                    <a:ea typeface="Arial" charset="0"/>
                    <a:cs typeface="Arial" charset="0"/>
                  </a:rPr>
                  <a:t>100%</a:t>
                </a:r>
              </a:p>
            </p:txBody>
          </p:sp>
          <p:sp>
            <p:nvSpPr>
              <p:cNvPr id="77848" name="TextBox 19"/>
              <p:cNvSpPr txBox="1">
                <a:spLocks noChangeArrowheads="1"/>
              </p:cNvSpPr>
              <p:nvPr/>
            </p:nvSpPr>
            <p:spPr bwMode="auto">
              <a:xfrm>
                <a:off x="2980112" y="4853111"/>
                <a:ext cx="672106"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ea typeface="Arial" charset="0"/>
                    <a:cs typeface="Arial" charset="0"/>
                  </a:rPr>
                  <a:t>50%</a:t>
                </a:r>
              </a:p>
            </p:txBody>
          </p:sp>
          <p:sp>
            <p:nvSpPr>
              <p:cNvPr id="77849" name="TextBox 20"/>
              <p:cNvSpPr txBox="1">
                <a:spLocks noChangeArrowheads="1"/>
              </p:cNvSpPr>
              <p:nvPr/>
            </p:nvSpPr>
            <p:spPr bwMode="auto">
              <a:xfrm>
                <a:off x="3085718" y="5946151"/>
                <a:ext cx="518189"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ea typeface="Arial" charset="0"/>
                    <a:cs typeface="Arial" charset="0"/>
                  </a:rPr>
                  <a:t>0%</a:t>
                </a:r>
              </a:p>
            </p:txBody>
          </p:sp>
          <p:sp>
            <p:nvSpPr>
              <p:cNvPr id="77850" name="TextBox 21"/>
              <p:cNvSpPr txBox="1">
                <a:spLocks noChangeArrowheads="1"/>
              </p:cNvSpPr>
              <p:nvPr/>
            </p:nvSpPr>
            <p:spPr bwMode="auto">
              <a:xfrm>
                <a:off x="3664820" y="6135469"/>
                <a:ext cx="1067894" cy="8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sz="1800">
                    <a:latin typeface="Arial" charset="0"/>
                    <a:ea typeface="Arial" charset="0"/>
                    <a:cs typeface="Arial" charset="0"/>
                  </a:rPr>
                  <a:t>CPU</a:t>
                </a:r>
              </a:p>
              <a:p>
                <a:pPr algn="ctr" eaLnBrk="1" hangingPunct="1"/>
                <a:r>
                  <a:rPr lang="en-US" sz="1800">
                    <a:latin typeface="Arial" charset="0"/>
                    <a:ea typeface="Arial" charset="0"/>
                    <a:cs typeface="Arial" charset="0"/>
                  </a:rPr>
                  <a:t>(9 total)</a:t>
                </a:r>
              </a:p>
            </p:txBody>
          </p:sp>
          <p:sp>
            <p:nvSpPr>
              <p:cNvPr id="77851" name="TextBox 22"/>
              <p:cNvSpPr txBox="1">
                <a:spLocks noChangeArrowheads="1"/>
              </p:cNvSpPr>
              <p:nvPr/>
            </p:nvSpPr>
            <p:spPr bwMode="auto">
              <a:xfrm>
                <a:off x="4700003" y="6135469"/>
                <a:ext cx="1236521" cy="8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sz="1800">
                    <a:latin typeface="Arial" charset="0"/>
                    <a:ea typeface="Arial" charset="0"/>
                    <a:cs typeface="Arial" charset="0"/>
                  </a:rPr>
                  <a:t>mem</a:t>
                </a:r>
              </a:p>
              <a:p>
                <a:pPr algn="ctr" eaLnBrk="1" hangingPunct="1"/>
                <a:r>
                  <a:rPr lang="en-US" sz="1800" dirty="0">
                    <a:latin typeface="Arial" charset="0"/>
                    <a:ea typeface="Arial" charset="0"/>
                    <a:cs typeface="Arial" charset="0"/>
                  </a:rPr>
                  <a:t>(18 total)</a:t>
                </a:r>
              </a:p>
            </p:txBody>
          </p:sp>
          <p:cxnSp>
            <p:nvCxnSpPr>
              <p:cNvPr id="24" name="Straight Arrow Connector 23"/>
              <p:cNvCxnSpPr/>
              <p:nvPr/>
            </p:nvCxnSpPr>
            <p:spPr>
              <a:xfrm rot="10800000">
                <a:off x="3591851" y="5571867"/>
                <a:ext cx="53985" cy="1588"/>
              </a:xfrm>
              <a:prstGeom prst="straightConnector1">
                <a:avLst/>
              </a:prstGeom>
              <a:ln w="12700"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3591851" y="4479434"/>
                <a:ext cx="53985" cy="1588"/>
              </a:xfrm>
              <a:prstGeom prst="straightConnector1">
                <a:avLst/>
              </a:prstGeom>
              <a:ln w="12700"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3585500" y="5022475"/>
                <a:ext cx="55573" cy="1588"/>
              </a:xfrm>
              <a:prstGeom prst="straightConnector1">
                <a:avLst/>
              </a:prstGeom>
              <a:ln w="12700"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855" name="TextBox 26"/>
              <p:cNvSpPr txBox="1">
                <a:spLocks noChangeArrowheads="1"/>
              </p:cNvSpPr>
              <p:nvPr/>
            </p:nvSpPr>
            <p:spPr bwMode="auto">
              <a:xfrm>
                <a:off x="3712612" y="4037814"/>
                <a:ext cx="1096483"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sz="1800" dirty="0">
                    <a:latin typeface="Arial" charset="0"/>
                    <a:ea typeface="Arial" charset="0"/>
                    <a:cs typeface="Arial" charset="0"/>
                  </a:rPr>
                  <a:t>3 CPUs</a:t>
                </a:r>
              </a:p>
            </p:txBody>
          </p:sp>
          <p:sp>
            <p:nvSpPr>
              <p:cNvPr id="77856" name="TextBox 27"/>
              <p:cNvSpPr txBox="1">
                <a:spLocks noChangeArrowheads="1"/>
              </p:cNvSpPr>
              <p:nvPr/>
            </p:nvSpPr>
            <p:spPr bwMode="auto">
              <a:xfrm>
                <a:off x="4791253" y="4025156"/>
                <a:ext cx="1097280"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sz="1800" dirty="0">
                    <a:latin typeface="Arial" charset="0"/>
                    <a:ea typeface="Arial" charset="0"/>
                    <a:cs typeface="Arial" charset="0"/>
                  </a:rPr>
                  <a:t>12 GB</a:t>
                </a:r>
              </a:p>
            </p:txBody>
          </p:sp>
          <p:sp>
            <p:nvSpPr>
              <p:cNvPr id="77857" name="TextBox 28"/>
              <p:cNvSpPr txBox="1">
                <a:spLocks noChangeArrowheads="1"/>
              </p:cNvSpPr>
              <p:nvPr/>
            </p:nvSpPr>
            <p:spPr bwMode="auto">
              <a:xfrm>
                <a:off x="3779258" y="5304195"/>
                <a:ext cx="1067894"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sz="1800" dirty="0">
                    <a:solidFill>
                      <a:schemeClr val="bg1"/>
                    </a:solidFill>
                    <a:latin typeface="Arial" charset="0"/>
                    <a:ea typeface="Arial" charset="0"/>
                    <a:cs typeface="Arial" charset="0"/>
                  </a:rPr>
                  <a:t>6 CPUs</a:t>
                </a:r>
              </a:p>
            </p:txBody>
          </p:sp>
          <p:sp>
            <p:nvSpPr>
              <p:cNvPr id="77858" name="TextBox 29"/>
              <p:cNvSpPr txBox="1">
                <a:spLocks noChangeArrowheads="1"/>
              </p:cNvSpPr>
              <p:nvPr/>
            </p:nvSpPr>
            <p:spPr bwMode="auto">
              <a:xfrm>
                <a:off x="4871954" y="5710198"/>
                <a:ext cx="1111878"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sz="1800" dirty="0">
                    <a:solidFill>
                      <a:schemeClr val="bg1"/>
                    </a:solidFill>
                    <a:latin typeface="Arial" charset="0"/>
                    <a:ea typeface="Arial" charset="0"/>
                    <a:cs typeface="Arial" charset="0"/>
                  </a:rPr>
                  <a:t>2 GB</a:t>
                </a:r>
              </a:p>
            </p:txBody>
          </p:sp>
        </p:grpSp>
        <p:cxnSp>
          <p:nvCxnSpPr>
            <p:cNvPr id="31" name="Straight Arrow Connector 30"/>
            <p:cNvCxnSpPr/>
            <p:nvPr/>
          </p:nvCxnSpPr>
          <p:spPr>
            <a:xfrm rot="5400000">
              <a:off x="3158364" y="5455939"/>
              <a:ext cx="1433819" cy="1587"/>
            </a:xfrm>
            <a:prstGeom prst="straightConnector1">
              <a:avLst/>
            </a:prstGeom>
            <a:ln w="25400">
              <a:solidFill>
                <a:schemeClr val="bg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7831" name="TextBox 31"/>
            <p:cNvSpPr txBox="1">
              <a:spLocks noChangeArrowheads="1"/>
            </p:cNvSpPr>
            <p:nvPr/>
          </p:nvSpPr>
          <p:spPr bwMode="auto">
            <a:xfrm>
              <a:off x="3850393" y="4958931"/>
              <a:ext cx="672106"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800" dirty="0">
                  <a:solidFill>
                    <a:schemeClr val="bg1"/>
                  </a:solidFill>
                  <a:latin typeface="Arial" charset="0"/>
                  <a:ea typeface="Arial" charset="0"/>
                  <a:cs typeface="Arial" charset="0"/>
                </a:rPr>
                <a:t>66%</a:t>
              </a:r>
              <a:endParaRPr lang="en-US" sz="1800" dirty="0">
                <a:solidFill>
                  <a:schemeClr val="bg1"/>
                </a:solidFill>
                <a:latin typeface="Arial" charset="0"/>
                <a:ea typeface="Arial" charset="0"/>
                <a:cs typeface="Arial" charset="0"/>
              </a:endParaRPr>
            </a:p>
          </p:txBody>
        </p:sp>
        <p:cxnSp>
          <p:nvCxnSpPr>
            <p:cNvPr id="33" name="Straight Arrow Connector 32"/>
            <p:cNvCxnSpPr/>
            <p:nvPr/>
          </p:nvCxnSpPr>
          <p:spPr>
            <a:xfrm rot="16200000" flipH="1">
              <a:off x="4235686" y="4735854"/>
              <a:ext cx="1433819" cy="0"/>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7833" name="TextBox 33"/>
            <p:cNvSpPr txBox="1">
              <a:spLocks noChangeArrowheads="1"/>
            </p:cNvSpPr>
            <p:nvPr/>
          </p:nvSpPr>
          <p:spPr bwMode="auto">
            <a:xfrm>
              <a:off x="4940377" y="4614446"/>
              <a:ext cx="672106" cy="49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800">
                  <a:latin typeface="Arial" charset="0"/>
                  <a:ea typeface="Arial" charset="0"/>
                  <a:cs typeface="Arial" charset="0"/>
                </a:rPr>
                <a:t>66%</a:t>
              </a:r>
              <a:endParaRPr lang="en-US" sz="1800">
                <a:latin typeface="Arial" charset="0"/>
                <a:ea typeface="Arial" charset="0"/>
                <a:cs typeface="Arial" charset="0"/>
              </a:endParaRPr>
            </a:p>
          </p:txBody>
        </p:sp>
      </p:grpSp>
    </p:spTree>
    <p:extLst>
      <p:ext uri="{BB962C8B-B14F-4D97-AF65-F5344CB8AC3E}">
        <p14:creationId xmlns:p14="http://schemas.microsoft.com/office/powerpoint/2010/main" val="3147773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8372" y="1892595"/>
            <a:ext cx="8426449" cy="2934586"/>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dirty="0">
              <a:solidFill>
                <a:schemeClr val="tx1"/>
              </a:solidFill>
              <a:latin typeface="+mn-lt"/>
            </a:endParaRPr>
          </a:p>
        </p:txBody>
      </p:sp>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2" name="Slide Number Placeholder 1"/>
          <p:cNvSpPr>
            <a:spLocks noGrp="1"/>
          </p:cNvSpPr>
          <p:nvPr>
            <p:ph type="sldNum" sz="quarter" idx="12"/>
          </p:nvPr>
        </p:nvSpPr>
        <p:spPr/>
        <p:txBody>
          <a:bodyPr/>
          <a:lstStyle/>
          <a:p>
            <a:pPr>
              <a:defRPr/>
            </a:pPr>
            <a:fld id="{88025072-9793-DD45-A50B-C84D5FD44B45}" type="slidenum">
              <a:rPr lang="en-US" smtClean="0"/>
              <a:pPr>
                <a:defRPr/>
              </a:pPr>
              <a:t>22</a:t>
            </a:fld>
            <a:endParaRPr lang="en-US"/>
          </a:p>
        </p:txBody>
      </p:sp>
      <p:sp>
        <p:nvSpPr>
          <p:cNvPr id="3" name="Title 1"/>
          <p:cNvSpPr txBox="1">
            <a:spLocks/>
          </p:cNvSpPr>
          <p:nvPr/>
        </p:nvSpPr>
        <p:spPr>
          <a:xfrm>
            <a:off x="685800" y="2331581"/>
            <a:ext cx="7772400" cy="1166478"/>
          </a:xfrm>
          <a:prstGeom prst="rect">
            <a:avLst/>
          </a:prstGeom>
        </p:spPr>
        <p:txBody>
          <a:bodyPr/>
          <a:lst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a:lstStyle>
          <a:p>
            <a:pPr algn="ctr"/>
            <a:r>
              <a:rPr lang="sv-SE" u="sng" dirty="0" smtClean="0">
                <a:latin typeface="Helvetica Neue Light"/>
                <a:ea typeface="ＭＳ Ｐゴシック" charset="0"/>
                <a:cs typeface="Helvetica Neue Light"/>
              </a:rPr>
              <a:t>Online DRF </a:t>
            </a:r>
            <a:r>
              <a:rPr lang="sv-SE" u="sng" dirty="0" err="1" smtClean="0">
                <a:latin typeface="Helvetica Neue Light"/>
                <a:ea typeface="ＭＳ Ｐゴシック" charset="0"/>
                <a:cs typeface="Helvetica Neue Light"/>
              </a:rPr>
              <a:t>Scheduler</a:t>
            </a:r>
            <a:endParaRPr lang="en-US" u="sng" dirty="0"/>
          </a:p>
        </p:txBody>
      </p:sp>
      <p:sp>
        <p:nvSpPr>
          <p:cNvPr id="4" name="Text Placeholder 2"/>
          <p:cNvSpPr txBox="1">
            <a:spLocks/>
          </p:cNvSpPr>
          <p:nvPr/>
        </p:nvSpPr>
        <p:spPr>
          <a:xfrm>
            <a:off x="315383" y="3214445"/>
            <a:ext cx="8513233" cy="1837070"/>
          </a:xfrm>
          <a:prstGeom prst="rect">
            <a:avLst/>
          </a:prstGeom>
        </p:spPr>
        <p:txBody>
          <a:bodyPr>
            <a:noAutofit/>
          </a:bodyPr>
          <a:lst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lnSpc>
                <a:spcPct val="100000"/>
              </a:lnSpc>
              <a:spcBef>
                <a:spcPts val="1200"/>
              </a:spcBef>
              <a:buNone/>
              <a:defRPr/>
            </a:pPr>
            <a:r>
              <a:rPr lang="sv-SE" sz="2900" b="0" dirty="0" err="1" smtClean="0">
                <a:latin typeface="Arial" charset="0"/>
                <a:ea typeface="Arial" charset="0"/>
                <a:cs typeface="Arial" charset="0"/>
              </a:rPr>
              <a:t>Whenever</a:t>
            </a:r>
            <a:r>
              <a:rPr lang="sv-SE" sz="2900" b="0" dirty="0" smtClean="0">
                <a:latin typeface="Arial" charset="0"/>
                <a:ea typeface="Arial" charset="0"/>
                <a:cs typeface="Arial" charset="0"/>
              </a:rPr>
              <a:t> </a:t>
            </a:r>
            <a:r>
              <a:rPr lang="sv-SE" sz="2900" b="0" dirty="0" err="1" smtClean="0">
                <a:latin typeface="Arial" charset="0"/>
                <a:ea typeface="Arial" charset="0"/>
                <a:cs typeface="Arial" charset="0"/>
              </a:rPr>
              <a:t>available</a:t>
            </a:r>
            <a:r>
              <a:rPr lang="sv-SE" sz="2900" b="0" dirty="0" smtClean="0">
                <a:latin typeface="Arial" charset="0"/>
                <a:ea typeface="Arial" charset="0"/>
                <a:cs typeface="Arial" charset="0"/>
              </a:rPr>
              <a:t> </a:t>
            </a:r>
            <a:r>
              <a:rPr lang="sv-SE" sz="2900" b="0" dirty="0" err="1" smtClean="0">
                <a:latin typeface="Arial" charset="0"/>
                <a:ea typeface="Arial" charset="0"/>
                <a:cs typeface="Arial" charset="0"/>
              </a:rPr>
              <a:t>resources</a:t>
            </a:r>
            <a:r>
              <a:rPr lang="sv-SE" sz="2900" b="0" dirty="0" smtClean="0">
                <a:latin typeface="Arial" charset="0"/>
                <a:ea typeface="Arial" charset="0"/>
                <a:cs typeface="Arial" charset="0"/>
              </a:rPr>
              <a:t> and tasks to </a:t>
            </a:r>
            <a:r>
              <a:rPr lang="sv-SE" sz="2900" b="0" dirty="0" err="1" smtClean="0">
                <a:latin typeface="Arial" charset="0"/>
                <a:ea typeface="Arial" charset="0"/>
                <a:cs typeface="Arial" charset="0"/>
              </a:rPr>
              <a:t>run</a:t>
            </a:r>
            <a:r>
              <a:rPr lang="sv-SE" sz="2900" b="0" dirty="0" smtClean="0">
                <a:latin typeface="Arial" charset="0"/>
                <a:ea typeface="Arial" charset="0"/>
                <a:cs typeface="Arial" charset="0"/>
              </a:rPr>
              <a:t>:</a:t>
            </a:r>
          </a:p>
          <a:p>
            <a:pPr marL="0" lvl="1" indent="0" algn="ctr">
              <a:lnSpc>
                <a:spcPct val="100000"/>
              </a:lnSpc>
              <a:spcBef>
                <a:spcPts val="1200"/>
              </a:spcBef>
              <a:buNone/>
              <a:defRPr/>
            </a:pPr>
            <a:r>
              <a:rPr lang="sv-SE" sz="2900" b="0" dirty="0" smtClean="0">
                <a:latin typeface="Arial" charset="0"/>
                <a:ea typeface="Arial" charset="0"/>
                <a:cs typeface="Arial" charset="0"/>
              </a:rPr>
              <a:t>Schedule task to </a:t>
            </a:r>
            <a:r>
              <a:rPr lang="sv-SE" sz="2900" b="0" dirty="0" err="1" smtClean="0">
                <a:latin typeface="Arial" charset="0"/>
                <a:ea typeface="Arial" charset="0"/>
                <a:cs typeface="Arial" charset="0"/>
              </a:rPr>
              <a:t>user</a:t>
            </a:r>
            <a:r>
              <a:rPr lang="sv-SE" sz="2900" b="0" dirty="0" smtClean="0">
                <a:latin typeface="Arial" charset="0"/>
                <a:ea typeface="Arial" charset="0"/>
                <a:cs typeface="Arial" charset="0"/>
              </a:rPr>
              <a:t> </a:t>
            </a:r>
            <a:r>
              <a:rPr lang="sv-SE" sz="2900" b="0" dirty="0" err="1" smtClean="0">
                <a:latin typeface="Arial" charset="0"/>
                <a:ea typeface="Arial" charset="0"/>
                <a:cs typeface="Arial" charset="0"/>
              </a:rPr>
              <a:t>with</a:t>
            </a:r>
            <a:r>
              <a:rPr lang="sv-SE" sz="2900" b="0" dirty="0" smtClean="0">
                <a:latin typeface="Arial" charset="0"/>
                <a:ea typeface="Arial" charset="0"/>
                <a:cs typeface="Arial" charset="0"/>
              </a:rPr>
              <a:t> </a:t>
            </a:r>
            <a:r>
              <a:rPr lang="sv-SE" sz="2900" b="0" dirty="0" err="1" smtClean="0">
                <a:latin typeface="Arial" charset="0"/>
                <a:ea typeface="Arial" charset="0"/>
                <a:cs typeface="Arial" charset="0"/>
              </a:rPr>
              <a:t>smallest</a:t>
            </a:r>
            <a:r>
              <a:rPr lang="sv-SE" sz="2900" b="0" dirty="0" smtClean="0">
                <a:latin typeface="Arial" charset="0"/>
                <a:ea typeface="Arial" charset="0"/>
                <a:cs typeface="Arial" charset="0"/>
              </a:rPr>
              <a:t> </a:t>
            </a:r>
            <a:r>
              <a:rPr lang="sv-SE" sz="2900" b="0" dirty="0" smtClean="0">
                <a:solidFill>
                  <a:srgbClr val="991200"/>
                </a:solidFill>
                <a:latin typeface="Arial" charset="0"/>
                <a:ea typeface="Arial" charset="0"/>
                <a:cs typeface="Arial" charset="0"/>
              </a:rPr>
              <a:t>dominant </a:t>
            </a:r>
            <a:r>
              <a:rPr lang="sv-SE" sz="2900" b="0" dirty="0" err="1" smtClean="0">
                <a:solidFill>
                  <a:srgbClr val="991200"/>
                </a:solidFill>
                <a:latin typeface="Arial" charset="0"/>
                <a:ea typeface="Arial" charset="0"/>
                <a:cs typeface="Arial" charset="0"/>
              </a:rPr>
              <a:t>share</a:t>
            </a:r>
            <a:r>
              <a:rPr lang="sv-SE" sz="2900" b="0" dirty="0" smtClean="0">
                <a:solidFill>
                  <a:srgbClr val="991200"/>
                </a:solidFill>
                <a:latin typeface="Arial" charset="0"/>
                <a:ea typeface="Arial" charset="0"/>
                <a:cs typeface="Arial" charset="0"/>
              </a:rPr>
              <a:t> </a:t>
            </a:r>
            <a:endParaRPr lang="sv-SE" sz="2900" b="0" dirty="0">
              <a:solidFill>
                <a:srgbClr val="991200"/>
              </a:solidFill>
              <a:latin typeface="Arial" charset="0"/>
              <a:ea typeface="Arial" charset="0"/>
              <a:cs typeface="Arial" charset="0"/>
            </a:endParaRPr>
          </a:p>
        </p:txBody>
      </p:sp>
    </p:spTree>
    <p:extLst>
      <p:ext uri="{BB962C8B-B14F-4D97-AF65-F5344CB8AC3E}">
        <p14:creationId xmlns:p14="http://schemas.microsoft.com/office/powerpoint/2010/main" val="3624662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 Competing Frameworks</a:t>
            </a:r>
            <a:endParaRPr lang="en-US" dirty="0"/>
          </a:p>
        </p:txBody>
      </p:sp>
      <p:sp>
        <p:nvSpPr>
          <p:cNvPr id="2" name="Content Placeholder 1"/>
          <p:cNvSpPr>
            <a:spLocks noGrp="1"/>
          </p:cNvSpPr>
          <p:nvPr>
            <p:ph idx="1"/>
          </p:nvPr>
        </p:nvSpPr>
        <p:spPr/>
        <p:txBody>
          <a:bodyPr>
            <a:normAutofit/>
          </a:bodyPr>
          <a:lstStyle/>
          <a:p>
            <a:r>
              <a:rPr lang="en-US" dirty="0" smtClean="0"/>
              <a:t>Many different “Big Data” frameworks</a:t>
            </a:r>
          </a:p>
          <a:p>
            <a:pPr lvl="1"/>
            <a:r>
              <a:rPr lang="en-US" dirty="0" smtClean="0"/>
              <a:t>Hadoop | Spark</a:t>
            </a:r>
          </a:p>
          <a:p>
            <a:pPr lvl="1"/>
            <a:r>
              <a:rPr lang="en-US" dirty="0" smtClean="0"/>
              <a:t>Storm | Spark Streaming | </a:t>
            </a:r>
            <a:r>
              <a:rPr lang="en-US" dirty="0" err="1" smtClean="0"/>
              <a:t>Flink</a:t>
            </a:r>
            <a:endParaRPr lang="en-US" dirty="0" smtClean="0"/>
          </a:p>
          <a:p>
            <a:pPr lvl="1"/>
            <a:r>
              <a:rPr lang="en-US" dirty="0" err="1" smtClean="0"/>
              <a:t>GraphLab</a:t>
            </a:r>
            <a:r>
              <a:rPr lang="en-US" dirty="0" smtClean="0"/>
              <a:t> </a:t>
            </a:r>
          </a:p>
          <a:p>
            <a:pPr lvl="1"/>
            <a:r>
              <a:rPr lang="en-US" dirty="0" smtClean="0"/>
              <a:t>MPI</a:t>
            </a:r>
          </a:p>
          <a:p>
            <a:r>
              <a:rPr lang="en-US" dirty="0" smtClean="0">
                <a:latin typeface="Calibri" charset="0"/>
                <a:ea typeface="ＭＳ Ｐゴシック" charset="0"/>
              </a:rPr>
              <a:t>Heterogeneity will rule</a:t>
            </a:r>
            <a:endParaRPr lang="en-US" dirty="0">
              <a:latin typeface="Calibri" charset="0"/>
              <a:ea typeface="ＭＳ Ｐゴシック" charset="0"/>
            </a:endParaRPr>
          </a:p>
          <a:p>
            <a:pPr lvl="1"/>
            <a:r>
              <a:rPr lang="en-US" dirty="0" smtClean="0">
                <a:latin typeface="Calibri" charset="0"/>
                <a:ea typeface="ＭＳ Ｐゴシック" charset="0"/>
              </a:rPr>
              <a:t>No single framework optimal for all applications</a:t>
            </a:r>
          </a:p>
          <a:p>
            <a:pPr lvl="1"/>
            <a:r>
              <a:rPr lang="en-US" dirty="0" smtClean="0">
                <a:latin typeface="Calibri" charset="0"/>
                <a:ea typeface="ＭＳ Ｐゴシック" charset="0"/>
              </a:rPr>
              <a:t>So…each </a:t>
            </a:r>
            <a:r>
              <a:rPr lang="en-US" dirty="0">
                <a:latin typeface="Calibri" charset="0"/>
                <a:ea typeface="ＭＳ Ｐゴシック" charset="0"/>
              </a:rPr>
              <a:t>framework runs on </a:t>
            </a:r>
            <a:r>
              <a:rPr lang="en-US" dirty="0" smtClean="0">
                <a:latin typeface="Calibri" charset="0"/>
                <a:ea typeface="ＭＳ Ｐゴシック" charset="0"/>
              </a:rPr>
              <a:t>dedicated cluster?</a:t>
            </a:r>
          </a:p>
          <a:p>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23</a:t>
            </a:fld>
            <a:endParaRPr lang="en-US" dirty="0"/>
          </a:p>
        </p:txBody>
      </p:sp>
    </p:spTree>
    <p:extLst>
      <p:ext uri="{BB962C8B-B14F-4D97-AF65-F5344CB8AC3E}">
        <p14:creationId xmlns:p14="http://schemas.microsoft.com/office/powerpoint/2010/main" val="709429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ormAutofit fontScale="90000"/>
          </a:bodyPr>
          <a:lstStyle/>
          <a:p>
            <a:r>
              <a:rPr lang="en-US" dirty="0">
                <a:latin typeface="Calibri" charset="0"/>
                <a:ea typeface="ＭＳ Ｐゴシック" charset="0"/>
              </a:rPr>
              <a:t>One Framework Per Cluster Challenges</a:t>
            </a:r>
          </a:p>
        </p:txBody>
      </p:sp>
      <p:sp>
        <p:nvSpPr>
          <p:cNvPr id="3" name="Content Placeholder 2"/>
          <p:cNvSpPr>
            <a:spLocks noGrp="1"/>
          </p:cNvSpPr>
          <p:nvPr>
            <p:ph idx="1"/>
          </p:nvPr>
        </p:nvSpPr>
        <p:spPr/>
        <p:txBody>
          <a:bodyPr>
            <a:noAutofit/>
          </a:bodyPr>
          <a:lstStyle/>
          <a:p>
            <a:r>
              <a:rPr lang="en-US" sz="2800" dirty="0">
                <a:latin typeface="Arial" charset="0"/>
                <a:ea typeface="Arial" charset="0"/>
                <a:cs typeface="Arial" charset="0"/>
              </a:rPr>
              <a:t>Inefficient resource usage</a:t>
            </a:r>
          </a:p>
          <a:p>
            <a:pPr lvl="1"/>
            <a:r>
              <a:rPr lang="en-US" sz="2400" dirty="0">
                <a:latin typeface="Arial" charset="0"/>
                <a:ea typeface="Arial" charset="0"/>
                <a:cs typeface="Arial" charset="0"/>
              </a:rPr>
              <a:t>E.g., Hadoop cannot use </a:t>
            </a:r>
            <a:r>
              <a:rPr lang="en-US" sz="2400" dirty="0" smtClean="0">
                <a:latin typeface="Arial" charset="0"/>
                <a:ea typeface="Arial" charset="0"/>
                <a:cs typeface="Arial" charset="0"/>
              </a:rPr>
              <a:t>underutilized resources </a:t>
            </a:r>
            <a:r>
              <a:rPr lang="en-US" sz="2400" dirty="0">
                <a:latin typeface="Arial" charset="0"/>
                <a:ea typeface="Arial" charset="0"/>
                <a:cs typeface="Arial" charset="0"/>
              </a:rPr>
              <a:t>from </a:t>
            </a:r>
            <a:r>
              <a:rPr lang="en-US" sz="2400" dirty="0" smtClean="0">
                <a:latin typeface="Arial" charset="0"/>
                <a:ea typeface="Arial" charset="0"/>
                <a:cs typeface="Arial" charset="0"/>
              </a:rPr>
              <a:t>Spark</a:t>
            </a:r>
            <a:endParaRPr lang="en-US" altLang="ja-JP" sz="2400" dirty="0">
              <a:latin typeface="Arial" charset="0"/>
              <a:ea typeface="Arial" charset="0"/>
              <a:cs typeface="Arial" charset="0"/>
            </a:endParaRPr>
          </a:p>
          <a:p>
            <a:pPr lvl="1"/>
            <a:r>
              <a:rPr lang="en-US" altLang="ja-JP" sz="2400" dirty="0" smtClean="0">
                <a:latin typeface="Arial" charset="0"/>
                <a:ea typeface="Arial" charset="0"/>
                <a:cs typeface="Arial" charset="0"/>
              </a:rPr>
              <a:t>Not work conserving</a:t>
            </a:r>
          </a:p>
          <a:p>
            <a:r>
              <a:rPr lang="en-US" sz="2800" dirty="0" smtClean="0">
                <a:latin typeface="Arial" charset="0"/>
                <a:ea typeface="Arial" charset="0"/>
                <a:cs typeface="Arial" charset="0"/>
              </a:rPr>
              <a:t>Hard </a:t>
            </a:r>
            <a:r>
              <a:rPr lang="en-US" sz="2800" dirty="0">
                <a:latin typeface="Arial" charset="0"/>
                <a:ea typeface="Arial" charset="0"/>
                <a:cs typeface="Arial" charset="0"/>
              </a:rPr>
              <a:t>to </a:t>
            </a:r>
            <a:r>
              <a:rPr lang="en-US" sz="2800" dirty="0" smtClean="0">
                <a:latin typeface="Arial" charset="0"/>
                <a:ea typeface="Arial" charset="0"/>
                <a:cs typeface="Arial" charset="0"/>
              </a:rPr>
              <a:t>share </a:t>
            </a:r>
            <a:r>
              <a:rPr lang="en-US" sz="2800" dirty="0">
                <a:latin typeface="Arial" charset="0"/>
                <a:ea typeface="Arial" charset="0"/>
                <a:cs typeface="Arial" charset="0"/>
              </a:rPr>
              <a:t>data</a:t>
            </a:r>
          </a:p>
          <a:p>
            <a:pPr lvl="1"/>
            <a:r>
              <a:rPr lang="en-US" sz="2400" dirty="0">
                <a:latin typeface="Arial" charset="0"/>
                <a:ea typeface="Arial" charset="0"/>
                <a:cs typeface="Arial" charset="0"/>
              </a:rPr>
              <a:t>Copy or access remotely, </a:t>
            </a:r>
            <a:r>
              <a:rPr lang="en-US" sz="2400" dirty="0" smtClean="0">
                <a:latin typeface="Arial" charset="0"/>
                <a:ea typeface="Arial" charset="0"/>
                <a:cs typeface="Arial" charset="0"/>
              </a:rPr>
              <a:t>expensive</a:t>
            </a:r>
            <a:endParaRPr lang="en-US" sz="2400" dirty="0">
              <a:latin typeface="Arial" charset="0"/>
              <a:ea typeface="Arial" charset="0"/>
              <a:cs typeface="Arial" charset="0"/>
            </a:endParaRPr>
          </a:p>
          <a:p>
            <a:r>
              <a:rPr lang="en-US" sz="2800" dirty="0">
                <a:latin typeface="Arial" charset="0"/>
                <a:ea typeface="Arial" charset="0"/>
                <a:cs typeface="Arial" charset="0"/>
              </a:rPr>
              <a:t>Hard to cooperate</a:t>
            </a:r>
          </a:p>
          <a:p>
            <a:pPr lvl="1"/>
            <a:r>
              <a:rPr lang="en-US" sz="2400" dirty="0">
                <a:latin typeface="Arial" charset="0"/>
                <a:ea typeface="Arial" charset="0"/>
                <a:cs typeface="Arial" charset="0"/>
              </a:rPr>
              <a:t>E.g., Not easy for Spark to use graphs generated by </a:t>
            </a:r>
            <a:r>
              <a:rPr lang="en-US" sz="2400" dirty="0" smtClean="0">
                <a:latin typeface="Arial" charset="0"/>
                <a:ea typeface="Arial" charset="0"/>
                <a:cs typeface="Arial" charset="0"/>
              </a:rPr>
              <a:t>Hadoop</a:t>
            </a:r>
            <a:endParaRPr lang="en-US" sz="2400" dirty="0">
              <a:latin typeface="Arial" charset="0"/>
              <a:ea typeface="Arial" charset="0"/>
              <a:cs typeface="Arial" charset="0"/>
            </a:endParaRPr>
          </a:p>
        </p:txBody>
      </p:sp>
      <p:sp>
        <p:nvSpPr>
          <p:cNvPr id="7" name="Slide Number Placeholder 6"/>
          <p:cNvSpPr>
            <a:spLocks noGrp="1"/>
          </p:cNvSpPr>
          <p:nvPr>
            <p:ph type="sldNum" sz="quarter" idx="12"/>
          </p:nvPr>
        </p:nvSpPr>
        <p:spPr/>
        <p:txBody>
          <a:bodyPr/>
          <a:lstStyle/>
          <a:p>
            <a:pPr>
              <a:defRPr/>
            </a:pPr>
            <a:fld id="{729111C5-E04E-4942-8174-12BB645D56A6}" type="slidenum">
              <a:rPr lang="en-US" smtClean="0"/>
              <a:pPr>
                <a:defRPr/>
              </a:pPr>
              <a:t>24</a:t>
            </a:fld>
            <a:endParaRPr lang="en-US" dirty="0"/>
          </a:p>
        </p:txBody>
      </p:sp>
    </p:spTree>
    <p:extLst>
      <p:ext uri="{BB962C8B-B14F-4D97-AF65-F5344CB8AC3E}">
        <p14:creationId xmlns:p14="http://schemas.microsoft.com/office/powerpoint/2010/main" val="1109940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6"/>
          <p:cNvGrpSpPr>
            <a:grpSpLocks/>
          </p:cNvGrpSpPr>
          <p:nvPr/>
        </p:nvGrpSpPr>
        <p:grpSpPr bwMode="auto">
          <a:xfrm>
            <a:off x="762000" y="4719740"/>
            <a:ext cx="1579563" cy="971550"/>
            <a:chOff x="2535238" y="4724397"/>
            <a:chExt cx="1579562" cy="971549"/>
          </a:xfrm>
        </p:grpSpPr>
        <p:pic>
          <p:nvPicPr>
            <p:cNvPr id="19484"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5"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724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6"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5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58" name="Group 5"/>
          <p:cNvGrpSpPr>
            <a:grpSpLocks/>
          </p:cNvGrpSpPr>
          <p:nvPr/>
        </p:nvGrpSpPr>
        <p:grpSpPr bwMode="auto">
          <a:xfrm>
            <a:off x="2438400" y="4705453"/>
            <a:ext cx="1579563" cy="971550"/>
            <a:chOff x="4592638" y="4710110"/>
            <a:chExt cx="1579562" cy="971549"/>
          </a:xfrm>
        </p:grpSpPr>
        <p:pic>
          <p:nvPicPr>
            <p:cNvPr id="19481"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2"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64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3"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65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59" name="Title 1"/>
          <p:cNvSpPr>
            <a:spLocks noGrp="1"/>
          </p:cNvSpPr>
          <p:nvPr>
            <p:ph type="title"/>
          </p:nvPr>
        </p:nvSpPr>
        <p:spPr/>
        <p:txBody>
          <a:bodyPr>
            <a:normAutofit fontScale="90000"/>
          </a:bodyPr>
          <a:lstStyle/>
          <a:p>
            <a:r>
              <a:rPr lang="en-US" dirty="0">
                <a:latin typeface="Arial" charset="0"/>
                <a:ea typeface="Arial" charset="0"/>
                <a:cs typeface="Arial" charset="0"/>
              </a:rPr>
              <a:t>Common resource sharing layer </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19460" name="Content Placeholder 2"/>
          <p:cNvSpPr>
            <a:spLocks noGrp="1"/>
          </p:cNvSpPr>
          <p:nvPr>
            <p:ph idx="1"/>
          </p:nvPr>
        </p:nvSpPr>
        <p:spPr/>
        <p:txBody>
          <a:bodyPr>
            <a:noAutofit/>
          </a:bodyPr>
          <a:lstStyle/>
          <a:p>
            <a:pPr>
              <a:spcBef>
                <a:spcPts val="1200"/>
              </a:spcBef>
            </a:pPr>
            <a:r>
              <a:rPr lang="en-US" sz="2600" dirty="0" smtClean="0">
                <a:latin typeface="Arial" charset="0"/>
                <a:ea typeface="Arial" charset="0"/>
                <a:cs typeface="Arial" charset="0"/>
              </a:rPr>
              <a:t>Abstracts </a:t>
            </a:r>
            <a:r>
              <a:rPr lang="en-US" sz="2600" dirty="0">
                <a:latin typeface="Arial" charset="0"/>
                <a:ea typeface="Arial" charset="0"/>
                <a:cs typeface="Arial" charset="0"/>
              </a:rPr>
              <a:t>(</a:t>
            </a:r>
            <a:r>
              <a:rPr lang="ja-JP" altLang="en-US" sz="2600" dirty="0">
                <a:latin typeface="Arial" charset="0"/>
                <a:ea typeface="Arial" charset="0"/>
                <a:cs typeface="Arial" charset="0"/>
              </a:rPr>
              <a:t>“</a:t>
            </a:r>
            <a:r>
              <a:rPr lang="en-US" altLang="ja-JP" sz="2600" dirty="0">
                <a:latin typeface="Arial" charset="0"/>
                <a:ea typeface="Arial" charset="0"/>
                <a:cs typeface="Arial" charset="0"/>
              </a:rPr>
              <a:t>virtualizes</a:t>
            </a:r>
            <a:r>
              <a:rPr lang="ja-JP" altLang="en-US" sz="2600" dirty="0">
                <a:latin typeface="Arial" charset="0"/>
                <a:ea typeface="Arial" charset="0"/>
                <a:cs typeface="Arial" charset="0"/>
              </a:rPr>
              <a:t>”</a:t>
            </a:r>
            <a:r>
              <a:rPr lang="en-US" altLang="ja-JP" sz="2600" dirty="0">
                <a:latin typeface="Arial" charset="0"/>
                <a:ea typeface="Arial" charset="0"/>
                <a:cs typeface="Arial" charset="0"/>
              </a:rPr>
              <a:t>) resources to frameworks</a:t>
            </a:r>
          </a:p>
          <a:p>
            <a:pPr>
              <a:spcBef>
                <a:spcPts val="1200"/>
              </a:spcBef>
            </a:pPr>
            <a:r>
              <a:rPr lang="en-US" sz="2600" dirty="0">
                <a:latin typeface="Arial" charset="0"/>
                <a:ea typeface="Arial" charset="0"/>
                <a:cs typeface="Arial" charset="0"/>
              </a:rPr>
              <a:t>Enable diverse frameworks to share cluster</a:t>
            </a:r>
          </a:p>
          <a:p>
            <a:pPr>
              <a:spcBef>
                <a:spcPts val="1200"/>
              </a:spcBef>
            </a:pPr>
            <a:r>
              <a:rPr lang="en-US" sz="2600" dirty="0">
                <a:latin typeface="Arial" charset="0"/>
                <a:ea typeface="Arial" charset="0"/>
                <a:cs typeface="Arial" charset="0"/>
              </a:rPr>
              <a:t>Make it easier to develop and deploy new frameworks </a:t>
            </a:r>
          </a:p>
          <a:p>
            <a:pPr>
              <a:spcBef>
                <a:spcPts val="1200"/>
              </a:spcBef>
            </a:pPr>
            <a:endParaRPr lang="en-US" sz="2600"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25</a:t>
            </a:fld>
            <a:endParaRPr lang="en-US" dirty="0"/>
          </a:p>
        </p:txBody>
      </p:sp>
      <p:sp>
        <p:nvSpPr>
          <p:cNvPr id="19462" name="Rounded Rectangle 62"/>
          <p:cNvSpPr>
            <a:spLocks noChangeArrowheads="1"/>
          </p:cNvSpPr>
          <p:nvPr/>
        </p:nvSpPr>
        <p:spPr bwMode="auto">
          <a:xfrm>
            <a:off x="762000" y="4096408"/>
            <a:ext cx="1524000" cy="1690132"/>
          </a:xfrm>
          <a:prstGeom prst="roundRect">
            <a:avLst>
              <a:gd name="adj" fmla="val 16667"/>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charset="0"/>
              <a:ea typeface="Arial" charset="0"/>
              <a:cs typeface="Arial" charset="0"/>
            </a:endParaRPr>
          </a:p>
        </p:txBody>
      </p:sp>
      <p:sp>
        <p:nvSpPr>
          <p:cNvPr id="19463" name="Rounded Rectangle 62"/>
          <p:cNvSpPr>
            <a:spLocks noChangeArrowheads="1"/>
          </p:cNvSpPr>
          <p:nvPr/>
        </p:nvSpPr>
        <p:spPr bwMode="auto">
          <a:xfrm>
            <a:off x="2438400" y="4096408"/>
            <a:ext cx="1524000" cy="1690132"/>
          </a:xfrm>
          <a:prstGeom prst="roundRect">
            <a:avLst>
              <a:gd name="adj" fmla="val 16667"/>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charset="0"/>
              <a:ea typeface="Arial" charset="0"/>
              <a:cs typeface="Arial" charset="0"/>
            </a:endParaRPr>
          </a:p>
        </p:txBody>
      </p:sp>
      <p:sp>
        <p:nvSpPr>
          <p:cNvPr id="25" name="Rounded Rectangle 24"/>
          <p:cNvSpPr/>
          <p:nvPr/>
        </p:nvSpPr>
        <p:spPr bwMode="auto">
          <a:xfrm>
            <a:off x="2646363" y="4274944"/>
            <a:ext cx="1095375" cy="438912"/>
          </a:xfrm>
          <a:prstGeom prst="roundRect">
            <a:avLst/>
          </a:prstGeom>
          <a:solidFill>
            <a:srgbClr val="FF3737"/>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smtClean="0">
                <a:solidFill>
                  <a:schemeClr val="tx1"/>
                </a:solidFill>
                <a:latin typeface="Arial" charset="0"/>
                <a:ea typeface="Arial" charset="0"/>
                <a:cs typeface="Arial" charset="0"/>
              </a:rPr>
              <a:t>Spark</a:t>
            </a:r>
            <a:endParaRPr lang="en-US" sz="2400" dirty="0">
              <a:solidFill>
                <a:schemeClr val="tx1"/>
              </a:solidFill>
              <a:latin typeface="Arial" charset="0"/>
              <a:ea typeface="Arial" charset="0"/>
              <a:cs typeface="Arial" charset="0"/>
            </a:endParaRPr>
          </a:p>
        </p:txBody>
      </p:sp>
      <p:sp>
        <p:nvSpPr>
          <p:cNvPr id="31" name="Rounded Rectangle 30"/>
          <p:cNvSpPr/>
          <p:nvPr/>
        </p:nvSpPr>
        <p:spPr bwMode="auto">
          <a:xfrm>
            <a:off x="933450" y="4274946"/>
            <a:ext cx="1284288" cy="448056"/>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latin typeface="Arial" charset="0"/>
                <a:ea typeface="Arial" charset="0"/>
                <a:cs typeface="Arial" charset="0"/>
              </a:rPr>
              <a:t>Hadoop</a:t>
            </a:r>
            <a:endParaRPr lang="en-US" sz="2400" dirty="0">
              <a:solidFill>
                <a:schemeClr val="tx1"/>
              </a:solidFill>
              <a:latin typeface="Arial" charset="0"/>
              <a:ea typeface="Arial" charset="0"/>
              <a:cs typeface="Arial" charset="0"/>
            </a:endParaRPr>
          </a:p>
        </p:txBody>
      </p:sp>
      <p:grpSp>
        <p:nvGrpSpPr>
          <p:cNvPr id="19466" name="Group 6"/>
          <p:cNvGrpSpPr>
            <a:grpSpLocks/>
          </p:cNvGrpSpPr>
          <p:nvPr/>
        </p:nvGrpSpPr>
        <p:grpSpPr bwMode="auto">
          <a:xfrm>
            <a:off x="5451475" y="4814990"/>
            <a:ext cx="1579563" cy="971550"/>
            <a:chOff x="2535238" y="4724397"/>
            <a:chExt cx="1579562" cy="971549"/>
          </a:xfrm>
        </p:grpSpPr>
        <p:pic>
          <p:nvPicPr>
            <p:cNvPr id="19478"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724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5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7" name="Group 5"/>
          <p:cNvGrpSpPr>
            <a:grpSpLocks/>
          </p:cNvGrpSpPr>
          <p:nvPr/>
        </p:nvGrpSpPr>
        <p:grpSpPr bwMode="auto">
          <a:xfrm>
            <a:off x="6650038" y="4800703"/>
            <a:ext cx="1579562" cy="971550"/>
            <a:chOff x="4592638" y="4710110"/>
            <a:chExt cx="1579562" cy="971549"/>
          </a:xfrm>
        </p:grpSpPr>
        <p:pic>
          <p:nvPicPr>
            <p:cNvPr id="19475"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64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7"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65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Rounded Rectangle 35"/>
          <p:cNvSpPr/>
          <p:nvPr/>
        </p:nvSpPr>
        <p:spPr bwMode="auto">
          <a:xfrm>
            <a:off x="6964325" y="3815529"/>
            <a:ext cx="1095375" cy="438912"/>
          </a:xfrm>
          <a:prstGeom prst="roundRect">
            <a:avLst/>
          </a:prstGeom>
          <a:solidFill>
            <a:srgbClr val="FF3737"/>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smtClean="0">
                <a:solidFill>
                  <a:schemeClr val="tx1"/>
                </a:solidFill>
                <a:latin typeface="Arial" charset="0"/>
                <a:ea typeface="Arial" charset="0"/>
                <a:cs typeface="Arial" charset="0"/>
              </a:rPr>
              <a:t>Spark</a:t>
            </a:r>
            <a:endParaRPr lang="en-US" sz="2400" dirty="0">
              <a:solidFill>
                <a:schemeClr val="tx1"/>
              </a:solidFill>
              <a:latin typeface="Arial" charset="0"/>
              <a:ea typeface="Arial" charset="0"/>
              <a:cs typeface="Arial" charset="0"/>
            </a:endParaRPr>
          </a:p>
        </p:txBody>
      </p:sp>
      <p:sp>
        <p:nvSpPr>
          <p:cNvPr id="37" name="Rounded Rectangle 36"/>
          <p:cNvSpPr/>
          <p:nvPr/>
        </p:nvSpPr>
        <p:spPr bwMode="auto">
          <a:xfrm>
            <a:off x="5494005" y="3815530"/>
            <a:ext cx="1330325" cy="438150"/>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latin typeface="Arial" charset="0"/>
                <a:ea typeface="Arial" charset="0"/>
                <a:cs typeface="Arial" charset="0"/>
              </a:rPr>
              <a:t>Hadoop</a:t>
            </a:r>
            <a:endParaRPr lang="en-US" sz="2400" dirty="0">
              <a:solidFill>
                <a:schemeClr val="tx1"/>
              </a:solidFill>
              <a:latin typeface="Arial" charset="0"/>
              <a:ea typeface="Arial" charset="0"/>
              <a:cs typeface="Arial" charset="0"/>
            </a:endParaRPr>
          </a:p>
        </p:txBody>
      </p:sp>
      <p:sp>
        <p:nvSpPr>
          <p:cNvPr id="19470" name="Rounded Rectangle 37"/>
          <p:cNvSpPr>
            <a:spLocks noChangeArrowheads="1"/>
          </p:cNvSpPr>
          <p:nvPr/>
        </p:nvSpPr>
        <p:spPr bwMode="auto">
          <a:xfrm>
            <a:off x="5456275" y="4348265"/>
            <a:ext cx="2667000" cy="542925"/>
          </a:xfrm>
          <a:prstGeom prst="roundRect">
            <a:avLst>
              <a:gd name="adj" fmla="val 16667"/>
            </a:avLst>
          </a:prstGeom>
          <a:solidFill>
            <a:srgbClr val="FFCC00"/>
          </a:solidFill>
          <a:ln w="9525">
            <a:solidFill>
              <a:srgbClr val="FFCC00"/>
            </a:solidFill>
            <a:round/>
            <a:headEnd/>
            <a:tailEnd/>
          </a:ln>
        </p:spPr>
        <p:txBody>
          <a:bodyPr wrap="none" anchor="ctr"/>
          <a:lstStyle/>
          <a:p>
            <a:pPr algn="ctr">
              <a:lnSpc>
                <a:spcPct val="70000"/>
              </a:lnSpc>
            </a:pPr>
            <a:r>
              <a:rPr lang="en-US" sz="1900" dirty="0">
                <a:latin typeface="Arial" charset="0"/>
                <a:ea typeface="Arial" charset="0"/>
                <a:cs typeface="Arial" charset="0"/>
              </a:rPr>
              <a:t>Resource </a:t>
            </a:r>
            <a:br>
              <a:rPr lang="en-US" sz="1900" dirty="0">
                <a:latin typeface="Arial" charset="0"/>
                <a:ea typeface="Arial" charset="0"/>
                <a:cs typeface="Arial" charset="0"/>
              </a:rPr>
            </a:br>
            <a:r>
              <a:rPr lang="en-US" sz="1900" dirty="0">
                <a:latin typeface="Arial" charset="0"/>
                <a:ea typeface="Arial" charset="0"/>
                <a:cs typeface="Arial" charset="0"/>
              </a:rPr>
              <a:t>Management System</a:t>
            </a:r>
          </a:p>
        </p:txBody>
      </p:sp>
      <p:sp>
        <p:nvSpPr>
          <p:cNvPr id="39" name="Right Arrow 38"/>
          <p:cNvSpPr/>
          <p:nvPr/>
        </p:nvSpPr>
        <p:spPr>
          <a:xfrm>
            <a:off x="4267200" y="4567340"/>
            <a:ext cx="914400" cy="685800"/>
          </a:xfrm>
          <a:prstGeom prst="rightArrow">
            <a:avLst/>
          </a:prstGeom>
          <a:solidFill>
            <a:schemeClr val="bg1">
              <a:lumMod val="9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sz="1800">
              <a:latin typeface="Arial" charset="0"/>
              <a:ea typeface="Arial" charset="0"/>
              <a:cs typeface="Arial" charset="0"/>
            </a:endParaRPr>
          </a:p>
        </p:txBody>
      </p:sp>
      <p:sp>
        <p:nvSpPr>
          <p:cNvPr id="19472" name="TextBox 5"/>
          <p:cNvSpPr txBox="1">
            <a:spLocks noChangeArrowheads="1"/>
          </p:cNvSpPr>
          <p:nvPr/>
        </p:nvSpPr>
        <p:spPr bwMode="auto">
          <a:xfrm>
            <a:off x="982285" y="5796065"/>
            <a:ext cx="27590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latin typeface="Arial" charset="0"/>
                <a:ea typeface="Arial" charset="0"/>
                <a:cs typeface="Arial" charset="0"/>
              </a:rPr>
              <a:t>Uniprograming</a:t>
            </a:r>
            <a:endParaRPr lang="en-US" sz="2800" dirty="0">
              <a:latin typeface="Arial" charset="0"/>
              <a:ea typeface="Arial" charset="0"/>
              <a:cs typeface="Arial" charset="0"/>
            </a:endParaRPr>
          </a:p>
        </p:txBody>
      </p:sp>
      <p:sp>
        <p:nvSpPr>
          <p:cNvPr id="19473" name="TextBox 39"/>
          <p:cNvSpPr txBox="1">
            <a:spLocks noChangeArrowheads="1"/>
          </p:cNvSpPr>
          <p:nvPr/>
        </p:nvSpPr>
        <p:spPr bwMode="auto">
          <a:xfrm>
            <a:off x="5308963" y="5786540"/>
            <a:ext cx="3018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latin typeface="Arial" charset="0"/>
                <a:ea typeface="Arial" charset="0"/>
                <a:cs typeface="Arial" charset="0"/>
              </a:rPr>
              <a:t>Multiprograming</a:t>
            </a:r>
            <a:endParaRPr lang="en-US" sz="2800" dirty="0">
              <a:latin typeface="Arial" charset="0"/>
              <a:ea typeface="Arial" charset="0"/>
              <a:cs typeface="Arial" charset="0"/>
            </a:endParaRPr>
          </a:p>
        </p:txBody>
      </p:sp>
    </p:spTree>
    <p:extLst>
      <p:ext uri="{BB962C8B-B14F-4D97-AF65-F5344CB8AC3E}">
        <p14:creationId xmlns:p14="http://schemas.microsoft.com/office/powerpoint/2010/main" val="2021117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Approach #1: Global scheduler</a:t>
            </a:r>
            <a:endParaRPr lang="en-US" dirty="0"/>
          </a:p>
        </p:txBody>
      </p:sp>
      <p:sp>
        <p:nvSpPr>
          <p:cNvPr id="2" name="Content Placeholder 1"/>
          <p:cNvSpPr>
            <a:spLocks noGrp="1"/>
          </p:cNvSpPr>
          <p:nvPr>
            <p:ph idx="1"/>
          </p:nvPr>
        </p:nvSpPr>
        <p:spPr>
          <a:xfrm>
            <a:off x="457200" y="1600200"/>
            <a:ext cx="8229600" cy="5141168"/>
          </a:xfrm>
        </p:spPr>
        <p:txBody>
          <a:bodyPr>
            <a:normAutofit fontScale="92500" lnSpcReduction="10000"/>
          </a:bodyPr>
          <a:lstStyle/>
          <a:p>
            <a:r>
              <a:rPr lang="en-US" sz="2600" dirty="0" smtClean="0"/>
              <a:t>Global scheduler takes input, outputs task schedule</a:t>
            </a:r>
          </a:p>
          <a:p>
            <a:pPr lvl="1">
              <a:spcBef>
                <a:spcPts val="600"/>
              </a:spcBef>
              <a:spcAft>
                <a:spcPts val="600"/>
              </a:spcAft>
            </a:pPr>
            <a:r>
              <a:rPr lang="en-US" sz="2200" b="1" dirty="0" smtClean="0"/>
              <a:t>Organization policies</a:t>
            </a:r>
          </a:p>
          <a:p>
            <a:pPr lvl="1">
              <a:spcBef>
                <a:spcPts val="600"/>
              </a:spcBef>
              <a:spcAft>
                <a:spcPts val="600"/>
              </a:spcAft>
            </a:pPr>
            <a:r>
              <a:rPr lang="en-US" sz="2200" b="1" dirty="0" smtClean="0"/>
              <a:t>Resource Availability</a:t>
            </a:r>
          </a:p>
          <a:p>
            <a:pPr lvl="1">
              <a:spcBef>
                <a:spcPts val="600"/>
              </a:spcBef>
              <a:spcAft>
                <a:spcPts val="600"/>
              </a:spcAft>
            </a:pPr>
            <a:r>
              <a:rPr lang="en-US" sz="2200" b="1" dirty="0" smtClean="0"/>
              <a:t>Estimates: </a:t>
            </a:r>
            <a:r>
              <a:rPr lang="en-US" sz="2200" dirty="0" smtClean="0"/>
              <a:t>Task durations, input sizes, </a:t>
            </a:r>
            <a:r>
              <a:rPr lang="en-US" sz="2200" dirty="0" err="1" smtClean="0"/>
              <a:t>xfer</a:t>
            </a:r>
            <a:r>
              <a:rPr lang="en-US" sz="2200" dirty="0" smtClean="0"/>
              <a:t> sizes, …</a:t>
            </a:r>
          </a:p>
          <a:p>
            <a:pPr lvl="1">
              <a:spcBef>
                <a:spcPts val="600"/>
              </a:spcBef>
              <a:spcAft>
                <a:spcPts val="600"/>
              </a:spcAft>
            </a:pPr>
            <a:r>
              <a:rPr lang="en-US" sz="2200" b="1" dirty="0"/>
              <a:t>Job requirements:  </a:t>
            </a:r>
            <a:r>
              <a:rPr lang="en-US" sz="2200" dirty="0"/>
              <a:t>Latency, throughput, availability…</a:t>
            </a:r>
          </a:p>
          <a:p>
            <a:pPr lvl="1">
              <a:spcBef>
                <a:spcPts val="600"/>
              </a:spcBef>
              <a:spcAft>
                <a:spcPts val="600"/>
              </a:spcAft>
            </a:pPr>
            <a:r>
              <a:rPr lang="en-US" sz="2200" b="1" dirty="0"/>
              <a:t>Job execution plan:  </a:t>
            </a:r>
            <a:r>
              <a:rPr lang="en-US" sz="2200" dirty="0"/>
              <a:t>Task DAG, </a:t>
            </a:r>
            <a:r>
              <a:rPr lang="en-US" sz="2200" dirty="0" smtClean="0"/>
              <a:t>inputs/</a:t>
            </a:r>
            <a:r>
              <a:rPr lang="en-US" sz="2200" dirty="0" err="1" smtClean="0"/>
              <a:t>outups</a:t>
            </a:r>
            <a:endParaRPr lang="en-US" sz="2200" dirty="0" smtClean="0"/>
          </a:p>
          <a:p>
            <a:pPr>
              <a:spcBef>
                <a:spcPts val="4000"/>
              </a:spcBef>
            </a:pPr>
            <a:r>
              <a:rPr lang="en-US" sz="2600" dirty="0" smtClean="0"/>
              <a:t>Advantages:  “Optimal”</a:t>
            </a:r>
          </a:p>
          <a:p>
            <a:pPr>
              <a:spcBef>
                <a:spcPts val="1200"/>
              </a:spcBef>
            </a:pPr>
            <a:r>
              <a:rPr lang="en-US" sz="2600" dirty="0" smtClean="0"/>
              <a:t>Disadvantages</a:t>
            </a:r>
          </a:p>
          <a:p>
            <a:pPr lvl="1"/>
            <a:r>
              <a:rPr lang="en-US" sz="2400" dirty="0" smtClean="0"/>
              <a:t>More complex, harder to scale </a:t>
            </a:r>
            <a:r>
              <a:rPr lang="en-US" sz="2200" dirty="0" smtClean="0"/>
              <a:t>(yet Google: 10,000s servers/scheduler)</a:t>
            </a:r>
          </a:p>
          <a:p>
            <a:pPr lvl="1"/>
            <a:r>
              <a:rPr lang="en-US" sz="2400" dirty="0" smtClean="0"/>
              <a:t>Anticipate future requirements, refactor existing</a:t>
            </a:r>
            <a:endParaRPr lang="en-US" sz="2400"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26</a:t>
            </a:fld>
            <a:endParaRPr lang="en-US" dirty="0"/>
          </a:p>
        </p:txBody>
      </p:sp>
    </p:spTree>
    <p:extLst>
      <p:ext uri="{BB962C8B-B14F-4D97-AF65-F5344CB8AC3E}">
        <p14:creationId xmlns:p14="http://schemas.microsoft.com/office/powerpoint/2010/main" val="78500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 </a:t>
            </a:r>
            <a:r>
              <a:rPr lang="en-US" altLang="zh-CN" dirty="0" err="1" smtClean="0"/>
              <a:t>Hadoop</a:t>
            </a:r>
            <a:r>
              <a:rPr lang="en-US" altLang="zh-CN" dirty="0" smtClean="0"/>
              <a:t> YARN</a:t>
            </a:r>
            <a:endParaRPr lang="zh-CN" altLang="en-US" dirty="0"/>
          </a:p>
        </p:txBody>
      </p:sp>
      <p:sp>
        <p:nvSpPr>
          <p:cNvPr id="3" name="内容占位符 2"/>
          <p:cNvSpPr>
            <a:spLocks noGrp="1"/>
          </p:cNvSpPr>
          <p:nvPr>
            <p:ph idx="1"/>
          </p:nvPr>
        </p:nvSpPr>
        <p:spPr>
          <a:xfrm>
            <a:off x="457200" y="1340768"/>
            <a:ext cx="8229600" cy="5429200"/>
          </a:xfrm>
        </p:spPr>
        <p:txBody>
          <a:bodyPr/>
          <a:lstStyle/>
          <a:p>
            <a:r>
              <a:rPr lang="en-US" altLang="zh-CN" dirty="0" smtClean="0"/>
              <a:t>Split up </a:t>
            </a:r>
            <a:r>
              <a:rPr lang="en-US" altLang="zh-CN" dirty="0"/>
              <a:t>the functionalities of resource management and job </a:t>
            </a:r>
            <a:r>
              <a:rPr lang="en-US" altLang="zh-CN" dirty="0" smtClean="0"/>
              <a:t>scheduling into </a:t>
            </a:r>
            <a:r>
              <a:rPr lang="en-US" altLang="zh-CN" dirty="0"/>
              <a:t>separate </a:t>
            </a:r>
            <a:r>
              <a:rPr lang="en-US" altLang="zh-CN" dirty="0" smtClean="0"/>
              <a:t>daemons</a:t>
            </a:r>
          </a:p>
          <a:p>
            <a:pPr lvl="1"/>
            <a:r>
              <a:rPr lang="en-US" altLang="zh-CN" dirty="0" err="1" smtClean="0"/>
              <a:t>ResourceManager</a:t>
            </a:r>
            <a:r>
              <a:rPr lang="en-US" altLang="zh-CN" dirty="0" smtClean="0"/>
              <a:t>(RM), </a:t>
            </a:r>
            <a:r>
              <a:rPr lang="en-US" altLang="zh-CN" dirty="0" err="1" smtClean="0"/>
              <a:t>NodeManager</a:t>
            </a:r>
            <a:r>
              <a:rPr lang="en-US" altLang="zh-CN" dirty="0" smtClean="0"/>
              <a:t>(NM), </a:t>
            </a:r>
            <a:r>
              <a:rPr lang="en-US" altLang="zh-CN" dirty="0" err="1" smtClean="0"/>
              <a:t>ApplicationMaster</a:t>
            </a:r>
            <a:r>
              <a:rPr lang="en-US" altLang="zh-CN" dirty="0" smtClean="0"/>
              <a:t>(AM)</a:t>
            </a:r>
          </a:p>
          <a:p>
            <a:r>
              <a:rPr lang="en-US" altLang="zh-CN" dirty="0" smtClean="0"/>
              <a:t>AM and NM report their states through heartbeats</a:t>
            </a:r>
          </a:p>
          <a:p>
            <a:pPr lvl="1"/>
            <a:r>
              <a:rPr lang="en-US" altLang="zh-CN" dirty="0" smtClean="0"/>
              <a:t>Resource allocations happen at </a:t>
            </a:r>
          </a:p>
          <a:p>
            <a:pPr marL="457200" lvl="1" indent="0">
              <a:buNone/>
            </a:pPr>
            <a:r>
              <a:rPr lang="en-US" altLang="zh-CN" dirty="0" smtClean="0"/>
              <a:t>NMs’ heartbeats, and will wait for AMs</a:t>
            </a:r>
          </a:p>
          <a:p>
            <a:pPr marL="457200" lvl="1" indent="0">
              <a:buNone/>
            </a:pPr>
            <a:r>
              <a:rPr lang="en-US" altLang="zh-CN" dirty="0" smtClean="0"/>
              <a:t>to pull them (</a:t>
            </a:r>
            <a:r>
              <a:rPr lang="en-US" altLang="zh-CN" dirty="0" smtClean="0">
                <a:solidFill>
                  <a:srgbClr val="FF0000"/>
                </a:solidFill>
              </a:rPr>
              <a:t>pull-based</a:t>
            </a:r>
            <a:r>
              <a:rPr lang="en-US" altLang="zh-CN" dirty="0" smtClean="0"/>
              <a:t>).</a:t>
            </a:r>
            <a:endParaRPr lang="zh-CN" altLang="en-US" dirty="0"/>
          </a:p>
        </p:txBody>
      </p:sp>
      <p:pic>
        <p:nvPicPr>
          <p:cNvPr id="1026" name="Picture 2" descr="C:\Users\zhang\Desktop\protontiel reading\yarn_archite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69" y="3501328"/>
            <a:ext cx="4652883" cy="2880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7544" y="6341258"/>
            <a:ext cx="8424936" cy="400110"/>
          </a:xfrm>
          <a:prstGeom prst="rect">
            <a:avLst/>
          </a:prstGeom>
        </p:spPr>
        <p:txBody>
          <a:bodyPr wrap="square">
            <a:spAutoFit/>
          </a:bodyPr>
          <a:lstStyle/>
          <a:p>
            <a:r>
              <a:rPr lang="en-US" altLang="zh-CN" sz="1600" dirty="0" err="1" smtClean="0"/>
              <a:t>Vinod</a:t>
            </a:r>
            <a:r>
              <a:rPr lang="en-US" altLang="zh-CN" sz="1600" dirty="0" smtClean="0"/>
              <a:t> K. </a:t>
            </a:r>
            <a:r>
              <a:rPr lang="en-US" altLang="zh-CN" sz="1600" dirty="0" err="1" smtClean="0"/>
              <a:t>Vavilapalli</a:t>
            </a:r>
            <a:r>
              <a:rPr lang="en-US" altLang="zh-CN" sz="1600" dirty="0" smtClean="0"/>
              <a:t> et al. </a:t>
            </a:r>
            <a:r>
              <a:rPr lang="en-US" altLang="zh-CN" sz="1600" dirty="0"/>
              <a:t>Apache </a:t>
            </a:r>
            <a:r>
              <a:rPr lang="en-US" altLang="zh-CN" sz="1600" dirty="0" err="1"/>
              <a:t>Hadoop</a:t>
            </a:r>
            <a:r>
              <a:rPr lang="en-US" altLang="zh-CN" sz="1600" dirty="0"/>
              <a:t> YARN: Yet Another Resource Negotiator</a:t>
            </a:r>
            <a:r>
              <a:rPr lang="en-US" altLang="zh-CN" sz="1600" dirty="0" smtClean="0"/>
              <a:t>. </a:t>
            </a:r>
            <a:r>
              <a:rPr lang="en-US" altLang="zh-CN" sz="1600" i="1" dirty="0" err="1" smtClean="0"/>
              <a:t>SoCC</a:t>
            </a:r>
            <a:r>
              <a:rPr lang="en-US" altLang="zh-CN" sz="1600" dirty="0" smtClean="0"/>
              <a:t> '13.</a:t>
            </a:r>
            <a:r>
              <a:rPr lang="en-US" altLang="zh-CN" sz="2000" dirty="0"/>
              <a:t> </a:t>
            </a:r>
            <a:endParaRPr lang="zh-CN" altLang="en-US" sz="2000" dirty="0"/>
          </a:p>
        </p:txBody>
      </p:sp>
    </p:spTree>
    <p:extLst>
      <p:ext uri="{BB962C8B-B14F-4D97-AF65-F5344CB8AC3E}">
        <p14:creationId xmlns:p14="http://schemas.microsoft.com/office/powerpoint/2010/main" val="2625120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Google’s Borg</a:t>
            </a:r>
            <a:endParaRPr lang="en-US" dirty="0"/>
          </a:p>
        </p:txBody>
      </p:sp>
      <p:sp>
        <p:nvSpPr>
          <p:cNvPr id="2" name="Content Placeholder 1"/>
          <p:cNvSpPr>
            <a:spLocks noGrp="1"/>
          </p:cNvSpPr>
          <p:nvPr>
            <p:ph idx="1"/>
          </p:nvPr>
        </p:nvSpPr>
        <p:spPr/>
        <p:txBody>
          <a:bodyPr>
            <a:normAutofit/>
          </a:bodyPr>
          <a:lstStyle/>
          <a:p>
            <a:pPr>
              <a:spcBef>
                <a:spcPts val="1800"/>
              </a:spcBef>
            </a:pPr>
            <a:r>
              <a:rPr lang="en-US" sz="2400" dirty="0" smtClean="0">
                <a:latin typeface="Arial" charset="0"/>
                <a:ea typeface="Arial" charset="0"/>
                <a:cs typeface="Arial" charset="0"/>
              </a:rPr>
              <a:t>Centralized </a:t>
            </a:r>
            <a:r>
              <a:rPr lang="en-US" sz="2400" dirty="0" err="1" smtClean="0">
                <a:latin typeface="Arial" charset="0"/>
                <a:ea typeface="Arial" charset="0"/>
                <a:cs typeface="Arial" charset="0"/>
              </a:rPr>
              <a:t>Borgmaster</a:t>
            </a:r>
            <a:r>
              <a:rPr lang="en-US" sz="2400" dirty="0" smtClean="0">
                <a:latin typeface="Arial" charset="0"/>
                <a:ea typeface="Arial" charset="0"/>
                <a:cs typeface="Arial" charset="0"/>
              </a:rPr>
              <a:t> + Localized </a:t>
            </a:r>
            <a:r>
              <a:rPr lang="en-US" sz="2400" dirty="0" err="1" smtClean="0">
                <a:latin typeface="Arial" charset="0"/>
                <a:ea typeface="Arial" charset="0"/>
                <a:cs typeface="Arial" charset="0"/>
              </a:rPr>
              <a:t>Borglet</a:t>
            </a:r>
            <a:r>
              <a:rPr lang="en-US" sz="2400" dirty="0" smtClean="0">
                <a:latin typeface="Arial" charset="0"/>
                <a:ea typeface="Arial" charset="0"/>
                <a:cs typeface="Arial" charset="0"/>
              </a:rPr>
              <a:t> (manage/monitor tasks)</a:t>
            </a:r>
            <a:endParaRPr lang="en-US" sz="2400" dirty="0">
              <a:latin typeface="Arial" charset="0"/>
              <a:ea typeface="Arial" charset="0"/>
              <a:cs typeface="Arial" charset="0"/>
            </a:endParaRPr>
          </a:p>
          <a:p>
            <a:pPr>
              <a:spcBef>
                <a:spcPts val="1800"/>
              </a:spcBef>
            </a:pPr>
            <a:r>
              <a:rPr lang="en-US" sz="2400" dirty="0" smtClean="0">
                <a:latin typeface="Arial" charset="0"/>
                <a:ea typeface="Arial" charset="0"/>
                <a:cs typeface="Arial" charset="0"/>
              </a:rPr>
              <a:t>Goal: Find machines </a:t>
            </a:r>
            <a:r>
              <a:rPr lang="en-US" sz="2400" dirty="0">
                <a:latin typeface="Arial" charset="0"/>
                <a:ea typeface="Arial" charset="0"/>
                <a:cs typeface="Arial" charset="0"/>
              </a:rPr>
              <a:t>for a given job</a:t>
            </a:r>
          </a:p>
          <a:p>
            <a:endParaRPr lang="en-US" sz="2400"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28</a:t>
            </a:fld>
            <a:endParaRPr lang="en-US" dirty="0"/>
          </a:p>
        </p:txBody>
      </p:sp>
      <p:pic>
        <p:nvPicPr>
          <p:cNvPr id="5"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492439"/>
            <a:ext cx="3010134" cy="370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915184" y="3025225"/>
            <a:ext cx="459613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spcBef>
                <a:spcPts val="0"/>
              </a:spcBef>
            </a:pPr>
            <a:r>
              <a:rPr lang="en-US" sz="1800" b="0" dirty="0"/>
              <a:t>job </a:t>
            </a:r>
            <a:r>
              <a:rPr lang="en-US" sz="1800" b="0" dirty="0" smtClean="0"/>
              <a:t>hello </a:t>
            </a:r>
            <a:r>
              <a:rPr lang="en-US" sz="1800" b="0" dirty="0"/>
              <a:t>= {</a:t>
            </a:r>
          </a:p>
          <a:p>
            <a:pPr algn="l" eaLnBrk="1" hangingPunct="1">
              <a:spcBef>
                <a:spcPts val="0"/>
              </a:spcBef>
            </a:pPr>
            <a:r>
              <a:rPr lang="en-US" sz="1800" b="0" dirty="0"/>
              <a:t>  runtime = { cell = “</a:t>
            </a:r>
            <a:r>
              <a:rPr lang="en-US" altLang="ja-JP" sz="1800" b="0" dirty="0" err="1"/>
              <a:t>ic</a:t>
            </a:r>
            <a:r>
              <a:rPr lang="en-US" sz="1800" b="0" dirty="0"/>
              <a:t>”</a:t>
            </a:r>
            <a:r>
              <a:rPr lang="en-US" altLang="ja-JP" sz="1800" b="0" dirty="0"/>
              <a:t> </a:t>
            </a:r>
            <a:r>
              <a:rPr lang="en-US" altLang="ja-JP" sz="1800" b="0" dirty="0" smtClean="0"/>
              <a:t>}</a:t>
            </a:r>
            <a:endParaRPr lang="en-US" altLang="ja-JP" sz="1800" b="0" i="1" dirty="0" smtClean="0"/>
          </a:p>
          <a:p>
            <a:pPr algn="l" eaLnBrk="1" hangingPunct="1">
              <a:spcBef>
                <a:spcPts val="0"/>
              </a:spcBef>
            </a:pPr>
            <a:r>
              <a:rPr lang="en-US" sz="1800" b="0" dirty="0" smtClean="0"/>
              <a:t>  binary = ‘../</a:t>
            </a:r>
            <a:r>
              <a:rPr lang="en-US" sz="1800" b="0" dirty="0" err="1" smtClean="0"/>
              <a:t>hello_webserver</a:t>
            </a:r>
            <a:r>
              <a:rPr lang="en-US" sz="1800" b="0" dirty="0" smtClean="0"/>
              <a:t>’ </a:t>
            </a:r>
          </a:p>
          <a:p>
            <a:pPr algn="l" eaLnBrk="1" hangingPunct="1">
              <a:spcBef>
                <a:spcPts val="0"/>
              </a:spcBef>
            </a:pPr>
            <a:r>
              <a:rPr lang="en-US" sz="1800" b="0" dirty="0"/>
              <a:t> </a:t>
            </a:r>
            <a:r>
              <a:rPr lang="en-US" sz="1800" b="0" dirty="0" smtClean="0"/>
              <a:t> </a:t>
            </a:r>
            <a:r>
              <a:rPr lang="en-US" sz="1800" b="0" dirty="0" err="1" smtClean="0"/>
              <a:t>args</a:t>
            </a:r>
            <a:r>
              <a:rPr lang="en-US" sz="1800" b="0" dirty="0" smtClean="0"/>
              <a:t> </a:t>
            </a:r>
            <a:r>
              <a:rPr lang="en-US" sz="1800" b="0" dirty="0"/>
              <a:t>= { port = ‘%port%’ }</a:t>
            </a:r>
          </a:p>
          <a:p>
            <a:pPr algn="l" eaLnBrk="1" hangingPunct="1">
              <a:spcBef>
                <a:spcPts val="0"/>
              </a:spcBef>
            </a:pPr>
            <a:r>
              <a:rPr lang="en-US" sz="1800" b="0" dirty="0"/>
              <a:t>  requirements = {</a:t>
            </a:r>
          </a:p>
          <a:p>
            <a:pPr algn="l" eaLnBrk="1" hangingPunct="1">
              <a:spcBef>
                <a:spcPts val="0"/>
              </a:spcBef>
            </a:pPr>
            <a:r>
              <a:rPr lang="is-IS" sz="1800" b="0" dirty="0"/>
              <a:t>    RAM = 100M</a:t>
            </a:r>
          </a:p>
          <a:p>
            <a:pPr algn="l" eaLnBrk="1" hangingPunct="1">
              <a:spcBef>
                <a:spcPts val="0"/>
              </a:spcBef>
            </a:pPr>
            <a:r>
              <a:rPr lang="is-IS" sz="1800" b="0" dirty="0"/>
              <a:t>    disk = 100M</a:t>
            </a:r>
          </a:p>
          <a:p>
            <a:pPr algn="l" eaLnBrk="1" hangingPunct="1">
              <a:spcBef>
                <a:spcPts val="0"/>
              </a:spcBef>
            </a:pPr>
            <a:r>
              <a:rPr lang="pt-BR" sz="1800" b="0" dirty="0"/>
              <a:t>    CPU = 0.1</a:t>
            </a:r>
          </a:p>
          <a:p>
            <a:pPr algn="l" eaLnBrk="1" hangingPunct="1">
              <a:spcBef>
                <a:spcPts val="0"/>
              </a:spcBef>
            </a:pPr>
            <a:r>
              <a:rPr lang="pt-BR" sz="1800" b="0" dirty="0"/>
              <a:t>  }</a:t>
            </a:r>
          </a:p>
          <a:p>
            <a:pPr algn="l" eaLnBrk="1" hangingPunct="1">
              <a:spcBef>
                <a:spcPts val="0"/>
              </a:spcBef>
            </a:pPr>
            <a:r>
              <a:rPr lang="pt-BR" sz="1800" b="0" dirty="0"/>
              <a:t>  replicas = 10000</a:t>
            </a:r>
          </a:p>
          <a:p>
            <a:pPr algn="l" eaLnBrk="1" hangingPunct="1">
              <a:spcBef>
                <a:spcPts val="0"/>
              </a:spcBef>
            </a:pPr>
            <a:r>
              <a:rPr lang="pt-BR" sz="1800" b="0" dirty="0"/>
              <a:t>}</a:t>
            </a:r>
            <a:endParaRPr lang="en-US" sz="1800" b="0" dirty="0"/>
          </a:p>
        </p:txBody>
      </p:sp>
      <p:sp>
        <p:nvSpPr>
          <p:cNvPr id="8" name="Rectangle 7"/>
          <p:cNvSpPr/>
          <p:nvPr/>
        </p:nvSpPr>
        <p:spPr>
          <a:xfrm>
            <a:off x="1104406" y="6247194"/>
            <a:ext cx="7056783" cy="538609"/>
          </a:xfrm>
          <a:prstGeom prst="rect">
            <a:avLst/>
          </a:prstGeom>
        </p:spPr>
        <p:txBody>
          <a:bodyPr wrap="square">
            <a:spAutoFit/>
          </a:bodyPr>
          <a:lstStyle/>
          <a:p>
            <a:r>
              <a:rPr lang="en-US" sz="1500" b="0" i="1" dirty="0" smtClean="0">
                <a:latin typeface="Arial" charset="0"/>
                <a:ea typeface="Arial" charset="0"/>
                <a:cs typeface="Arial" charset="0"/>
              </a:rPr>
              <a:t>Large-scale cluster management at Google with Borg</a:t>
            </a:r>
          </a:p>
          <a:p>
            <a:r>
              <a:rPr lang="en-US" sz="1400" b="0" dirty="0" smtClean="0">
                <a:latin typeface="Arial" charset="0"/>
                <a:ea typeface="Arial" charset="0"/>
                <a:cs typeface="Arial" charset="0"/>
              </a:rPr>
              <a:t>A. </a:t>
            </a:r>
            <a:r>
              <a:rPr lang="en-US" sz="1400" b="0" dirty="0" err="1" smtClean="0">
                <a:latin typeface="Arial" charset="0"/>
                <a:ea typeface="Arial" charset="0"/>
                <a:cs typeface="Arial" charset="0"/>
              </a:rPr>
              <a:t>Verma</a:t>
            </a:r>
            <a:r>
              <a:rPr lang="en-US" sz="1400" b="0" dirty="0" smtClean="0">
                <a:latin typeface="Arial" charset="0"/>
                <a:ea typeface="Arial" charset="0"/>
                <a:cs typeface="Arial" charset="0"/>
              </a:rPr>
              <a:t>, L. </a:t>
            </a:r>
            <a:r>
              <a:rPr lang="en-US" sz="1400" b="0" dirty="0" err="1" smtClean="0">
                <a:latin typeface="Arial" charset="0"/>
                <a:ea typeface="Arial" charset="0"/>
                <a:cs typeface="Arial" charset="0"/>
              </a:rPr>
              <a:t>Pedrosa</a:t>
            </a:r>
            <a:r>
              <a:rPr lang="en-US" sz="1400" b="0" dirty="0" smtClean="0">
                <a:latin typeface="Arial" charset="0"/>
                <a:ea typeface="Arial" charset="0"/>
                <a:cs typeface="Arial" charset="0"/>
              </a:rPr>
              <a:t>, M. Korupolu, D. Oppenheimer, E. Tune, J. Wilkes, </a:t>
            </a:r>
            <a:r>
              <a:rPr lang="en-US" sz="1400" b="0" i="1" dirty="0" err="1" smtClean="0">
                <a:latin typeface="Arial" charset="0"/>
                <a:ea typeface="Arial" charset="0"/>
                <a:cs typeface="Arial" charset="0"/>
              </a:rPr>
              <a:t>EuroSys</a:t>
            </a:r>
            <a:r>
              <a:rPr lang="en-US" sz="1400" b="0" dirty="0" smtClean="0">
                <a:latin typeface="Arial" charset="0"/>
                <a:ea typeface="Arial" charset="0"/>
                <a:cs typeface="Arial" charset="0"/>
              </a:rPr>
              <a:t> </a:t>
            </a:r>
            <a:r>
              <a:rPr lang="en-US" sz="1400" dirty="0" smtClean="0">
                <a:latin typeface="Arial" charset="0"/>
                <a:ea typeface="Arial" charset="0"/>
                <a:cs typeface="Arial" charset="0"/>
              </a:rPr>
              <a:t>‘</a:t>
            </a:r>
            <a:r>
              <a:rPr lang="en-US" sz="1400" b="0" dirty="0" smtClean="0">
                <a:latin typeface="Arial" charset="0"/>
                <a:ea typeface="Arial" charset="0"/>
                <a:cs typeface="Arial" charset="0"/>
              </a:rPr>
              <a:t>15</a:t>
            </a:r>
            <a:endParaRPr lang="en-US" sz="1400" b="0" dirty="0">
              <a:latin typeface="Arial" charset="0"/>
              <a:ea typeface="Arial" charset="0"/>
              <a:cs typeface="Arial" charset="0"/>
            </a:endParaRPr>
          </a:p>
        </p:txBody>
      </p:sp>
    </p:spTree>
    <p:extLst>
      <p:ext uri="{BB962C8B-B14F-4D97-AF65-F5344CB8AC3E}">
        <p14:creationId xmlns:p14="http://schemas.microsoft.com/office/powerpoint/2010/main" val="11597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Google’s Borg</a:t>
            </a:r>
            <a:endParaRPr lang="en-US" dirty="0"/>
          </a:p>
        </p:txBody>
      </p:sp>
      <p:sp>
        <p:nvSpPr>
          <p:cNvPr id="2" name="Content Placeholder 1"/>
          <p:cNvSpPr>
            <a:spLocks noGrp="1"/>
          </p:cNvSpPr>
          <p:nvPr>
            <p:ph idx="1"/>
          </p:nvPr>
        </p:nvSpPr>
        <p:spPr/>
        <p:txBody>
          <a:bodyPr>
            <a:normAutofit/>
          </a:bodyPr>
          <a:lstStyle/>
          <a:p>
            <a:pPr>
              <a:spcBef>
                <a:spcPts val="1800"/>
              </a:spcBef>
            </a:pPr>
            <a:r>
              <a:rPr lang="en-US" sz="2600" dirty="0" smtClean="0">
                <a:latin typeface="Arial" charset="0"/>
                <a:ea typeface="Arial" charset="0"/>
                <a:cs typeface="Arial" charset="0"/>
              </a:rPr>
              <a:t>Centralized </a:t>
            </a:r>
            <a:r>
              <a:rPr lang="en-US" sz="2600" dirty="0" err="1" smtClean="0">
                <a:latin typeface="Arial" charset="0"/>
                <a:ea typeface="Arial" charset="0"/>
                <a:cs typeface="Arial" charset="0"/>
              </a:rPr>
              <a:t>Borgmaster</a:t>
            </a:r>
            <a:r>
              <a:rPr lang="en-US" sz="2600" dirty="0" smtClean="0">
                <a:latin typeface="Arial" charset="0"/>
                <a:ea typeface="Arial" charset="0"/>
                <a:cs typeface="Arial" charset="0"/>
              </a:rPr>
              <a:t> + Localized </a:t>
            </a:r>
            <a:r>
              <a:rPr lang="en-US" sz="2600" dirty="0" err="1" smtClean="0">
                <a:latin typeface="Arial" charset="0"/>
                <a:ea typeface="Arial" charset="0"/>
                <a:cs typeface="Arial" charset="0"/>
              </a:rPr>
              <a:t>Borglet</a:t>
            </a:r>
            <a:r>
              <a:rPr lang="en-US" sz="2600" dirty="0" smtClean="0">
                <a:latin typeface="Arial" charset="0"/>
                <a:ea typeface="Arial" charset="0"/>
                <a:cs typeface="Arial" charset="0"/>
              </a:rPr>
              <a:t> (manage/monitor tasks)</a:t>
            </a:r>
            <a:endParaRPr lang="en-US" sz="2600" dirty="0">
              <a:latin typeface="Arial" charset="0"/>
              <a:ea typeface="Arial" charset="0"/>
              <a:cs typeface="Arial" charset="0"/>
            </a:endParaRPr>
          </a:p>
          <a:p>
            <a:pPr>
              <a:spcBef>
                <a:spcPts val="1800"/>
              </a:spcBef>
            </a:pPr>
            <a:r>
              <a:rPr lang="en-US" sz="2600" dirty="0" smtClean="0">
                <a:latin typeface="Arial" charset="0"/>
                <a:ea typeface="Arial" charset="0"/>
                <a:cs typeface="Arial" charset="0"/>
              </a:rPr>
              <a:t>Goal: Find machines </a:t>
            </a:r>
            <a:r>
              <a:rPr lang="en-US" sz="2600" dirty="0">
                <a:latin typeface="Arial" charset="0"/>
                <a:ea typeface="Arial" charset="0"/>
                <a:cs typeface="Arial" charset="0"/>
              </a:rPr>
              <a:t>for a given </a:t>
            </a:r>
            <a:r>
              <a:rPr lang="en-US" sz="2600" dirty="0" smtClean="0">
                <a:latin typeface="Arial" charset="0"/>
                <a:ea typeface="Arial" charset="0"/>
                <a:cs typeface="Arial" charset="0"/>
              </a:rPr>
              <a:t>job</a:t>
            </a:r>
          </a:p>
          <a:p>
            <a:pPr>
              <a:spcBef>
                <a:spcPts val="1800"/>
              </a:spcBef>
            </a:pPr>
            <a:r>
              <a:rPr lang="en-US" sz="2600" dirty="0" smtClean="0">
                <a:latin typeface="Arial" charset="0"/>
                <a:ea typeface="Arial" charset="0"/>
                <a:cs typeface="Arial" charset="0"/>
              </a:rPr>
              <a:t>Used across all Google services</a:t>
            </a:r>
          </a:p>
          <a:p>
            <a:pPr lvl="1"/>
            <a:r>
              <a:rPr lang="en-US" sz="2400" dirty="0" smtClean="0">
                <a:latin typeface="Arial" charset="0"/>
                <a:ea typeface="Arial" charset="0"/>
                <a:cs typeface="Arial" charset="0"/>
              </a:rPr>
              <a:t>Services: Gmail, web search, GFS</a:t>
            </a:r>
          </a:p>
          <a:p>
            <a:pPr lvl="1"/>
            <a:r>
              <a:rPr lang="en-US" sz="2400" dirty="0" smtClean="0">
                <a:latin typeface="Arial" charset="0"/>
                <a:ea typeface="Arial" charset="0"/>
                <a:cs typeface="Arial" charset="0"/>
              </a:rPr>
              <a:t>Analytics:  MapReduce, streaming</a:t>
            </a:r>
          </a:p>
          <a:p>
            <a:pPr lvl="2">
              <a:spcAft>
                <a:spcPts val="800"/>
              </a:spcAft>
            </a:pPr>
            <a:r>
              <a:rPr lang="en-US" sz="2200" dirty="0" smtClean="0">
                <a:latin typeface="Arial" charset="0"/>
                <a:ea typeface="Arial" charset="0"/>
                <a:cs typeface="Arial" charset="0"/>
              </a:rPr>
              <a:t>Framework controller sends master allocation request to Borg for full job</a:t>
            </a:r>
            <a:endParaRPr lang="en-US" sz="2200" dirty="0">
              <a:latin typeface="Arial" charset="0"/>
              <a:ea typeface="Arial" charset="0"/>
              <a:cs typeface="Arial" charset="0"/>
            </a:endParaRPr>
          </a:p>
          <a:p>
            <a:pPr>
              <a:spcBef>
                <a:spcPts val="600"/>
              </a:spcBef>
              <a:spcAft>
                <a:spcPts val="600"/>
              </a:spcAft>
            </a:pPr>
            <a:endParaRPr lang="en-US" sz="2400"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29</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2348880"/>
            <a:ext cx="1621888" cy="199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6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Computation frameworks</a:t>
            </a:r>
            <a:endParaRPr lang="zh-CN" altLang="en-US" dirty="0"/>
          </a:p>
        </p:txBody>
      </p:sp>
      <p:sp>
        <p:nvSpPr>
          <p:cNvPr id="3" name="内容占位符 2"/>
          <p:cNvSpPr>
            <a:spLocks noGrp="1"/>
          </p:cNvSpPr>
          <p:nvPr>
            <p:ph idx="1"/>
          </p:nvPr>
        </p:nvSpPr>
        <p:spPr/>
        <p:txBody>
          <a:bodyPr/>
          <a:lstStyle/>
          <a:p>
            <a:r>
              <a:rPr lang="en-US" altLang="zh-CN" dirty="0" smtClean="0"/>
              <a:t>MPI(Message Passing Interface)</a:t>
            </a:r>
          </a:p>
          <a:p>
            <a:pPr lvl="1"/>
            <a:r>
              <a:rPr lang="en-US" altLang="zh-CN" dirty="0" smtClean="0"/>
              <a:t>Tasks </a:t>
            </a:r>
            <a:r>
              <a:rPr lang="en-US" altLang="zh-CN" dirty="0"/>
              <a:t>execute </a:t>
            </a:r>
            <a:r>
              <a:rPr lang="en-US" altLang="zh-CN" dirty="0">
                <a:solidFill>
                  <a:srgbClr val="FF0000"/>
                </a:solidFill>
              </a:rPr>
              <a:t>concurrently</a:t>
            </a:r>
            <a:r>
              <a:rPr lang="en-US" altLang="zh-CN" dirty="0"/>
              <a:t> and </a:t>
            </a:r>
            <a:r>
              <a:rPr lang="en-US" altLang="zh-CN" dirty="0" smtClean="0"/>
              <a:t>communicate during </a:t>
            </a:r>
            <a:r>
              <a:rPr lang="en-US" altLang="zh-CN" dirty="0"/>
              <a:t>their </a:t>
            </a:r>
            <a:r>
              <a:rPr lang="en-US" altLang="zh-CN" dirty="0" smtClean="0"/>
              <a:t>execution.</a:t>
            </a:r>
          </a:p>
          <a:p>
            <a:pPr lvl="1"/>
            <a:r>
              <a:rPr lang="en-US" altLang="zh-CN" dirty="0" smtClean="0"/>
              <a:t>Killing or removing a single process requires restart of </a:t>
            </a:r>
            <a:r>
              <a:rPr lang="en-US" altLang="zh-CN" dirty="0" smtClean="0">
                <a:solidFill>
                  <a:srgbClr val="FF0000"/>
                </a:solidFill>
              </a:rPr>
              <a:t>all</a:t>
            </a:r>
            <a:r>
              <a:rPr lang="en-US" altLang="zh-CN" dirty="0" smtClean="0"/>
              <a:t> the other processes in the set.</a:t>
            </a:r>
          </a:p>
          <a:p>
            <a:r>
              <a:rPr lang="en-US" altLang="zh-CN" dirty="0" err="1" smtClean="0"/>
              <a:t>Hadoop</a:t>
            </a:r>
            <a:r>
              <a:rPr lang="en-US" altLang="zh-CN" dirty="0" smtClean="0"/>
              <a:t> </a:t>
            </a:r>
            <a:r>
              <a:rPr lang="en-US" altLang="zh-CN" dirty="0" err="1" smtClean="0"/>
              <a:t>MapRedeuce</a:t>
            </a:r>
            <a:endParaRPr lang="en-US" altLang="zh-CN" dirty="0" smtClean="0"/>
          </a:p>
          <a:p>
            <a:pPr lvl="1"/>
            <a:r>
              <a:rPr lang="en-US" altLang="zh-CN" dirty="0" smtClean="0"/>
              <a:t>Tasks are </a:t>
            </a:r>
            <a:r>
              <a:rPr lang="en-US" altLang="zh-CN" dirty="0" smtClean="0">
                <a:solidFill>
                  <a:srgbClr val="FF0000"/>
                </a:solidFill>
              </a:rPr>
              <a:t>independent</a:t>
            </a:r>
            <a:r>
              <a:rPr lang="en-US" altLang="zh-CN" dirty="0" smtClean="0"/>
              <a:t> of each other, thus killing one task will not impact another.</a:t>
            </a:r>
          </a:p>
          <a:p>
            <a:pPr lvl="1"/>
            <a:r>
              <a:rPr lang="en-US" altLang="zh-CN" dirty="0" smtClean="0"/>
              <a:t>Computation benefits from a fine-grain (dynamic) resource sharing model.</a:t>
            </a:r>
          </a:p>
          <a:p>
            <a:pPr lvl="1"/>
            <a:endParaRPr lang="en-US" altLang="zh-CN" dirty="0" smtClean="0"/>
          </a:p>
          <a:p>
            <a:pPr lvl="1"/>
            <a:endParaRPr lang="en-US" altLang="zh-CN" dirty="0" smtClean="0"/>
          </a:p>
          <a:p>
            <a:pPr lvl="1"/>
            <a:endParaRPr lang="zh-CN" altLang="en-US" dirty="0"/>
          </a:p>
        </p:txBody>
      </p:sp>
      <p:pic>
        <p:nvPicPr>
          <p:cNvPr id="1026" name="Picture 2" descr="C:\Users\zhang\Desktop\open-mpi-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1" y="1412776"/>
            <a:ext cx="907025" cy="90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hang\Desktop\hadoop-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619" y="3573016"/>
            <a:ext cx="3811765" cy="9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294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Google’s Borg</a:t>
            </a:r>
            <a:endParaRPr lang="en-US" dirty="0"/>
          </a:p>
        </p:txBody>
      </p:sp>
      <p:sp>
        <p:nvSpPr>
          <p:cNvPr id="2" name="Content Placeholder 1"/>
          <p:cNvSpPr>
            <a:spLocks noGrp="1"/>
          </p:cNvSpPr>
          <p:nvPr>
            <p:ph idx="1"/>
          </p:nvPr>
        </p:nvSpPr>
        <p:spPr/>
        <p:txBody>
          <a:bodyPr>
            <a:normAutofit/>
          </a:bodyPr>
          <a:lstStyle/>
          <a:p>
            <a:pPr>
              <a:spcBef>
                <a:spcPts val="1800"/>
              </a:spcBef>
            </a:pPr>
            <a:r>
              <a:rPr lang="en-US" sz="2600" dirty="0" smtClean="0">
                <a:latin typeface="Arial" charset="0"/>
                <a:ea typeface="Arial" charset="0"/>
                <a:cs typeface="Arial" charset="0"/>
              </a:rPr>
              <a:t>Centralized </a:t>
            </a:r>
            <a:r>
              <a:rPr lang="en-US" sz="2600" dirty="0" err="1" smtClean="0">
                <a:latin typeface="Arial" charset="0"/>
                <a:ea typeface="Arial" charset="0"/>
                <a:cs typeface="Arial" charset="0"/>
              </a:rPr>
              <a:t>Borgmaster</a:t>
            </a:r>
            <a:r>
              <a:rPr lang="en-US" sz="2600" dirty="0" smtClean="0">
                <a:latin typeface="Arial" charset="0"/>
                <a:ea typeface="Arial" charset="0"/>
                <a:cs typeface="Arial" charset="0"/>
              </a:rPr>
              <a:t> + Localized </a:t>
            </a:r>
            <a:r>
              <a:rPr lang="en-US" sz="2600" dirty="0" err="1" smtClean="0">
                <a:latin typeface="Arial" charset="0"/>
                <a:ea typeface="Arial" charset="0"/>
                <a:cs typeface="Arial" charset="0"/>
              </a:rPr>
              <a:t>Borglet</a:t>
            </a:r>
            <a:r>
              <a:rPr lang="en-US" sz="2600" dirty="0" smtClean="0">
                <a:latin typeface="Arial" charset="0"/>
                <a:ea typeface="Arial" charset="0"/>
                <a:cs typeface="Arial" charset="0"/>
              </a:rPr>
              <a:t> (manage/monitor tasks)</a:t>
            </a:r>
          </a:p>
          <a:p>
            <a:pPr>
              <a:spcBef>
                <a:spcPts val="1800"/>
              </a:spcBef>
            </a:pPr>
            <a:r>
              <a:rPr lang="en-US" sz="2600" dirty="0" smtClean="0">
                <a:latin typeface="Arial" charset="0"/>
                <a:ea typeface="Arial" charset="0"/>
                <a:cs typeface="Arial" charset="0"/>
              </a:rPr>
              <a:t>Goal: Find machines for a given job</a:t>
            </a:r>
          </a:p>
          <a:p>
            <a:pPr>
              <a:spcBef>
                <a:spcPts val="1800"/>
              </a:spcBef>
            </a:pPr>
            <a:r>
              <a:rPr lang="en-US" sz="2600" dirty="0" smtClean="0">
                <a:latin typeface="Arial" charset="0"/>
                <a:ea typeface="Arial" charset="0"/>
                <a:cs typeface="Arial" charset="0"/>
              </a:rPr>
              <a:t>Allocation</a:t>
            </a:r>
          </a:p>
          <a:p>
            <a:pPr lvl="1"/>
            <a:r>
              <a:rPr lang="en-US" sz="2400" dirty="0" smtClean="0">
                <a:latin typeface="Arial" charset="0"/>
                <a:ea typeface="Arial" charset="0"/>
                <a:cs typeface="Arial" charset="0"/>
              </a:rPr>
              <a:t>Minimize # / priority preempted tasks</a:t>
            </a:r>
          </a:p>
          <a:p>
            <a:pPr lvl="1"/>
            <a:r>
              <a:rPr lang="en-US" sz="2400" dirty="0" smtClean="0">
                <a:latin typeface="Arial" charset="0"/>
                <a:ea typeface="Arial" charset="0"/>
                <a:cs typeface="Arial" charset="0"/>
              </a:rPr>
              <a:t>Pick machines already having copy of the task’s packages</a:t>
            </a:r>
          </a:p>
          <a:p>
            <a:pPr lvl="1"/>
            <a:r>
              <a:rPr lang="en-US" sz="2400" dirty="0" smtClean="0">
                <a:latin typeface="Arial" charset="0"/>
                <a:ea typeface="Arial" charset="0"/>
                <a:cs typeface="Arial" charset="0"/>
              </a:rPr>
              <a:t>Spread over power/failure domains</a:t>
            </a:r>
          </a:p>
          <a:p>
            <a:pPr lvl="1"/>
            <a:r>
              <a:rPr lang="en-US" sz="2400" dirty="0" smtClean="0">
                <a:latin typeface="Arial" charset="0"/>
                <a:ea typeface="Arial" charset="0"/>
                <a:cs typeface="Arial" charset="0"/>
              </a:rPr>
              <a:t>Mix high/low priority tasks</a:t>
            </a:r>
          </a:p>
          <a:p>
            <a:endParaRPr lang="en-US" sz="2400"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30</a:t>
            </a:fld>
            <a:endParaRPr lang="en-US" dirty="0"/>
          </a:p>
        </p:txBody>
      </p:sp>
      <p:pic>
        <p:nvPicPr>
          <p:cNvPr id="5"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2132856"/>
            <a:ext cx="1621888" cy="199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402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sz="3800" dirty="0" smtClean="0">
                <a:latin typeface="Arial" charset="0"/>
                <a:ea typeface="Arial" charset="0"/>
                <a:cs typeface="Arial" charset="0"/>
              </a:rPr>
              <a:t>Approach #2:  Offers, not schedule</a:t>
            </a:r>
            <a:endParaRPr lang="en-US" sz="3800" dirty="0">
              <a:latin typeface="Arial" charset="0"/>
              <a:ea typeface="Arial" charset="0"/>
              <a:cs typeface="Arial" charset="0"/>
            </a:endParaRPr>
          </a:p>
        </p:txBody>
      </p:sp>
      <p:sp>
        <p:nvSpPr>
          <p:cNvPr id="33794" name="Content Placeholder 2"/>
          <p:cNvSpPr>
            <a:spLocks noGrp="1"/>
          </p:cNvSpPr>
          <p:nvPr>
            <p:ph idx="1"/>
          </p:nvPr>
        </p:nvSpPr>
        <p:spPr/>
        <p:txBody>
          <a:bodyPr>
            <a:normAutofit lnSpcReduction="10000"/>
          </a:bodyPr>
          <a:lstStyle/>
          <a:p>
            <a:r>
              <a:rPr lang="sv-SE" sz="2800" dirty="0" err="1">
                <a:latin typeface="Arial" charset="0"/>
                <a:ea typeface="Arial" charset="0"/>
                <a:cs typeface="Arial" charset="0"/>
              </a:rPr>
              <a:t>Unit</a:t>
            </a:r>
            <a:r>
              <a:rPr lang="sv-SE" sz="2800" dirty="0">
                <a:latin typeface="Arial" charset="0"/>
                <a:ea typeface="Arial" charset="0"/>
                <a:cs typeface="Arial" charset="0"/>
              </a:rPr>
              <a:t> </a:t>
            </a:r>
            <a:r>
              <a:rPr lang="sv-SE" sz="2800" dirty="0" err="1">
                <a:latin typeface="Arial" charset="0"/>
                <a:ea typeface="Arial" charset="0"/>
                <a:cs typeface="Arial" charset="0"/>
              </a:rPr>
              <a:t>of</a:t>
            </a:r>
            <a:r>
              <a:rPr lang="sv-SE" sz="2800" dirty="0">
                <a:latin typeface="Arial" charset="0"/>
                <a:ea typeface="Arial" charset="0"/>
                <a:cs typeface="Arial" charset="0"/>
              </a:rPr>
              <a:t> </a:t>
            </a:r>
            <a:r>
              <a:rPr lang="sv-SE" sz="2800" dirty="0" err="1">
                <a:latin typeface="Arial" charset="0"/>
                <a:ea typeface="Arial" charset="0"/>
                <a:cs typeface="Arial" charset="0"/>
              </a:rPr>
              <a:t>allocation</a:t>
            </a:r>
            <a:r>
              <a:rPr lang="sv-SE" sz="2800" dirty="0">
                <a:latin typeface="Arial" charset="0"/>
                <a:ea typeface="Arial" charset="0"/>
                <a:cs typeface="Arial" charset="0"/>
              </a:rPr>
              <a:t>: </a:t>
            </a:r>
            <a:r>
              <a:rPr lang="sv-SE" sz="2800" b="1" i="1" dirty="0" err="1">
                <a:latin typeface="Arial" charset="0"/>
                <a:ea typeface="Arial" charset="0"/>
                <a:cs typeface="Arial" charset="0"/>
              </a:rPr>
              <a:t>resource</a:t>
            </a:r>
            <a:r>
              <a:rPr lang="sv-SE" sz="2800" b="1" i="1" dirty="0">
                <a:latin typeface="Arial" charset="0"/>
                <a:ea typeface="Arial" charset="0"/>
                <a:cs typeface="Arial" charset="0"/>
              </a:rPr>
              <a:t> offer</a:t>
            </a:r>
            <a:r>
              <a:rPr lang="sv-SE" sz="2800" dirty="0">
                <a:latin typeface="Arial" charset="0"/>
                <a:ea typeface="Arial" charset="0"/>
                <a:cs typeface="Arial" charset="0"/>
              </a:rPr>
              <a:t> </a:t>
            </a:r>
          </a:p>
          <a:p>
            <a:pPr lvl="1">
              <a:spcBef>
                <a:spcPts val="400"/>
              </a:spcBef>
              <a:spcAft>
                <a:spcPts val="400"/>
              </a:spcAft>
            </a:pPr>
            <a:r>
              <a:rPr lang="sv-SE" sz="2400" dirty="0" err="1">
                <a:latin typeface="Arial" charset="0"/>
                <a:ea typeface="Arial" charset="0"/>
                <a:cs typeface="Arial" charset="0"/>
              </a:rPr>
              <a:t>Vector</a:t>
            </a:r>
            <a:r>
              <a:rPr lang="sv-SE" sz="2400" dirty="0">
                <a:latin typeface="Arial" charset="0"/>
                <a:ea typeface="Arial" charset="0"/>
                <a:cs typeface="Arial" charset="0"/>
              </a:rPr>
              <a:t> </a:t>
            </a:r>
            <a:r>
              <a:rPr lang="sv-SE" sz="2400" dirty="0" err="1">
                <a:latin typeface="Arial" charset="0"/>
                <a:ea typeface="Arial" charset="0"/>
                <a:cs typeface="Arial" charset="0"/>
              </a:rPr>
              <a:t>of</a:t>
            </a:r>
            <a:r>
              <a:rPr lang="sv-SE" sz="2400" dirty="0">
                <a:latin typeface="Arial" charset="0"/>
                <a:ea typeface="Arial" charset="0"/>
                <a:cs typeface="Arial" charset="0"/>
              </a:rPr>
              <a:t> </a:t>
            </a:r>
            <a:r>
              <a:rPr lang="sv-SE" sz="2400" dirty="0" err="1">
                <a:latin typeface="Arial" charset="0"/>
                <a:ea typeface="Arial" charset="0"/>
                <a:cs typeface="Arial" charset="0"/>
              </a:rPr>
              <a:t>available</a:t>
            </a:r>
            <a:r>
              <a:rPr lang="sv-SE" sz="2400" dirty="0">
                <a:latin typeface="Arial" charset="0"/>
                <a:ea typeface="Arial" charset="0"/>
                <a:cs typeface="Arial" charset="0"/>
              </a:rPr>
              <a:t> </a:t>
            </a:r>
            <a:r>
              <a:rPr lang="sv-SE" sz="2400" dirty="0" err="1">
                <a:latin typeface="Arial" charset="0"/>
                <a:ea typeface="Arial" charset="0"/>
                <a:cs typeface="Arial" charset="0"/>
              </a:rPr>
              <a:t>resources</a:t>
            </a:r>
            <a:r>
              <a:rPr lang="sv-SE" sz="2400" dirty="0">
                <a:latin typeface="Arial" charset="0"/>
                <a:ea typeface="Arial" charset="0"/>
                <a:cs typeface="Arial" charset="0"/>
              </a:rPr>
              <a:t> on a </a:t>
            </a:r>
            <a:r>
              <a:rPr lang="sv-SE" sz="2400" dirty="0" err="1">
                <a:latin typeface="Arial" charset="0"/>
                <a:ea typeface="Arial" charset="0"/>
                <a:cs typeface="Arial" charset="0"/>
              </a:rPr>
              <a:t>node</a:t>
            </a:r>
            <a:endParaRPr lang="sv-SE" sz="2400" i="1" dirty="0">
              <a:solidFill>
                <a:srgbClr val="000000"/>
              </a:solidFill>
              <a:latin typeface="Arial" charset="0"/>
              <a:ea typeface="Arial" charset="0"/>
              <a:cs typeface="Arial" charset="0"/>
            </a:endParaRPr>
          </a:p>
          <a:p>
            <a:pPr lvl="1">
              <a:spcBef>
                <a:spcPts val="400"/>
              </a:spcBef>
              <a:spcAft>
                <a:spcPts val="400"/>
              </a:spcAft>
            </a:pPr>
            <a:r>
              <a:rPr lang="sv-SE" sz="2400" dirty="0">
                <a:latin typeface="Arial" charset="0"/>
                <a:ea typeface="Arial" charset="0"/>
                <a:cs typeface="Arial" charset="0"/>
              </a:rPr>
              <a:t> </a:t>
            </a:r>
            <a:r>
              <a:rPr lang="sv-SE" sz="2400" dirty="0" err="1">
                <a:latin typeface="Arial" charset="0"/>
                <a:ea typeface="Arial" charset="0"/>
                <a:cs typeface="Arial" charset="0"/>
              </a:rPr>
              <a:t>E.g</a:t>
            </a:r>
            <a:r>
              <a:rPr lang="sv-SE" sz="2400" dirty="0">
                <a:latin typeface="Arial" charset="0"/>
                <a:ea typeface="Arial" charset="0"/>
                <a:cs typeface="Arial" charset="0"/>
              </a:rPr>
              <a:t>.,  node1: &lt;1CPU, 1GB&gt;, </a:t>
            </a:r>
            <a:r>
              <a:rPr lang="sv-SE" sz="2400" dirty="0" smtClean="0">
                <a:latin typeface="Arial" charset="0"/>
                <a:ea typeface="Arial" charset="0"/>
                <a:cs typeface="Arial" charset="0"/>
              </a:rPr>
              <a:t> node2</a:t>
            </a:r>
            <a:r>
              <a:rPr lang="sv-SE" sz="2400" dirty="0">
                <a:latin typeface="Arial" charset="0"/>
                <a:ea typeface="Arial" charset="0"/>
                <a:cs typeface="Arial" charset="0"/>
              </a:rPr>
              <a:t>: &lt;4CPU, 16GB&gt; </a:t>
            </a:r>
            <a:endParaRPr lang="en-US" sz="2400" dirty="0">
              <a:latin typeface="Arial" charset="0"/>
              <a:ea typeface="Arial" charset="0"/>
              <a:cs typeface="Arial" charset="0"/>
            </a:endParaRPr>
          </a:p>
          <a:p>
            <a:pPr marL="514350" indent="-514350">
              <a:spcBef>
                <a:spcPts val="4000"/>
              </a:spcBef>
              <a:buFont typeface="+mj-lt"/>
              <a:buAutoNum type="arabicPeriod"/>
            </a:pPr>
            <a:r>
              <a:rPr lang="en-US" sz="2600" dirty="0">
                <a:latin typeface="Arial" charset="0"/>
                <a:ea typeface="Arial" charset="0"/>
                <a:cs typeface="Arial" charset="0"/>
              </a:rPr>
              <a:t>Master sends resource offers to </a:t>
            </a:r>
            <a:r>
              <a:rPr lang="en-US" sz="2600" dirty="0" smtClean="0">
                <a:latin typeface="Arial" charset="0"/>
                <a:ea typeface="Arial" charset="0"/>
                <a:cs typeface="Arial" charset="0"/>
              </a:rPr>
              <a:t>frameworks</a:t>
            </a:r>
          </a:p>
          <a:p>
            <a:pPr marL="514350" indent="-514350">
              <a:spcBef>
                <a:spcPts val="1200"/>
              </a:spcBef>
              <a:buFont typeface="+mj-lt"/>
              <a:buAutoNum type="arabicPeriod"/>
            </a:pPr>
            <a:r>
              <a:rPr lang="en-US" sz="2600" dirty="0" smtClean="0">
                <a:latin typeface="Arial" charset="0"/>
                <a:ea typeface="Arial" charset="0"/>
                <a:cs typeface="Arial" charset="0"/>
              </a:rPr>
              <a:t>Frameworks:</a:t>
            </a:r>
          </a:p>
          <a:p>
            <a:pPr lvl="1">
              <a:spcBef>
                <a:spcPts val="400"/>
              </a:spcBef>
              <a:spcAft>
                <a:spcPts val="400"/>
              </a:spcAft>
            </a:pPr>
            <a:r>
              <a:rPr lang="en-US" sz="2400" dirty="0" smtClean="0">
                <a:latin typeface="Arial" charset="0"/>
                <a:ea typeface="Arial" charset="0"/>
                <a:cs typeface="Arial" charset="0"/>
              </a:rPr>
              <a:t>Select </a:t>
            </a:r>
            <a:r>
              <a:rPr lang="en-US" sz="2400" dirty="0">
                <a:latin typeface="Arial" charset="0"/>
                <a:ea typeface="Arial" charset="0"/>
                <a:cs typeface="Arial" charset="0"/>
              </a:rPr>
              <a:t>which offers to </a:t>
            </a:r>
            <a:r>
              <a:rPr lang="en-US" sz="2400" dirty="0" smtClean="0">
                <a:latin typeface="Arial" charset="0"/>
                <a:ea typeface="Arial" charset="0"/>
                <a:cs typeface="Arial" charset="0"/>
              </a:rPr>
              <a:t>accept</a:t>
            </a:r>
          </a:p>
          <a:p>
            <a:pPr lvl="1">
              <a:spcBef>
                <a:spcPts val="400"/>
              </a:spcBef>
              <a:spcAft>
                <a:spcPts val="400"/>
              </a:spcAft>
            </a:pPr>
            <a:r>
              <a:rPr lang="en-US" sz="2400" dirty="0" smtClean="0">
                <a:latin typeface="Arial" charset="0"/>
                <a:ea typeface="Arial" charset="0"/>
                <a:cs typeface="Arial" charset="0"/>
              </a:rPr>
              <a:t>Perform task scheduling</a:t>
            </a:r>
            <a:r>
              <a:rPr lang="en-US" sz="2400" dirty="0">
                <a:latin typeface="Arial" charset="0"/>
                <a:ea typeface="Arial" charset="0"/>
                <a:cs typeface="Arial" charset="0"/>
              </a:rPr>
              <a:t> </a:t>
            </a:r>
          </a:p>
          <a:p>
            <a:pPr lvl="1">
              <a:spcBef>
                <a:spcPts val="400"/>
              </a:spcBef>
              <a:spcAft>
                <a:spcPts val="400"/>
              </a:spcAft>
            </a:pPr>
            <a:r>
              <a:rPr lang="en-US" sz="2400" dirty="0">
                <a:latin typeface="Arial" charset="0"/>
                <a:ea typeface="Arial" charset="0"/>
                <a:cs typeface="Arial" charset="0"/>
              </a:rPr>
              <a:t>U</a:t>
            </a:r>
            <a:r>
              <a:rPr lang="en-US" sz="2400" dirty="0" smtClean="0">
                <a:latin typeface="Arial" charset="0"/>
                <a:ea typeface="Arial" charset="0"/>
                <a:cs typeface="Arial" charset="0"/>
              </a:rPr>
              <a:t>nlike global scheduler, requires another level of support</a:t>
            </a:r>
          </a:p>
        </p:txBody>
      </p:sp>
      <p:sp>
        <p:nvSpPr>
          <p:cNvPr id="5" name="Slide Number Placeholder 4"/>
          <p:cNvSpPr>
            <a:spLocks noGrp="1"/>
          </p:cNvSpPr>
          <p:nvPr>
            <p:ph type="sldNum" sz="quarter" idx="12"/>
          </p:nvPr>
        </p:nvSpPr>
        <p:spPr/>
        <p:txBody>
          <a:bodyPr/>
          <a:lstStyle/>
          <a:p>
            <a:pPr>
              <a:defRPr/>
            </a:pPr>
            <a:fld id="{729111C5-E04E-4942-8174-12BB645D56A6}" type="slidenum">
              <a:rPr lang="en-US" smtClean="0"/>
              <a:pPr>
                <a:defRPr/>
              </a:pPr>
              <a:t>31</a:t>
            </a:fld>
            <a:endParaRPr lang="en-US" dirty="0"/>
          </a:p>
        </p:txBody>
      </p:sp>
      <p:sp>
        <p:nvSpPr>
          <p:cNvPr id="2" name="Rectangle 1"/>
          <p:cNvSpPr/>
          <p:nvPr/>
        </p:nvSpPr>
        <p:spPr>
          <a:xfrm>
            <a:off x="0" y="6222425"/>
            <a:ext cx="8915400" cy="477054"/>
          </a:xfrm>
          <a:prstGeom prst="rect">
            <a:avLst/>
          </a:prstGeom>
        </p:spPr>
        <p:txBody>
          <a:bodyPr wrap="square">
            <a:spAutoFit/>
          </a:bodyPr>
          <a:lstStyle/>
          <a:p>
            <a:pPr marL="0" indent="0">
              <a:buNone/>
            </a:pPr>
            <a:r>
              <a:rPr lang="en-US" sz="1400" b="0" i="1" dirty="0" err="1" smtClean="0">
                <a:solidFill>
                  <a:schemeClr val="bg1">
                    <a:lumMod val="50000"/>
                  </a:schemeClr>
                </a:solidFill>
                <a:latin typeface="Arial" charset="0"/>
                <a:ea typeface="Arial" charset="0"/>
                <a:cs typeface="Arial" charset="0"/>
              </a:rPr>
              <a:t>Mesos</a:t>
            </a:r>
            <a:r>
              <a:rPr lang="en-US" sz="1400" b="0" i="1" dirty="0" smtClean="0">
                <a:solidFill>
                  <a:schemeClr val="bg1">
                    <a:lumMod val="50000"/>
                  </a:schemeClr>
                </a:solidFill>
                <a:latin typeface="Arial" charset="0"/>
                <a:ea typeface="Arial" charset="0"/>
                <a:cs typeface="Arial" charset="0"/>
              </a:rPr>
              <a:t>: A Platform for Fine-Grained Resource Sharing in the Data Center </a:t>
            </a:r>
          </a:p>
          <a:p>
            <a:pPr marL="0" indent="0">
              <a:buNone/>
            </a:pPr>
            <a:r>
              <a:rPr lang="en-US" sz="1100" b="0" dirty="0" smtClean="0">
                <a:solidFill>
                  <a:schemeClr val="bg1">
                    <a:lumMod val="50000"/>
                  </a:schemeClr>
                </a:solidFill>
                <a:latin typeface="Arial" charset="0"/>
                <a:ea typeface="Arial" charset="0"/>
                <a:cs typeface="Arial" charset="0"/>
              </a:rPr>
              <a:t>Benjamin </a:t>
            </a:r>
            <a:r>
              <a:rPr lang="en-US" sz="1100" b="0" dirty="0" err="1" smtClean="0">
                <a:solidFill>
                  <a:schemeClr val="bg1">
                    <a:lumMod val="50000"/>
                  </a:schemeClr>
                </a:solidFill>
                <a:latin typeface="Arial" charset="0"/>
                <a:ea typeface="Arial" charset="0"/>
                <a:cs typeface="Arial" charset="0"/>
              </a:rPr>
              <a:t>Hindman</a:t>
            </a:r>
            <a:r>
              <a:rPr lang="en-US" sz="1100" b="0" dirty="0" smtClean="0">
                <a:solidFill>
                  <a:schemeClr val="bg1">
                    <a:lumMod val="50000"/>
                  </a:schemeClr>
                </a:solidFill>
                <a:latin typeface="Arial" charset="0"/>
                <a:ea typeface="Arial" charset="0"/>
                <a:cs typeface="Arial" charset="0"/>
              </a:rPr>
              <a:t>, Andy </a:t>
            </a:r>
            <a:r>
              <a:rPr lang="en-US" sz="1100" b="0" dirty="0" err="1" smtClean="0">
                <a:solidFill>
                  <a:schemeClr val="bg1">
                    <a:lumMod val="50000"/>
                  </a:schemeClr>
                </a:solidFill>
                <a:latin typeface="Arial" charset="0"/>
                <a:ea typeface="Arial" charset="0"/>
                <a:cs typeface="Arial" charset="0"/>
              </a:rPr>
              <a:t>Konwinski</a:t>
            </a:r>
            <a:r>
              <a:rPr lang="en-US" sz="1100" b="0" dirty="0" smtClean="0">
                <a:solidFill>
                  <a:schemeClr val="bg1">
                    <a:lumMod val="50000"/>
                  </a:schemeClr>
                </a:solidFill>
                <a:latin typeface="Arial" charset="0"/>
                <a:ea typeface="Arial" charset="0"/>
                <a:cs typeface="Arial" charset="0"/>
              </a:rPr>
              <a:t>, </a:t>
            </a:r>
            <a:r>
              <a:rPr lang="en-US" sz="1100" b="0" dirty="0" err="1" smtClean="0">
                <a:solidFill>
                  <a:schemeClr val="bg1">
                    <a:lumMod val="50000"/>
                  </a:schemeClr>
                </a:solidFill>
                <a:latin typeface="Arial" charset="0"/>
                <a:ea typeface="Arial" charset="0"/>
                <a:cs typeface="Arial" charset="0"/>
              </a:rPr>
              <a:t>Matei</a:t>
            </a:r>
            <a:r>
              <a:rPr lang="en-US" sz="1100" b="0" dirty="0" smtClean="0">
                <a:solidFill>
                  <a:schemeClr val="bg1">
                    <a:lumMod val="50000"/>
                  </a:schemeClr>
                </a:solidFill>
                <a:latin typeface="Arial" charset="0"/>
                <a:ea typeface="Arial" charset="0"/>
                <a:cs typeface="Arial" charset="0"/>
              </a:rPr>
              <a:t> </a:t>
            </a:r>
            <a:r>
              <a:rPr lang="en-US" sz="1100" b="0" dirty="0" err="1" smtClean="0">
                <a:solidFill>
                  <a:schemeClr val="bg1">
                    <a:lumMod val="50000"/>
                  </a:schemeClr>
                </a:solidFill>
                <a:latin typeface="Arial" charset="0"/>
                <a:ea typeface="Arial" charset="0"/>
                <a:cs typeface="Arial" charset="0"/>
              </a:rPr>
              <a:t>Zaharia</a:t>
            </a:r>
            <a:r>
              <a:rPr lang="en-US" sz="1100" b="0" dirty="0" smtClean="0">
                <a:solidFill>
                  <a:schemeClr val="bg1">
                    <a:lumMod val="50000"/>
                  </a:schemeClr>
                </a:solidFill>
                <a:latin typeface="Arial" charset="0"/>
                <a:ea typeface="Arial" charset="0"/>
                <a:cs typeface="Arial" charset="0"/>
              </a:rPr>
              <a:t>, Ali </a:t>
            </a:r>
            <a:r>
              <a:rPr lang="en-US" sz="1100" b="0" dirty="0" err="1" smtClean="0">
                <a:solidFill>
                  <a:schemeClr val="bg1">
                    <a:lumMod val="50000"/>
                  </a:schemeClr>
                </a:solidFill>
                <a:latin typeface="Arial" charset="0"/>
                <a:ea typeface="Arial" charset="0"/>
                <a:cs typeface="Arial" charset="0"/>
              </a:rPr>
              <a:t>Ghodsi</a:t>
            </a:r>
            <a:r>
              <a:rPr lang="en-US" sz="1100" b="0" dirty="0" smtClean="0">
                <a:solidFill>
                  <a:schemeClr val="bg1">
                    <a:lumMod val="50000"/>
                  </a:schemeClr>
                </a:solidFill>
                <a:latin typeface="Arial" charset="0"/>
                <a:ea typeface="Arial" charset="0"/>
                <a:cs typeface="Arial" charset="0"/>
              </a:rPr>
              <a:t>, Anthony D. Joseph, Randy Katz, Scott </a:t>
            </a:r>
            <a:r>
              <a:rPr lang="en-US" sz="1100" b="0" dirty="0" err="1" smtClean="0">
                <a:solidFill>
                  <a:schemeClr val="bg1">
                    <a:lumMod val="50000"/>
                  </a:schemeClr>
                </a:solidFill>
                <a:latin typeface="Arial" charset="0"/>
                <a:ea typeface="Arial" charset="0"/>
                <a:cs typeface="Arial" charset="0"/>
              </a:rPr>
              <a:t>Shenker</a:t>
            </a:r>
            <a:r>
              <a:rPr lang="en-US" sz="1100" b="0" dirty="0" smtClean="0">
                <a:solidFill>
                  <a:schemeClr val="bg1">
                    <a:lumMod val="50000"/>
                  </a:schemeClr>
                </a:solidFill>
                <a:latin typeface="Arial" charset="0"/>
                <a:ea typeface="Arial" charset="0"/>
                <a:cs typeface="Arial" charset="0"/>
              </a:rPr>
              <a:t>, Ion </a:t>
            </a:r>
            <a:r>
              <a:rPr lang="en-US" sz="1100" b="0" dirty="0" err="1" smtClean="0">
                <a:solidFill>
                  <a:schemeClr val="bg1">
                    <a:lumMod val="50000"/>
                  </a:schemeClr>
                </a:solidFill>
                <a:latin typeface="Arial" charset="0"/>
                <a:ea typeface="Arial" charset="0"/>
                <a:cs typeface="Arial" charset="0"/>
              </a:rPr>
              <a:t>Stoica</a:t>
            </a:r>
            <a:r>
              <a:rPr lang="en-US" sz="1100" b="0" dirty="0" smtClean="0">
                <a:solidFill>
                  <a:schemeClr val="bg1">
                    <a:lumMod val="50000"/>
                  </a:schemeClr>
                </a:solidFill>
                <a:latin typeface="Arial" charset="0"/>
                <a:ea typeface="Arial" charset="0"/>
                <a:cs typeface="Arial" charset="0"/>
              </a:rPr>
              <a:t>, NSDI’11 </a:t>
            </a:r>
            <a:endParaRPr lang="en-US" sz="1100" b="0" dirty="0">
              <a:solidFill>
                <a:schemeClr val="bg1">
                  <a:lumMod val="50000"/>
                </a:schemeClr>
              </a:solidFill>
              <a:latin typeface="Arial" charset="0"/>
              <a:ea typeface="Arial" charset="0"/>
              <a:cs typeface="Arial" charset="0"/>
            </a:endParaRPr>
          </a:p>
        </p:txBody>
      </p:sp>
    </p:spTree>
    <p:extLst>
      <p:ext uri="{BB962C8B-B14F-4D97-AF65-F5344CB8AC3E}">
        <p14:creationId xmlns:p14="http://schemas.microsoft.com/office/powerpoint/2010/main" val="42106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0994"/>
          <p:cNvSpPr>
            <a:spLocks noChangeArrowheads="1"/>
          </p:cNvSpPr>
          <p:nvPr/>
        </p:nvSpPr>
        <p:spPr bwMode="auto">
          <a:xfrm>
            <a:off x="6934200" y="2895600"/>
            <a:ext cx="2057400" cy="914400"/>
          </a:xfrm>
          <a:prstGeom prst="rect">
            <a:avLst/>
          </a:prstGeom>
          <a:solidFill>
            <a:srgbClr val="51A2FF"/>
          </a:solidFill>
          <a:ln w="9525">
            <a:solidFill>
              <a:schemeClr val="tx1"/>
            </a:solidFill>
            <a:round/>
            <a:headEnd/>
            <a:tailEnd/>
          </a:ln>
        </p:spPr>
        <p:txBody>
          <a:bodyPr wrap="none" anchor="ctr"/>
          <a:lstStyle/>
          <a:p>
            <a:pPr algn="ctr"/>
            <a:r>
              <a:rPr lang="sv-SE" sz="2400" b="0">
                <a:latin typeface="Calibri" charset="0"/>
                <a:cs typeface="Calibri" charset="0"/>
              </a:rPr>
              <a:t>Hadoop</a:t>
            </a:r>
          </a:p>
          <a:p>
            <a:pPr algn="ctr"/>
            <a:r>
              <a:rPr lang="sv-SE" sz="2400" b="0">
                <a:latin typeface="Calibri" charset="0"/>
                <a:cs typeface="Calibri" charset="0"/>
              </a:rPr>
              <a:t> JobTracker</a:t>
            </a:r>
            <a:endParaRPr lang="en-US" sz="2400" b="0">
              <a:latin typeface="Calibri" charset="0"/>
              <a:cs typeface="Calibri" charset="0"/>
            </a:endParaRPr>
          </a:p>
        </p:txBody>
      </p:sp>
      <p:sp>
        <p:nvSpPr>
          <p:cNvPr id="35842" name="Rectangle 63"/>
          <p:cNvSpPr>
            <a:spLocks noChangeArrowheads="1"/>
          </p:cNvSpPr>
          <p:nvPr/>
        </p:nvSpPr>
        <p:spPr bwMode="auto">
          <a:xfrm>
            <a:off x="6934200" y="5181600"/>
            <a:ext cx="2057400" cy="914400"/>
          </a:xfrm>
          <a:prstGeom prst="rect">
            <a:avLst/>
          </a:prstGeom>
          <a:solidFill>
            <a:srgbClr val="FF0000"/>
          </a:solidFill>
          <a:ln w="9525">
            <a:solidFill>
              <a:schemeClr val="tx1"/>
            </a:solidFill>
            <a:round/>
            <a:headEnd/>
            <a:tailEnd/>
          </a:ln>
        </p:spPr>
        <p:txBody>
          <a:bodyPr wrap="none" anchor="ctr"/>
          <a:lstStyle/>
          <a:p>
            <a:pPr algn="ctr"/>
            <a:r>
              <a:rPr lang="sv-SE" sz="2400" b="0" dirty="0" smtClean="0">
                <a:latin typeface="Calibri" charset="0"/>
                <a:cs typeface="Calibri" charset="0"/>
              </a:rPr>
              <a:t>Spark</a:t>
            </a:r>
            <a:endParaRPr lang="sv-SE" sz="2400" b="0" dirty="0">
              <a:latin typeface="Calibri" charset="0"/>
              <a:cs typeface="Calibri" charset="0"/>
            </a:endParaRPr>
          </a:p>
          <a:p>
            <a:pPr algn="ctr"/>
            <a:r>
              <a:rPr lang="sv-SE" sz="2400" b="0" dirty="0">
                <a:latin typeface="Calibri" charset="0"/>
                <a:cs typeface="Calibri" charset="0"/>
              </a:rPr>
              <a:t> </a:t>
            </a:r>
            <a:r>
              <a:rPr lang="sv-SE" sz="2400" b="0" dirty="0" err="1">
                <a:latin typeface="Calibri" charset="0"/>
                <a:cs typeface="Calibri" charset="0"/>
              </a:rPr>
              <a:t>JobTracker</a:t>
            </a:r>
            <a:endParaRPr lang="en-US" sz="2400" b="0" dirty="0">
              <a:latin typeface="Calibri" charset="0"/>
              <a:cs typeface="Calibri" charset="0"/>
            </a:endParaRPr>
          </a:p>
        </p:txBody>
      </p:sp>
      <p:sp>
        <p:nvSpPr>
          <p:cNvPr id="35843" name="Rectangle 59"/>
          <p:cNvSpPr>
            <a:spLocks noChangeArrowheads="1"/>
          </p:cNvSpPr>
          <p:nvPr/>
        </p:nvSpPr>
        <p:spPr bwMode="auto">
          <a:xfrm>
            <a:off x="3733800" y="3429000"/>
            <a:ext cx="2133600" cy="20574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4" name="Rectangle 59"/>
          <p:cNvSpPr>
            <a:spLocks noChangeArrowheads="1"/>
          </p:cNvSpPr>
          <p:nvPr/>
        </p:nvSpPr>
        <p:spPr bwMode="auto">
          <a:xfrm>
            <a:off x="381000" y="5320746"/>
            <a:ext cx="2058988"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5" name="Rectangle 59"/>
          <p:cNvSpPr>
            <a:spLocks noChangeArrowheads="1"/>
          </p:cNvSpPr>
          <p:nvPr/>
        </p:nvSpPr>
        <p:spPr bwMode="auto">
          <a:xfrm>
            <a:off x="381000" y="3824739"/>
            <a:ext cx="2058988"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6" name="Rectangle 59"/>
          <p:cNvSpPr>
            <a:spLocks noChangeArrowheads="1"/>
          </p:cNvSpPr>
          <p:nvPr/>
        </p:nvSpPr>
        <p:spPr bwMode="auto">
          <a:xfrm>
            <a:off x="379413" y="2328732"/>
            <a:ext cx="2058987"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7" name="TextBox 1"/>
          <p:cNvSpPr txBox="1">
            <a:spLocks noChangeArrowheads="1"/>
          </p:cNvSpPr>
          <p:nvPr/>
        </p:nvSpPr>
        <p:spPr bwMode="auto">
          <a:xfrm>
            <a:off x="1349375" y="3362195"/>
            <a:ext cx="1089025" cy="338137"/>
          </a:xfrm>
          <a:prstGeom prst="rect">
            <a:avLst/>
          </a:prstGeom>
          <a:solidFill>
            <a:srgbClr val="E6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8CPU, 8GB</a:t>
            </a:r>
          </a:p>
        </p:txBody>
      </p:sp>
      <p:sp>
        <p:nvSpPr>
          <p:cNvPr id="6" name="TextBox 5"/>
          <p:cNvSpPr txBox="1"/>
          <p:nvPr/>
        </p:nvSpPr>
        <p:spPr>
          <a:xfrm flipH="1">
            <a:off x="500063" y="2627182"/>
            <a:ext cx="1828800" cy="708025"/>
          </a:xfrm>
          <a:prstGeom prst="rect">
            <a:avLst/>
          </a:prstGeom>
          <a:solidFill>
            <a:srgbClr val="51A2FF"/>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Hadoop Executor</a:t>
            </a:r>
            <a:endParaRPr lang="en-US" b="0" smtClean="0">
              <a:latin typeface="Calibri" charset="0"/>
              <a:cs typeface="Calibri" charset="0"/>
            </a:endParaRPr>
          </a:p>
        </p:txBody>
      </p:sp>
      <p:sp>
        <p:nvSpPr>
          <p:cNvPr id="7" name="TextBox 6"/>
          <p:cNvSpPr txBox="1"/>
          <p:nvPr/>
        </p:nvSpPr>
        <p:spPr>
          <a:xfrm flipH="1">
            <a:off x="500063" y="3071682"/>
            <a:ext cx="1828800" cy="400050"/>
          </a:xfrm>
          <a:prstGeom prst="rect">
            <a:avLst/>
          </a:prstGeom>
          <a:solidFill>
            <a:srgbClr val="FF3737"/>
          </a:solidFill>
          <a:ln>
            <a:solidFill>
              <a:schemeClr val="tx1">
                <a:lumMod val="95000"/>
                <a:lumOff val="5000"/>
              </a:schemeClr>
            </a:solidFill>
          </a:ln>
        </p:spPr>
        <p:txBody>
          <a:bodyPr l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MPI executor</a:t>
            </a:r>
            <a:endParaRPr lang="en-US" b="0" smtClean="0">
              <a:latin typeface="Calibri" charset="0"/>
              <a:cs typeface="Calibri" charset="0"/>
            </a:endParaRPr>
          </a:p>
        </p:txBody>
      </p:sp>
      <p:sp>
        <p:nvSpPr>
          <p:cNvPr id="28" name="TextBox 27"/>
          <p:cNvSpPr txBox="1"/>
          <p:nvPr/>
        </p:nvSpPr>
        <p:spPr>
          <a:xfrm flipH="1">
            <a:off x="620713" y="2681157"/>
            <a:ext cx="869950" cy="306388"/>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1</a:t>
            </a:r>
            <a:endParaRPr lang="en-US" b="0" smtClean="0">
              <a:latin typeface="Calibri" charset="0"/>
              <a:cs typeface="Calibri" charset="0"/>
            </a:endParaRPr>
          </a:p>
        </p:txBody>
      </p:sp>
      <p:sp>
        <p:nvSpPr>
          <p:cNvPr id="33" name="TextBox 32"/>
          <p:cNvSpPr txBox="1"/>
          <p:nvPr/>
        </p:nvSpPr>
        <p:spPr>
          <a:xfrm flipH="1">
            <a:off x="620713" y="3127245"/>
            <a:ext cx="869950" cy="307975"/>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1</a:t>
            </a:r>
            <a:endParaRPr lang="en-US" b="0" smtClean="0">
              <a:latin typeface="Calibri" charset="0"/>
              <a:cs typeface="Calibri" charset="0"/>
            </a:endParaRPr>
          </a:p>
        </p:txBody>
      </p:sp>
      <p:sp>
        <p:nvSpPr>
          <p:cNvPr id="35852" name="TextBox 52"/>
          <p:cNvSpPr txBox="1">
            <a:spLocks noChangeArrowheads="1"/>
          </p:cNvSpPr>
          <p:nvPr/>
        </p:nvSpPr>
        <p:spPr bwMode="auto">
          <a:xfrm>
            <a:off x="1244600" y="4858202"/>
            <a:ext cx="1193800" cy="338137"/>
          </a:xfrm>
          <a:prstGeom prst="rect">
            <a:avLst/>
          </a:prstGeom>
          <a:solidFill>
            <a:srgbClr val="E6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8CPU, 16GB</a:t>
            </a:r>
          </a:p>
        </p:txBody>
      </p:sp>
      <p:sp>
        <p:nvSpPr>
          <p:cNvPr id="35853" name="TextBox 53"/>
          <p:cNvSpPr txBox="1">
            <a:spLocks noChangeArrowheads="1"/>
          </p:cNvSpPr>
          <p:nvPr/>
        </p:nvSpPr>
        <p:spPr bwMode="auto">
          <a:xfrm>
            <a:off x="1141413" y="6354209"/>
            <a:ext cx="1296987" cy="338137"/>
          </a:xfrm>
          <a:prstGeom prst="rect">
            <a:avLst/>
          </a:prstGeom>
          <a:solidFill>
            <a:srgbClr val="E6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16CPU, 16GB</a:t>
            </a:r>
          </a:p>
        </p:txBody>
      </p:sp>
      <p:sp>
        <p:nvSpPr>
          <p:cNvPr id="9" name="TextBox 8"/>
          <p:cNvSpPr txBox="1"/>
          <p:nvPr/>
        </p:nvSpPr>
        <p:spPr>
          <a:xfrm flipH="1">
            <a:off x="500063" y="4129539"/>
            <a:ext cx="1828800" cy="708025"/>
          </a:xfrm>
          <a:prstGeom prst="rect">
            <a:avLst/>
          </a:prstGeom>
          <a:solidFill>
            <a:srgbClr val="51A2FF"/>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Hadoop Executor</a:t>
            </a:r>
            <a:endParaRPr lang="en-US" b="0" smtClean="0">
              <a:latin typeface="Calibri" charset="0"/>
              <a:cs typeface="Calibri" charset="0"/>
            </a:endParaRPr>
          </a:p>
        </p:txBody>
      </p:sp>
      <p:sp>
        <p:nvSpPr>
          <p:cNvPr id="29" name="TextBox 28"/>
          <p:cNvSpPr txBox="1"/>
          <p:nvPr/>
        </p:nvSpPr>
        <p:spPr>
          <a:xfrm flipH="1">
            <a:off x="609600" y="4205739"/>
            <a:ext cx="871538" cy="306388"/>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2</a:t>
            </a:r>
            <a:endParaRPr lang="en-US" b="0" smtClean="0">
              <a:latin typeface="Calibri" charset="0"/>
              <a:cs typeface="Calibri" charset="0"/>
            </a:endParaRPr>
          </a:p>
        </p:txBody>
      </p:sp>
      <p:sp>
        <p:nvSpPr>
          <p:cNvPr id="12" name="TextBox 11"/>
          <p:cNvSpPr txBox="1"/>
          <p:nvPr/>
        </p:nvSpPr>
        <p:spPr>
          <a:xfrm flipH="1">
            <a:off x="3886200" y="4702175"/>
            <a:ext cx="1828800" cy="708025"/>
          </a:xfrm>
          <a:prstGeom prst="rect">
            <a:avLst/>
          </a:prstGeom>
          <a:solidFill>
            <a:srgbClr val="E69F00"/>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Allocation Module</a:t>
            </a:r>
            <a:endParaRPr lang="en-US" b="0" smtClean="0">
              <a:latin typeface="Calibri" charset="0"/>
              <a:cs typeface="Calibri" charset="0"/>
            </a:endParaRPr>
          </a:p>
        </p:txBody>
      </p:sp>
      <p:grpSp>
        <p:nvGrpSpPr>
          <p:cNvPr id="2" name="Group 2"/>
          <p:cNvGrpSpPr>
            <a:grpSpLocks/>
          </p:cNvGrpSpPr>
          <p:nvPr/>
        </p:nvGrpSpPr>
        <p:grpSpPr bwMode="auto">
          <a:xfrm>
            <a:off x="3810000" y="3733800"/>
            <a:ext cx="1905000" cy="304800"/>
            <a:chOff x="3810000" y="4038600"/>
            <a:chExt cx="1905000" cy="304800"/>
          </a:xfrm>
        </p:grpSpPr>
        <p:sp>
          <p:nvSpPr>
            <p:cNvPr id="35894" name="Rectangle 1"/>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95" name="Rectangle 34"/>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&lt;8CPU,8GB&gt;</a:t>
              </a:r>
            </a:p>
          </p:txBody>
        </p:sp>
      </p:grpSp>
      <p:grpSp>
        <p:nvGrpSpPr>
          <p:cNvPr id="3" name="Group 36"/>
          <p:cNvGrpSpPr>
            <a:grpSpLocks/>
          </p:cNvGrpSpPr>
          <p:nvPr/>
        </p:nvGrpSpPr>
        <p:grpSpPr bwMode="auto">
          <a:xfrm>
            <a:off x="3810000" y="4038600"/>
            <a:ext cx="1905000" cy="304800"/>
            <a:chOff x="3810000" y="4038600"/>
            <a:chExt cx="1905000" cy="304800"/>
          </a:xfrm>
        </p:grpSpPr>
        <p:sp>
          <p:nvSpPr>
            <p:cNvPr id="35892" name="Rectangle 37"/>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S2</a:t>
              </a:r>
            </a:p>
          </p:txBody>
        </p:sp>
        <p:sp>
          <p:nvSpPr>
            <p:cNvPr id="35893" name="Rectangle 38"/>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&lt;8CPU,16GB&gt;</a:t>
              </a:r>
            </a:p>
          </p:txBody>
        </p:sp>
      </p:grpSp>
      <p:grpSp>
        <p:nvGrpSpPr>
          <p:cNvPr id="4" name="Group 39"/>
          <p:cNvGrpSpPr>
            <a:grpSpLocks/>
          </p:cNvGrpSpPr>
          <p:nvPr/>
        </p:nvGrpSpPr>
        <p:grpSpPr bwMode="auto">
          <a:xfrm>
            <a:off x="3810000" y="4343400"/>
            <a:ext cx="1905000" cy="304800"/>
            <a:chOff x="3810000" y="4038600"/>
            <a:chExt cx="1905000" cy="304800"/>
          </a:xfrm>
        </p:grpSpPr>
        <p:sp>
          <p:nvSpPr>
            <p:cNvPr id="35890" name="Rectangle 40"/>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S3</a:t>
              </a:r>
            </a:p>
          </p:txBody>
        </p:sp>
        <p:sp>
          <p:nvSpPr>
            <p:cNvPr id="35891" name="Rectangle 41"/>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&lt;16CPU,16GB&gt;</a:t>
              </a:r>
            </a:p>
          </p:txBody>
        </p:sp>
      </p:grpSp>
      <p:grpSp>
        <p:nvGrpSpPr>
          <p:cNvPr id="5" name="Group 42"/>
          <p:cNvGrpSpPr>
            <a:grpSpLocks/>
          </p:cNvGrpSpPr>
          <p:nvPr/>
        </p:nvGrpSpPr>
        <p:grpSpPr bwMode="auto">
          <a:xfrm>
            <a:off x="3810000" y="3733800"/>
            <a:ext cx="1905000" cy="304800"/>
            <a:chOff x="3810000" y="4038600"/>
            <a:chExt cx="1859278" cy="304800"/>
          </a:xfrm>
        </p:grpSpPr>
        <p:sp>
          <p:nvSpPr>
            <p:cNvPr id="35888" name="Rectangle 43"/>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89" name="Rectangle 44"/>
            <p:cNvSpPr>
              <a:spLocks noChangeArrowheads="1"/>
            </p:cNvSpPr>
            <p:nvPr/>
          </p:nvSpPr>
          <p:spPr bwMode="auto">
            <a:xfrm>
              <a:off x="4181854" y="4038600"/>
              <a:ext cx="1487424"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6</a:t>
              </a:r>
              <a:r>
                <a:rPr lang="en-US" sz="1800" b="0">
                  <a:latin typeface="Calibri" charset="0"/>
                  <a:cs typeface="Calibri" charset="0"/>
                </a:rPr>
                <a:t>CPU,</a:t>
              </a:r>
              <a:r>
                <a:rPr lang="en-US" sz="1800" b="0">
                  <a:solidFill>
                    <a:srgbClr val="FF3737"/>
                  </a:solidFill>
                  <a:latin typeface="Calibri" charset="0"/>
                  <a:cs typeface="Calibri" charset="0"/>
                </a:rPr>
                <a:t>4</a:t>
              </a:r>
              <a:r>
                <a:rPr lang="en-US" sz="1800" b="0">
                  <a:latin typeface="Calibri" charset="0"/>
                  <a:cs typeface="Calibri" charset="0"/>
                </a:rPr>
                <a:t>GB&gt;</a:t>
              </a:r>
            </a:p>
          </p:txBody>
        </p:sp>
      </p:grpSp>
      <p:grpSp>
        <p:nvGrpSpPr>
          <p:cNvPr id="8" name="Group 46"/>
          <p:cNvGrpSpPr>
            <a:grpSpLocks/>
          </p:cNvGrpSpPr>
          <p:nvPr/>
        </p:nvGrpSpPr>
        <p:grpSpPr bwMode="auto">
          <a:xfrm>
            <a:off x="3810000" y="4038600"/>
            <a:ext cx="1905000" cy="304800"/>
            <a:chOff x="3810000" y="4038600"/>
            <a:chExt cx="1905000" cy="304800"/>
          </a:xfrm>
        </p:grpSpPr>
        <p:sp>
          <p:nvSpPr>
            <p:cNvPr id="35886" name="Rectangle 47"/>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S2</a:t>
              </a:r>
            </a:p>
          </p:txBody>
        </p:sp>
        <p:sp>
          <p:nvSpPr>
            <p:cNvPr id="35887" name="Rectangle 48"/>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4</a:t>
              </a:r>
              <a:r>
                <a:rPr lang="en-US" sz="1800" b="0">
                  <a:latin typeface="Calibri" charset="0"/>
                  <a:cs typeface="Calibri" charset="0"/>
                </a:rPr>
                <a:t>CPU,</a:t>
              </a:r>
              <a:r>
                <a:rPr lang="en-US" sz="1800" b="0">
                  <a:solidFill>
                    <a:srgbClr val="FF3737"/>
                  </a:solidFill>
                  <a:latin typeface="Calibri" charset="0"/>
                  <a:cs typeface="Calibri" charset="0"/>
                </a:rPr>
                <a:t>12</a:t>
              </a:r>
              <a:r>
                <a:rPr lang="en-US" sz="1800" b="0">
                  <a:latin typeface="Calibri" charset="0"/>
                  <a:cs typeface="Calibri" charset="0"/>
                </a:rPr>
                <a:t>GB&gt;</a:t>
              </a:r>
            </a:p>
          </p:txBody>
        </p:sp>
      </p:grpSp>
      <p:grpSp>
        <p:nvGrpSpPr>
          <p:cNvPr id="10" name="Group 49"/>
          <p:cNvGrpSpPr>
            <a:grpSpLocks/>
          </p:cNvGrpSpPr>
          <p:nvPr/>
        </p:nvGrpSpPr>
        <p:grpSpPr bwMode="auto">
          <a:xfrm>
            <a:off x="3810000" y="3733800"/>
            <a:ext cx="1905000" cy="304800"/>
            <a:chOff x="3810000" y="4038600"/>
            <a:chExt cx="1905000" cy="304800"/>
          </a:xfrm>
        </p:grpSpPr>
        <p:sp>
          <p:nvSpPr>
            <p:cNvPr id="35884" name="Rectangle 50"/>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85" name="Rectangle 51"/>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2</a:t>
              </a:r>
              <a:r>
                <a:rPr lang="en-US" sz="1800" b="0">
                  <a:latin typeface="Calibri" charset="0"/>
                  <a:cs typeface="Calibri" charset="0"/>
                </a:rPr>
                <a:t>CPU,</a:t>
              </a:r>
              <a:r>
                <a:rPr lang="en-US" sz="1800" b="0">
                  <a:solidFill>
                    <a:srgbClr val="FF3737"/>
                  </a:solidFill>
                  <a:latin typeface="Calibri" charset="0"/>
                  <a:cs typeface="Calibri" charset="0"/>
                </a:rPr>
                <a:t>2</a:t>
              </a:r>
              <a:r>
                <a:rPr lang="en-US" sz="1800" b="0">
                  <a:latin typeface="Calibri" charset="0"/>
                  <a:cs typeface="Calibri" charset="0"/>
                </a:rPr>
                <a:t>GB&gt;</a:t>
              </a:r>
            </a:p>
          </p:txBody>
        </p:sp>
      </p:grpSp>
      <p:sp>
        <p:nvSpPr>
          <p:cNvPr id="17" name="TextBox 16"/>
          <p:cNvSpPr txBox="1"/>
          <p:nvPr/>
        </p:nvSpPr>
        <p:spPr>
          <a:xfrm rot="20821379" flipH="1">
            <a:off x="4033838" y="4146550"/>
            <a:ext cx="1778000"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(S1:&lt;8CPU, 8GB&gt;,</a:t>
            </a:r>
          </a:p>
          <a:p>
            <a:pPr algn="l">
              <a:defRPr/>
            </a:pPr>
            <a:r>
              <a:rPr lang="sv-SE" sz="1600" b="0">
                <a:solidFill>
                  <a:srgbClr val="000000"/>
                </a:solidFill>
                <a:latin typeface="Calibri" charset="0"/>
                <a:ea typeface="ＭＳ Ｐゴシック" charset="0"/>
                <a:cs typeface="Calibri" charset="0"/>
              </a:rPr>
              <a:t> S2:&lt;8CPU, 16GB&gt;)</a:t>
            </a:r>
            <a:endParaRPr lang="en-US" sz="1600" b="0">
              <a:solidFill>
                <a:srgbClr val="000000"/>
              </a:solidFill>
              <a:latin typeface="Calibri" charset="0"/>
              <a:ea typeface="ＭＳ Ｐゴシック" charset="0"/>
              <a:cs typeface="Calibri" charset="0"/>
            </a:endParaRPr>
          </a:p>
        </p:txBody>
      </p:sp>
      <p:sp>
        <p:nvSpPr>
          <p:cNvPr id="18" name="TextBox 17"/>
          <p:cNvSpPr txBox="1"/>
          <p:nvPr/>
        </p:nvSpPr>
        <p:spPr>
          <a:xfrm rot="20142641" flipH="1">
            <a:off x="6619875" y="3205163"/>
            <a:ext cx="2395538" cy="692150"/>
          </a:xfrm>
          <a:prstGeom prst="round2DiagRect">
            <a:avLst>
              <a:gd name="adj1" fmla="val 16667"/>
              <a:gd name="adj2" fmla="val 50000"/>
            </a:avLst>
          </a:prstGeom>
          <a:ln>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(task1:[S1:&lt;2CPU,4GB&gt;];</a:t>
            </a:r>
          </a:p>
          <a:p>
            <a:pPr algn="l">
              <a:defRPr/>
            </a:pPr>
            <a:r>
              <a:rPr lang="sv-SE" sz="1600" b="0">
                <a:solidFill>
                  <a:srgbClr val="000000"/>
                </a:solidFill>
                <a:latin typeface="Calibri" charset="0"/>
                <a:ea typeface="ＭＳ Ｐゴシック" charset="0"/>
                <a:cs typeface="Calibri" charset="0"/>
              </a:rPr>
              <a:t> task2:[S2:&lt;4CPU,4GB&gt;])</a:t>
            </a:r>
            <a:endParaRPr lang="en-US" sz="1600" b="0">
              <a:solidFill>
                <a:srgbClr val="000000"/>
              </a:solidFill>
              <a:latin typeface="Calibri" charset="0"/>
              <a:ea typeface="ＭＳ Ｐゴシック" charset="0"/>
              <a:cs typeface="Calibri" charset="0"/>
            </a:endParaRPr>
          </a:p>
        </p:txBody>
      </p:sp>
      <p:sp>
        <p:nvSpPr>
          <p:cNvPr id="19" name="TextBox 18"/>
          <p:cNvSpPr txBox="1"/>
          <p:nvPr/>
        </p:nvSpPr>
        <p:spPr>
          <a:xfrm rot="1921553" flipH="1">
            <a:off x="1797050" y="3222625"/>
            <a:ext cx="152558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S1:&lt;8CPU,8GB&gt;</a:t>
            </a:r>
            <a:endParaRPr lang="en-US" sz="1600" b="0">
              <a:solidFill>
                <a:srgbClr val="000000"/>
              </a:solidFill>
              <a:latin typeface="Calibri" charset="0"/>
              <a:ea typeface="ＭＳ Ｐゴシック" charset="0"/>
              <a:cs typeface="Calibri" charset="0"/>
            </a:endParaRPr>
          </a:p>
        </p:txBody>
      </p:sp>
      <p:sp>
        <p:nvSpPr>
          <p:cNvPr id="20" name="TextBox 19"/>
          <p:cNvSpPr txBox="1"/>
          <p:nvPr/>
        </p:nvSpPr>
        <p:spPr>
          <a:xfrm flipH="1">
            <a:off x="1833563" y="4384675"/>
            <a:ext cx="159543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S2:&lt;8CPU,16GB&gt;</a:t>
            </a:r>
            <a:endParaRPr lang="en-US" sz="1600" b="0">
              <a:solidFill>
                <a:srgbClr val="000000"/>
              </a:solidFill>
              <a:latin typeface="Calibri" charset="0"/>
              <a:ea typeface="ＭＳ Ｐゴシック" charset="0"/>
              <a:cs typeface="Calibri" charset="0"/>
            </a:endParaRPr>
          </a:p>
        </p:txBody>
      </p:sp>
      <p:sp>
        <p:nvSpPr>
          <p:cNvPr id="21" name="TextBox 20"/>
          <p:cNvSpPr txBox="1"/>
          <p:nvPr/>
        </p:nvSpPr>
        <p:spPr>
          <a:xfrm rot="19993603" flipH="1">
            <a:off x="1695450" y="5484813"/>
            <a:ext cx="164623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S3:&lt;16CPU,16GB&gt;</a:t>
            </a:r>
            <a:endParaRPr lang="en-US" sz="1600" b="0">
              <a:solidFill>
                <a:srgbClr val="000000"/>
              </a:solidFill>
              <a:latin typeface="Calibri" charset="0"/>
              <a:ea typeface="ＭＳ Ｐゴシック" charset="0"/>
              <a:cs typeface="Calibri" charset="0"/>
            </a:endParaRPr>
          </a:p>
        </p:txBody>
      </p:sp>
      <p:sp>
        <p:nvSpPr>
          <p:cNvPr id="22" name="Rounded Rectangular Callout 21"/>
          <p:cNvSpPr/>
          <p:nvPr/>
        </p:nvSpPr>
        <p:spPr>
          <a:xfrm flipH="1">
            <a:off x="178904" y="1292837"/>
            <a:ext cx="2411896" cy="987552"/>
          </a:xfrm>
          <a:prstGeom prst="wedgeRoundRectCallou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algn="ctr">
              <a:defRPr/>
            </a:pPr>
            <a:r>
              <a:rPr lang="sv-SE" b="0" dirty="0">
                <a:solidFill>
                  <a:srgbClr val="404040"/>
                </a:solidFill>
                <a:latin typeface="Calibri" charset="0"/>
                <a:ea typeface="ＭＳ Ｐゴシック" charset="0"/>
                <a:cs typeface="Calibri" charset="0"/>
              </a:rPr>
              <a:t>Slaves </a:t>
            </a:r>
            <a:r>
              <a:rPr lang="sv-SE" b="0" dirty="0" err="1">
                <a:solidFill>
                  <a:srgbClr val="404040"/>
                </a:solidFill>
                <a:latin typeface="Calibri" charset="0"/>
                <a:ea typeface="ＭＳ Ｐゴシック" charset="0"/>
                <a:cs typeface="Calibri" charset="0"/>
              </a:rPr>
              <a:t>continuously</a:t>
            </a:r>
            <a:r>
              <a:rPr lang="sv-SE" b="0" dirty="0">
                <a:solidFill>
                  <a:srgbClr val="404040"/>
                </a:solidFill>
                <a:latin typeface="Calibri" charset="0"/>
                <a:ea typeface="ＭＳ Ｐゴシック" charset="0"/>
                <a:cs typeface="Calibri" charset="0"/>
              </a:rPr>
              <a:t> </a:t>
            </a:r>
            <a:r>
              <a:rPr lang="sv-SE" b="0" dirty="0" err="1">
                <a:solidFill>
                  <a:srgbClr val="404040"/>
                </a:solidFill>
                <a:latin typeface="Calibri" charset="0"/>
                <a:ea typeface="ＭＳ Ｐゴシック" charset="0"/>
                <a:cs typeface="Calibri" charset="0"/>
              </a:rPr>
              <a:t>send</a:t>
            </a:r>
            <a:r>
              <a:rPr lang="sv-SE" b="0" dirty="0">
                <a:solidFill>
                  <a:srgbClr val="404040"/>
                </a:solidFill>
                <a:latin typeface="Calibri" charset="0"/>
                <a:ea typeface="ＭＳ Ｐゴシック" charset="0"/>
                <a:cs typeface="Calibri" charset="0"/>
              </a:rPr>
              <a:t> status </a:t>
            </a:r>
            <a:r>
              <a:rPr lang="sv-SE" b="0" dirty="0" err="1">
                <a:solidFill>
                  <a:srgbClr val="404040"/>
                </a:solidFill>
                <a:latin typeface="Calibri" charset="0"/>
                <a:ea typeface="ＭＳ Ｐゴシック" charset="0"/>
                <a:cs typeface="Calibri" charset="0"/>
              </a:rPr>
              <a:t>updates</a:t>
            </a:r>
            <a:r>
              <a:rPr lang="sv-SE" b="0" dirty="0">
                <a:solidFill>
                  <a:srgbClr val="404040"/>
                </a:solidFill>
                <a:latin typeface="Calibri" charset="0"/>
                <a:ea typeface="ＭＳ Ｐゴシック" charset="0"/>
                <a:cs typeface="Calibri" charset="0"/>
              </a:rPr>
              <a:t> </a:t>
            </a:r>
            <a:r>
              <a:rPr lang="sv-SE" b="0" dirty="0" err="1">
                <a:solidFill>
                  <a:srgbClr val="404040"/>
                </a:solidFill>
                <a:latin typeface="Calibri" charset="0"/>
                <a:ea typeface="ＭＳ Ｐゴシック" charset="0"/>
                <a:cs typeface="Calibri" charset="0"/>
              </a:rPr>
              <a:t>about</a:t>
            </a:r>
            <a:r>
              <a:rPr lang="sv-SE" b="0" dirty="0">
                <a:solidFill>
                  <a:srgbClr val="404040"/>
                </a:solidFill>
                <a:latin typeface="Calibri" charset="0"/>
                <a:ea typeface="ＭＳ Ｐゴシック" charset="0"/>
                <a:cs typeface="Calibri" charset="0"/>
              </a:rPr>
              <a:t> </a:t>
            </a:r>
            <a:r>
              <a:rPr lang="sv-SE" b="0" dirty="0" err="1">
                <a:solidFill>
                  <a:srgbClr val="404040"/>
                </a:solidFill>
                <a:latin typeface="Calibri" charset="0"/>
                <a:ea typeface="ＭＳ Ｐゴシック" charset="0"/>
                <a:cs typeface="Calibri" charset="0"/>
              </a:rPr>
              <a:t>resources</a:t>
            </a:r>
            <a:endParaRPr lang="en-US" b="0" dirty="0">
              <a:solidFill>
                <a:srgbClr val="404040"/>
              </a:solidFill>
              <a:latin typeface="Calibri" charset="0"/>
              <a:ea typeface="ＭＳ Ｐゴシック" charset="0"/>
              <a:cs typeface="Calibri" charset="0"/>
            </a:endParaRPr>
          </a:p>
        </p:txBody>
      </p:sp>
      <p:sp>
        <p:nvSpPr>
          <p:cNvPr id="23" name="Rounded Rectangular Callout 22"/>
          <p:cNvSpPr/>
          <p:nvPr/>
        </p:nvSpPr>
        <p:spPr>
          <a:xfrm flipH="1">
            <a:off x="3352800" y="5600700"/>
            <a:ext cx="2667000" cy="1123950"/>
          </a:xfrm>
          <a:prstGeom prst="wedgeRoundRectCallout">
            <a:avLst>
              <a:gd name="adj1" fmla="val -11337"/>
              <a:gd name="adj2" fmla="val -64645"/>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a:solidFill>
                  <a:srgbClr val="404040"/>
                </a:solidFill>
                <a:latin typeface="Calibri" charset="0"/>
                <a:ea typeface="ＭＳ Ｐゴシック" charset="0"/>
                <a:cs typeface="Calibri" charset="0"/>
              </a:rPr>
              <a:t>Pluggable scheduler to</a:t>
            </a:r>
          </a:p>
          <a:p>
            <a:pPr algn="ctr">
              <a:defRPr/>
            </a:pPr>
            <a:r>
              <a:rPr lang="sv-SE" b="0">
                <a:solidFill>
                  <a:srgbClr val="404040"/>
                </a:solidFill>
                <a:latin typeface="Calibri" charset="0"/>
                <a:ea typeface="ＭＳ Ｐゴシック" charset="0"/>
                <a:cs typeface="Calibri" charset="0"/>
              </a:rPr>
              <a:t>pick framework to </a:t>
            </a:r>
          </a:p>
          <a:p>
            <a:pPr algn="ctr">
              <a:defRPr/>
            </a:pPr>
            <a:r>
              <a:rPr lang="sv-SE" b="0">
                <a:solidFill>
                  <a:srgbClr val="404040"/>
                </a:solidFill>
                <a:latin typeface="Calibri" charset="0"/>
                <a:ea typeface="ＭＳ Ｐゴシック" charset="0"/>
                <a:cs typeface="Calibri" charset="0"/>
              </a:rPr>
              <a:t>send an offer to</a:t>
            </a:r>
            <a:endParaRPr lang="en-US" b="0">
              <a:solidFill>
                <a:srgbClr val="404040"/>
              </a:solidFill>
              <a:latin typeface="Calibri" charset="0"/>
              <a:ea typeface="ＭＳ Ｐゴシック" charset="0"/>
              <a:cs typeface="Calibri" charset="0"/>
            </a:endParaRPr>
          </a:p>
        </p:txBody>
      </p:sp>
      <p:sp>
        <p:nvSpPr>
          <p:cNvPr id="24" name="Rounded Rectangular Callout 23"/>
          <p:cNvSpPr/>
          <p:nvPr/>
        </p:nvSpPr>
        <p:spPr>
          <a:xfrm flipH="1">
            <a:off x="6477000" y="1524000"/>
            <a:ext cx="2590800" cy="1123950"/>
          </a:xfrm>
          <a:prstGeom prst="wedgeRoundRectCallout">
            <a:avLst>
              <a:gd name="adj1" fmla="val -13690"/>
              <a:gd name="adj2" fmla="val 69642"/>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i="1">
                <a:solidFill>
                  <a:srgbClr val="404040"/>
                </a:solidFill>
                <a:latin typeface="Calibri" charset="0"/>
                <a:ea typeface="ＭＳ Ｐゴシック" charset="0"/>
                <a:cs typeface="Calibri" charset="0"/>
              </a:rPr>
              <a:t>Framework scheduler </a:t>
            </a:r>
            <a:r>
              <a:rPr lang="sv-SE" b="0">
                <a:solidFill>
                  <a:srgbClr val="404040"/>
                </a:solidFill>
                <a:latin typeface="Calibri" charset="0"/>
                <a:ea typeface="ＭＳ Ｐゴシック" charset="0"/>
                <a:cs typeface="Calibri" charset="0"/>
              </a:rPr>
              <a:t>selects resources and provides tasks</a:t>
            </a:r>
            <a:endParaRPr lang="en-US" b="0">
              <a:solidFill>
                <a:srgbClr val="404040"/>
              </a:solidFill>
              <a:latin typeface="Calibri" charset="0"/>
              <a:ea typeface="ＭＳ Ｐゴシック" charset="0"/>
              <a:cs typeface="Calibri" charset="0"/>
            </a:endParaRPr>
          </a:p>
        </p:txBody>
      </p:sp>
      <p:sp>
        <p:nvSpPr>
          <p:cNvPr id="25" name="Rounded Rectangular Callout 24"/>
          <p:cNvSpPr/>
          <p:nvPr/>
        </p:nvSpPr>
        <p:spPr>
          <a:xfrm flipH="1">
            <a:off x="3048000" y="1524000"/>
            <a:ext cx="2743200" cy="1123950"/>
          </a:xfrm>
          <a:prstGeom prst="wedgeRoundRectCallout">
            <a:avLst>
              <a:gd name="adj1" fmla="val 75623"/>
              <a:gd name="adj2" fmla="val 53674"/>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i="1">
                <a:solidFill>
                  <a:srgbClr val="404040"/>
                </a:solidFill>
                <a:latin typeface="Calibri" charset="0"/>
                <a:ea typeface="ＭＳ Ｐゴシック" charset="0"/>
                <a:cs typeface="Calibri" charset="0"/>
              </a:rPr>
              <a:t>Framework executors </a:t>
            </a:r>
            <a:r>
              <a:rPr lang="sv-SE" b="0">
                <a:solidFill>
                  <a:srgbClr val="404040"/>
                </a:solidFill>
                <a:latin typeface="Calibri" charset="0"/>
                <a:ea typeface="ＭＳ Ｐゴシック" charset="0"/>
                <a:cs typeface="Calibri" charset="0"/>
              </a:rPr>
              <a:t>launch tasks and may persist across tasks</a:t>
            </a:r>
            <a:endParaRPr lang="en-US" b="0">
              <a:solidFill>
                <a:srgbClr val="404040"/>
              </a:solidFill>
              <a:latin typeface="Calibri" charset="0"/>
              <a:ea typeface="ＭＳ Ｐゴシック" charset="0"/>
              <a:cs typeface="Calibri" charset="0"/>
            </a:endParaRPr>
          </a:p>
        </p:txBody>
      </p:sp>
      <p:sp>
        <p:nvSpPr>
          <p:cNvPr id="26" name="TextBox 25"/>
          <p:cNvSpPr txBox="1"/>
          <p:nvPr/>
        </p:nvSpPr>
        <p:spPr>
          <a:xfrm rot="1903684" flipH="1">
            <a:off x="3282950" y="4022725"/>
            <a:ext cx="1731963" cy="347663"/>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 1:&lt;2CPU,4GB&gt;</a:t>
            </a:r>
            <a:endParaRPr lang="en-US" sz="1600" b="0">
              <a:solidFill>
                <a:srgbClr val="000000"/>
              </a:solidFill>
              <a:latin typeface="Calibri" charset="0"/>
              <a:ea typeface="ＭＳ Ｐゴシック" charset="0"/>
              <a:cs typeface="Calibri" charset="0"/>
            </a:endParaRPr>
          </a:p>
        </p:txBody>
      </p:sp>
      <p:sp>
        <p:nvSpPr>
          <p:cNvPr id="27" name="TextBox 26"/>
          <p:cNvSpPr txBox="1"/>
          <p:nvPr/>
        </p:nvSpPr>
        <p:spPr>
          <a:xfrm flipH="1">
            <a:off x="3429000" y="4378325"/>
            <a:ext cx="1828800"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 2:&lt;4CPU,4GB&gt;</a:t>
            </a:r>
            <a:endParaRPr lang="en-US" sz="1600" b="0">
              <a:solidFill>
                <a:srgbClr val="000000"/>
              </a:solidFill>
              <a:latin typeface="Calibri" charset="0"/>
              <a:ea typeface="ＭＳ Ｐゴシック" charset="0"/>
              <a:cs typeface="Calibri" charset="0"/>
            </a:endParaRPr>
          </a:p>
        </p:txBody>
      </p:sp>
      <p:sp>
        <p:nvSpPr>
          <p:cNvPr id="30" name="TextBox 29"/>
          <p:cNvSpPr txBox="1"/>
          <p:nvPr/>
        </p:nvSpPr>
        <p:spPr>
          <a:xfrm rot="1323931" flipH="1">
            <a:off x="4027488" y="4178300"/>
            <a:ext cx="1787525"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(S1:&lt;6CPU,4GB&gt;,  S3:&lt;16CPU,16GB&gt;)</a:t>
            </a:r>
            <a:endParaRPr lang="en-US" sz="1600" b="0">
              <a:solidFill>
                <a:srgbClr val="000000"/>
              </a:solidFill>
              <a:latin typeface="Calibri" charset="0"/>
              <a:ea typeface="ＭＳ Ｐゴシック" charset="0"/>
              <a:cs typeface="Calibri" charset="0"/>
            </a:endParaRPr>
          </a:p>
        </p:txBody>
      </p:sp>
      <p:sp>
        <p:nvSpPr>
          <p:cNvPr id="31" name="TextBox 30"/>
          <p:cNvSpPr txBox="1"/>
          <p:nvPr/>
        </p:nvSpPr>
        <p:spPr>
          <a:xfrm rot="1341222" flipH="1">
            <a:off x="6686550" y="5521325"/>
            <a:ext cx="2081213"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([task1:S1:&lt;4CPU,2GB])</a:t>
            </a:r>
            <a:endParaRPr lang="en-US" sz="1600" b="0">
              <a:solidFill>
                <a:srgbClr val="000000"/>
              </a:solidFill>
              <a:latin typeface="Calibri" charset="0"/>
              <a:ea typeface="ＭＳ Ｐゴシック" charset="0"/>
              <a:cs typeface="Calibri" charset="0"/>
            </a:endParaRPr>
          </a:p>
        </p:txBody>
      </p:sp>
      <p:sp>
        <p:nvSpPr>
          <p:cNvPr id="35878" name="TextBox 34"/>
          <p:cNvSpPr txBox="1">
            <a:spLocks noChangeArrowheads="1"/>
          </p:cNvSpPr>
          <p:nvPr/>
        </p:nvSpPr>
        <p:spPr bwMode="auto">
          <a:xfrm>
            <a:off x="6051550" y="53498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sp>
        <p:nvSpPr>
          <p:cNvPr id="35879" name="TextBox 54"/>
          <p:cNvSpPr txBox="1">
            <a:spLocks noChangeArrowheads="1"/>
          </p:cNvSpPr>
          <p:nvPr/>
        </p:nvSpPr>
        <p:spPr bwMode="auto">
          <a:xfrm>
            <a:off x="331970" y="2285734"/>
            <a:ext cx="1055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dirty="0">
                <a:solidFill>
                  <a:srgbClr val="000000"/>
                </a:solidFill>
                <a:latin typeface="Calibri" charset="0"/>
                <a:cs typeface="Calibri" charset="0"/>
              </a:rPr>
              <a:t>Slave S1</a:t>
            </a:r>
          </a:p>
        </p:txBody>
      </p:sp>
      <p:sp>
        <p:nvSpPr>
          <p:cNvPr id="35880" name="TextBox 54"/>
          <p:cNvSpPr txBox="1">
            <a:spLocks noChangeArrowheads="1"/>
          </p:cNvSpPr>
          <p:nvPr/>
        </p:nvSpPr>
        <p:spPr bwMode="auto">
          <a:xfrm>
            <a:off x="343082" y="3781741"/>
            <a:ext cx="103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S2</a:t>
            </a:r>
          </a:p>
        </p:txBody>
      </p:sp>
      <p:sp>
        <p:nvSpPr>
          <p:cNvPr id="35881" name="TextBox 54"/>
          <p:cNvSpPr txBox="1">
            <a:spLocks noChangeArrowheads="1"/>
          </p:cNvSpPr>
          <p:nvPr/>
        </p:nvSpPr>
        <p:spPr bwMode="auto">
          <a:xfrm>
            <a:off x="320857" y="5277748"/>
            <a:ext cx="103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S3</a:t>
            </a:r>
          </a:p>
        </p:txBody>
      </p:sp>
      <p:sp>
        <p:nvSpPr>
          <p:cNvPr id="35882" name="TextBox 54"/>
          <p:cNvSpPr txBox="1">
            <a:spLocks noChangeArrowheads="1"/>
          </p:cNvSpPr>
          <p:nvPr/>
        </p:nvSpPr>
        <p:spPr bwMode="auto">
          <a:xfrm>
            <a:off x="3733800" y="3352800"/>
            <a:ext cx="167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Mesos Master</a:t>
            </a:r>
          </a:p>
        </p:txBody>
      </p:sp>
      <p:sp>
        <p:nvSpPr>
          <p:cNvPr id="32" name="TextBox 31"/>
          <p:cNvSpPr txBox="1"/>
          <p:nvPr/>
        </p:nvSpPr>
        <p:spPr>
          <a:xfrm rot="1159733" flipH="1">
            <a:off x="3649663" y="3492500"/>
            <a:ext cx="1724025"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task1:&lt;4CPU,2GB&gt; </a:t>
            </a:r>
            <a:endParaRPr lang="en-US" sz="1600" b="0">
              <a:solidFill>
                <a:srgbClr val="000000"/>
              </a:solidFill>
              <a:latin typeface="Calibri" charset="0"/>
              <a:ea typeface="ＭＳ Ｐゴシック" charset="0"/>
              <a:cs typeface="Calibri" charset="0"/>
            </a:endParaRPr>
          </a:p>
        </p:txBody>
      </p:sp>
      <p:sp>
        <p:nvSpPr>
          <p:cNvPr id="58" name="Title 1"/>
          <p:cNvSpPr>
            <a:spLocks noGrp="1"/>
          </p:cNvSpPr>
          <p:nvPr>
            <p:ph type="title"/>
          </p:nvPr>
        </p:nvSpPr>
        <p:spPr/>
        <p:txBody>
          <a:bodyPr/>
          <a:lstStyle/>
          <a:p>
            <a:r>
              <a:rPr lang="en-US" dirty="0" err="1">
                <a:latin typeface="Arial" charset="0"/>
                <a:ea typeface="Arial" charset="0"/>
                <a:cs typeface="Arial" charset="0"/>
              </a:rPr>
              <a:t>Mesos</a:t>
            </a:r>
            <a:r>
              <a:rPr lang="en-US" dirty="0">
                <a:latin typeface="Arial" charset="0"/>
                <a:ea typeface="Arial" charset="0"/>
                <a:cs typeface="Arial" charset="0"/>
              </a:rPr>
              <a:t> Architecture: Example</a:t>
            </a:r>
          </a:p>
        </p:txBody>
      </p:sp>
      <p:sp>
        <p:nvSpPr>
          <p:cNvPr id="11" name="内容占位符 10"/>
          <p:cNvSpPr>
            <a:spLocks noGrp="1"/>
          </p:cNvSpPr>
          <p:nvPr>
            <p:ph idx="1"/>
          </p:nvPr>
        </p:nvSpPr>
        <p:spPr/>
        <p:txBody>
          <a:bodyPr/>
          <a:lstStyle/>
          <a:p>
            <a:endParaRPr lang="zh-CN" altLang="en-US"/>
          </a:p>
        </p:txBody>
      </p:sp>
      <p:sp>
        <p:nvSpPr>
          <p:cNvPr id="14" name="Slide Number Placeholder 13"/>
          <p:cNvSpPr>
            <a:spLocks noGrp="1"/>
          </p:cNvSpPr>
          <p:nvPr>
            <p:ph type="sldNum" sz="quarter" idx="12"/>
          </p:nvPr>
        </p:nvSpPr>
        <p:spPr/>
        <p:txBody>
          <a:bodyPr/>
          <a:lstStyle/>
          <a:p>
            <a:pPr>
              <a:defRPr/>
            </a:pPr>
            <a:fld id="{729111C5-E04E-4942-8174-12BB645D56A6}" type="slidenum">
              <a:rPr lang="en-US" smtClean="0"/>
              <a:pPr>
                <a:defRPr/>
              </a:pPr>
              <a:t>32</a:t>
            </a:fld>
            <a:endParaRPr lang="en-US" dirty="0"/>
          </a:p>
        </p:txBody>
      </p:sp>
    </p:spTree>
    <p:extLst>
      <p:ext uri="{BB962C8B-B14F-4D97-AF65-F5344CB8AC3E}">
        <p14:creationId xmlns:p14="http://schemas.microsoft.com/office/powerpoint/2010/main" val="3305116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nodeType="afterGroup">
                            <p:stCondLst>
                              <p:cond delay="500"/>
                            </p:stCondLst>
                            <p:childTnLst>
                              <p:par>
                                <p:cTn id="14" presetID="0" presetClass="path" presetSubtype="0" accel="50000" decel="50000" fill="hold" grpId="0" nodeType="afterEffect">
                                  <p:stCondLst>
                                    <p:cond delay="0"/>
                                  </p:stCondLst>
                                  <p:childTnLst>
                                    <p:animMotion origin="layout" path="M 1.14524E-6 -4.04354E-6 L 0.20822 0.16675 " pathEditMode="relative" rAng="0" ptsTypes="AA">
                                      <p:cBhvr>
                                        <p:cTn id="15" dur="2000" fill="hold"/>
                                        <p:tgtEl>
                                          <p:spTgt spid="19"/>
                                        </p:tgtEl>
                                        <p:attrNameLst>
                                          <p:attrName>ppt_x</p:attrName>
                                          <p:attrName>ppt_y</p:attrName>
                                        </p:attrNameLst>
                                      </p:cBhvr>
                                      <p:rCtr x="10411" y="8337"/>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par>
                          <p:cTn id="21" fill="hold" nodeType="afterGroup">
                            <p:stCondLst>
                              <p:cond delay="500"/>
                            </p:stCondLst>
                            <p:childTnLst>
                              <p:par>
                                <p:cTn id="22" presetID="10" presetClass="exit" presetSubtype="0" fill="hold" grpId="1" nodeType="after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nodeType="afterGroup">
                            <p:stCondLst>
                              <p:cond delay="1000"/>
                            </p:stCondLst>
                            <p:childTnLst>
                              <p:par>
                                <p:cTn id="29" presetID="0" presetClass="path" presetSubtype="0" accel="50000" decel="50000" fill="hold" grpId="1" nodeType="afterEffect">
                                  <p:stCondLst>
                                    <p:cond delay="0"/>
                                  </p:stCondLst>
                                  <p:childTnLst>
                                    <p:animMotion origin="layout" path="M -3.61111E-6 -3.33333E-6 L 0.20816 0.01111 " pathEditMode="relative" rAng="0" ptsTypes="AA">
                                      <p:cBhvr>
                                        <p:cTn id="30" dur="2000" fill="hold"/>
                                        <p:tgtEl>
                                          <p:spTgt spid="20"/>
                                        </p:tgtEl>
                                        <p:attrNameLst>
                                          <p:attrName>ppt_x</p:attrName>
                                          <p:attrName>ppt_y</p:attrName>
                                        </p:attrNameLst>
                                      </p:cBhvr>
                                      <p:rCtr x="10399" y="556"/>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par>
                          <p:cTn id="36" fill="hold" nodeType="afterGroup">
                            <p:stCondLst>
                              <p:cond delay="500"/>
                            </p:stCondLst>
                            <p:childTnLst>
                              <p:par>
                                <p:cTn id="37" presetID="9" presetClass="exit" presetSubtype="0" fill="hold" grpId="2" nodeType="afterEffect">
                                  <p:stCondLst>
                                    <p:cond delay="0"/>
                                  </p:stCondLst>
                                  <p:childTnLst>
                                    <p:animEffect transition="out" filter="dissolv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nodeType="afterGroup">
                            <p:stCondLst>
                              <p:cond delay="1000"/>
                            </p:stCondLst>
                            <p:childTnLst>
                              <p:par>
                                <p:cTn id="44" presetID="0" presetClass="path" presetSubtype="0" accel="50000" decel="50000" fill="hold" grpId="1" nodeType="afterEffect">
                                  <p:stCondLst>
                                    <p:cond delay="0"/>
                                  </p:stCondLst>
                                  <p:childTnLst>
                                    <p:animMotion origin="layout" path="M -3.78796E-6 5.70171E-6 L 0.20822 -0.1445 " pathEditMode="relative" ptsTypes="AA">
                                      <p:cBhvr>
                                        <p:cTn id="45" dur="2000" fill="hold"/>
                                        <p:tgtEl>
                                          <p:spTgt spid="21"/>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dissolve">
                                      <p:cBhvr>
                                        <p:cTn id="50" dur="500"/>
                                        <p:tgtEl>
                                          <p:spTgt spid="4"/>
                                        </p:tgtEl>
                                      </p:cBhvr>
                                    </p:animEffect>
                                  </p:childTnLst>
                                </p:cTn>
                              </p:par>
                            </p:childTnLst>
                          </p:cTn>
                        </p:par>
                        <p:par>
                          <p:cTn id="51" fill="hold" nodeType="afterGroup">
                            <p:stCondLst>
                              <p:cond delay="500"/>
                            </p:stCondLst>
                            <p:childTnLst>
                              <p:par>
                                <p:cTn id="52" presetID="10" presetClass="exit" presetSubtype="0" fill="hold" grpId="2" nodeType="after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nodeType="afterGroup">
                            <p:stCondLst>
                              <p:cond delay="500"/>
                            </p:stCondLst>
                            <p:childTnLst>
                              <p:par>
                                <p:cTn id="69" presetID="0" presetClass="path" presetSubtype="0" accel="50000" decel="50000" fill="hold" grpId="1" nodeType="afterEffect">
                                  <p:stCondLst>
                                    <p:cond delay="0"/>
                                  </p:stCondLst>
                                  <p:childTnLst>
                                    <p:animMotion origin="layout" path="M 0.00834 0.00717 L 0.2915 -0.12616 " pathEditMode="relative" rAng="0" ptsTypes="AA">
                                      <p:cBhvr>
                                        <p:cTn id="70" dur="2000" fill="hold"/>
                                        <p:tgtEl>
                                          <p:spTgt spid="17"/>
                                        </p:tgtEl>
                                        <p:attrNameLst>
                                          <p:attrName>ppt_x</p:attrName>
                                          <p:attrName>ppt_y</p:attrName>
                                        </p:attrNameLst>
                                      </p:cBhvr>
                                      <p:rCtr x="14149" y="-6667"/>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2" nodeType="clickEffect">
                                  <p:stCondLst>
                                    <p:cond delay="0"/>
                                  </p:stCondLst>
                                  <p:childTnLst>
                                    <p:animEffect transition="out" filter="fade">
                                      <p:cBhvr>
                                        <p:cTn id="79" dur="500"/>
                                        <p:tgtEl>
                                          <p:spTgt spid="17"/>
                                        </p:tgtEl>
                                      </p:cBhvr>
                                    </p:animEffect>
                                    <p:set>
                                      <p:cBhvr>
                                        <p:cTn id="80" dur="1" fill="hold">
                                          <p:stCondLst>
                                            <p:cond delay="499"/>
                                          </p:stCondLst>
                                        </p:cTn>
                                        <p:tgtEl>
                                          <p:spTgt spid="17"/>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0" presetClass="path" presetSubtype="0" accel="50000" decel="50000" fill="hold" grpId="1" nodeType="withEffect">
                                  <p:stCondLst>
                                    <p:cond delay="0"/>
                                  </p:stCondLst>
                                  <p:childTnLst>
                                    <p:animMotion origin="layout" path="M -0.025 0.01111 L -0.33819 0.14885 " pathEditMode="relative" rAng="0" ptsTypes="AA">
                                      <p:cBhvr>
                                        <p:cTn id="85" dur="2000" fill="hold"/>
                                        <p:tgtEl>
                                          <p:spTgt spid="18"/>
                                        </p:tgtEl>
                                        <p:attrNameLst>
                                          <p:attrName>ppt_x</p:attrName>
                                          <p:attrName>ppt_y</p:attrName>
                                        </p:attrNameLst>
                                      </p:cBhvr>
                                      <p:rCtr x="-15660" y="6875"/>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xit" presetSubtype="0" fill="hold" grpId="2" nodeType="clickEffect">
                                  <p:stCondLst>
                                    <p:cond delay="0"/>
                                  </p:stCondLst>
                                  <p:childTnLst>
                                    <p:animEffect transition="out" filter="fade">
                                      <p:cBhvr>
                                        <p:cTn id="89" dur="500"/>
                                        <p:tgtEl>
                                          <p:spTgt spid="18"/>
                                        </p:tgtEl>
                                      </p:cBhvr>
                                    </p:animEffect>
                                    <p:set>
                                      <p:cBhvr>
                                        <p:cTn id="90" dur="1" fill="hold">
                                          <p:stCondLst>
                                            <p:cond delay="499"/>
                                          </p:stCondLst>
                                        </p:cTn>
                                        <p:tgtEl>
                                          <p:spTgt spid="18"/>
                                        </p:tgtEl>
                                        <p:attrNameLst>
                                          <p:attrName>style.visibility</p:attrName>
                                        </p:attrNameLst>
                                      </p:cBhvr>
                                      <p:to>
                                        <p:strVal val="hidden"/>
                                      </p:to>
                                    </p:set>
                                  </p:childTnLst>
                                </p:cTn>
                              </p:par>
                            </p:childTnLst>
                          </p:cTn>
                        </p:par>
                        <p:par>
                          <p:cTn id="91" fill="hold" nodeType="afterGroup">
                            <p:stCondLst>
                              <p:cond delay="500"/>
                            </p:stCondLst>
                            <p:childTnLst>
                              <p:par>
                                <p:cTn id="92" presetID="9" presetClass="entr" presetSubtype="0" fill="hold" nodeType="after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dissolve">
                                      <p:cBhvr>
                                        <p:cTn id="94" dur="500"/>
                                        <p:tgtEl>
                                          <p:spTgt spid="5"/>
                                        </p:tgtEl>
                                      </p:cBhvr>
                                    </p:animEffect>
                                  </p:childTnLst>
                                </p:cTn>
                              </p:par>
                              <p:par>
                                <p:cTn id="95" presetID="9" presetClass="entr" presetSubtype="0"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dissolve">
                                      <p:cBhvr>
                                        <p:cTn id="97" dur="500"/>
                                        <p:tgtEl>
                                          <p:spTgt spid="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par>
                                <p:cTn id="103" presetID="0" presetClass="path" presetSubtype="0" accel="50000" decel="50000" fill="hold" grpId="1" nodeType="withEffect">
                                  <p:stCondLst>
                                    <p:cond delay="0"/>
                                  </p:stCondLst>
                                  <p:childTnLst>
                                    <p:animMotion origin="layout" path="M 2.67222E-7 1.77397E-6 L -0.24154 -0.14451 " pathEditMode="relative" ptsTypes="AA">
                                      <p:cBhvr>
                                        <p:cTn id="104" dur="2000" fill="hold"/>
                                        <p:tgtEl>
                                          <p:spTgt spid="26"/>
                                        </p:tgtEl>
                                        <p:attrNameLst>
                                          <p:attrName>ppt_x</p:attrName>
                                          <p:attrName>ppt_y</p:attrName>
                                        </p:attrNameLst>
                                      </p:cBhvr>
                                    </p:animMotion>
                                  </p:childTnLst>
                                </p:cTn>
                              </p:par>
                              <p:par>
                                <p:cTn id="105" presetID="10"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par>
                                <p:cTn id="108" presetID="0" presetClass="path" presetSubtype="0" accel="50000" decel="50000" fill="hold" grpId="1" nodeType="withEffect">
                                  <p:stCondLst>
                                    <p:cond delay="0"/>
                                  </p:stCondLst>
                                  <p:childTnLst>
                                    <p:animMotion origin="layout" path="M -5.94482E-6 -5.04863E-6 L -0.23322 -0.02224 " pathEditMode="relative" ptsTypes="AA">
                                      <p:cBhvr>
                                        <p:cTn id="109" dur="2000" fill="hold"/>
                                        <p:tgtEl>
                                          <p:spTgt spid="27"/>
                                        </p:tgtEl>
                                        <p:attrNameLst>
                                          <p:attrName>ppt_x</p:attrName>
                                          <p:attrName>ppt_y</p:attrName>
                                        </p:attrNameLst>
                                      </p:cBhvr>
                                    </p:animMotion>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2" nodeType="clickEffect">
                                  <p:stCondLst>
                                    <p:cond delay="0"/>
                                  </p:stCondLst>
                                  <p:childTnLst>
                                    <p:set>
                                      <p:cBhvr>
                                        <p:cTn id="113" dur="1" fill="hold">
                                          <p:stCondLst>
                                            <p:cond delay="0"/>
                                          </p:stCondLst>
                                        </p:cTn>
                                        <p:tgtEl>
                                          <p:spTgt spid="26"/>
                                        </p:tgtEl>
                                        <p:attrNameLst>
                                          <p:attrName>style.visibility</p:attrName>
                                        </p:attrNameLst>
                                      </p:cBhvr>
                                      <p:to>
                                        <p:strVal val="hidden"/>
                                      </p:to>
                                    </p:set>
                                  </p:childTnLst>
                                </p:cTn>
                              </p:par>
                              <p:par>
                                <p:cTn id="114" presetID="1" presetClass="exit" presetSubtype="0" fill="hold" grpId="2" nodeType="withEffect">
                                  <p:stCondLst>
                                    <p:cond delay="0"/>
                                  </p:stCondLst>
                                  <p:childTnLst>
                                    <p:set>
                                      <p:cBhvr>
                                        <p:cTn id="115" dur="1" fill="hold">
                                          <p:stCondLst>
                                            <p:cond delay="0"/>
                                          </p:stCondLst>
                                        </p:cTn>
                                        <p:tgtEl>
                                          <p:spTgt spid="27"/>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500"/>
                                        <p:tgtEl>
                                          <p:spTgt spid="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fade">
                                      <p:cBhvr>
                                        <p:cTn id="121" dur="500"/>
                                        <p:tgtEl>
                                          <p:spTgt spid="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fade">
                                      <p:cBhvr>
                                        <p:cTn id="135" dur="500"/>
                                        <p:tgtEl>
                                          <p:spTgt spid="30"/>
                                        </p:tgtEl>
                                      </p:cBhvr>
                                    </p:animEffect>
                                  </p:childTnLst>
                                </p:cTn>
                              </p:par>
                              <p:par>
                                <p:cTn id="136" presetID="0" presetClass="path" presetSubtype="0" accel="50000" decel="50000" fill="hold" grpId="1" nodeType="withEffect">
                                  <p:stCondLst>
                                    <p:cond delay="0"/>
                                  </p:stCondLst>
                                  <p:childTnLst>
                                    <p:animMotion origin="layout" path="M 5.76956E-6 -7.50347E-7 L 0.29985 0.16675 " pathEditMode="relative" ptsTypes="AA">
                                      <p:cBhvr>
                                        <p:cTn id="137" dur="2000" fill="hold"/>
                                        <p:tgtEl>
                                          <p:spTgt spid="30"/>
                                        </p:tgtEl>
                                        <p:attrNameLst>
                                          <p:attrName>ppt_x</p:attrName>
                                          <p:attrName>ppt_y</p:attrName>
                                        </p:attrNameLst>
                                      </p:cBhvr>
                                    </p:animMotion>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30"/>
                                        </p:tgtEl>
                                        <p:attrNameLst>
                                          <p:attrName>style.visibility</p:attrName>
                                        </p:attrNameLst>
                                      </p:cBhvr>
                                      <p:to>
                                        <p:strVal val="hidden"/>
                                      </p:to>
                                    </p:set>
                                  </p:childTnLst>
                                </p:cTn>
                              </p:par>
                              <p:par>
                                <p:cTn id="142" presetID="10" presetClass="entr" presetSubtype="0" fill="hold" grpId="0" nodeType="with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500"/>
                                        <p:tgtEl>
                                          <p:spTgt spid="31"/>
                                        </p:tgtEl>
                                      </p:cBhvr>
                                    </p:animEffect>
                                  </p:childTnLst>
                                </p:cTn>
                              </p:par>
                              <p:par>
                                <p:cTn id="145" presetID="0" presetClass="path" presetSubtype="0" accel="50000" decel="50000" fill="hold" grpId="1" nodeType="withEffect">
                                  <p:stCondLst>
                                    <p:cond delay="0"/>
                                  </p:stCondLst>
                                  <p:childTnLst>
                                    <p:animMotion origin="layout" path="M 3.93545E-6 -1.21816E-6 L -0.32483 -0.15562 " pathEditMode="relative" ptsTypes="AA">
                                      <p:cBhvr>
                                        <p:cTn id="146" dur="2000" fill="hold"/>
                                        <p:tgtEl>
                                          <p:spTgt spid="31"/>
                                        </p:tgtEl>
                                        <p:attrNameLst>
                                          <p:attrName>ppt_x</p:attrName>
                                          <p:attrName>ppt_y</p:attrName>
                                        </p:attrNameLst>
                                      </p:cBhvr>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dissolve">
                                      <p:cBhvr>
                                        <p:cTn id="151" dur="500"/>
                                        <p:tgtEl>
                                          <p:spTgt spid="10"/>
                                        </p:tgtEl>
                                      </p:cBhvr>
                                    </p:animEffect>
                                  </p:childTnLst>
                                </p:cTn>
                              </p:par>
                            </p:childTnLst>
                          </p:cTn>
                        </p:par>
                        <p:par>
                          <p:cTn id="152" fill="hold" nodeType="afterGroup">
                            <p:stCondLst>
                              <p:cond delay="500"/>
                            </p:stCondLst>
                            <p:childTnLst>
                              <p:par>
                                <p:cTn id="153" presetID="1" presetClass="exit" presetSubtype="0" fill="hold" grpId="2" nodeType="after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fade">
                                      <p:cBhvr>
                                        <p:cTn id="159" dur="500"/>
                                        <p:tgtEl>
                                          <p:spTgt spid="32"/>
                                        </p:tgtEl>
                                      </p:cBhvr>
                                    </p:animEffect>
                                  </p:childTnLst>
                                </p:cTn>
                              </p:par>
                              <p:par>
                                <p:cTn id="160" presetID="0" presetClass="path" presetSubtype="0" accel="50000" decel="50000" fill="hold" grpId="1" nodeType="withEffect">
                                  <p:stCondLst>
                                    <p:cond delay="0"/>
                                  </p:stCondLst>
                                  <p:childTnLst>
                                    <p:animMotion origin="layout" path="M -5.50234E-6 -5.88698E-6 L -0.29985 -0.08894 " pathEditMode="relative" ptsTypes="AA">
                                      <p:cBhvr>
                                        <p:cTn id="161" dur="2000" fill="hold"/>
                                        <p:tgtEl>
                                          <p:spTgt spid="32"/>
                                        </p:tgtEl>
                                        <p:attrNameLst>
                                          <p:attrName>ppt_x</p:attrName>
                                          <p:attrName>ppt_y</p:attrName>
                                        </p:attrNameLst>
                                      </p:cBhvr>
                                    </p:animMotion>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32"/>
                                        </p:tgtEl>
                                        <p:attrNameLst>
                                          <p:attrName>style.visibility</p:attrName>
                                        </p:attrNameLst>
                                      </p:cBhvr>
                                      <p:to>
                                        <p:strVal val="hidden"/>
                                      </p:to>
                                    </p:set>
                                  </p:childTnLst>
                                </p:cTn>
                              </p:par>
                              <p:par>
                                <p:cTn id="166" presetID="10" presetClass="entr" presetSubtype="0" fill="hold" grpId="0" nodeType="withEffect">
                                  <p:stCondLst>
                                    <p:cond delay="0"/>
                                  </p:stCondLst>
                                  <p:childTnLst>
                                    <p:set>
                                      <p:cBhvr>
                                        <p:cTn id="167" dur="1" fill="hold">
                                          <p:stCondLst>
                                            <p:cond delay="0"/>
                                          </p:stCondLst>
                                        </p:cTn>
                                        <p:tgtEl>
                                          <p:spTgt spid="7"/>
                                        </p:tgtEl>
                                        <p:attrNameLst>
                                          <p:attrName>style.visibility</p:attrName>
                                        </p:attrNameLst>
                                      </p:cBhvr>
                                      <p:to>
                                        <p:strVal val="visible"/>
                                      </p:to>
                                    </p:set>
                                    <p:animEffect transition="in" filter="fade">
                                      <p:cBhvr>
                                        <p:cTn id="168" dur="500"/>
                                        <p:tgtEl>
                                          <p:spTgt spid="7"/>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8" grpId="0" animBg="1"/>
      <p:bldP spid="33" grpId="0" animBg="1"/>
      <p:bldP spid="9" grpId="0" animBg="1"/>
      <p:bldP spid="29" grpId="0" animBg="1"/>
      <p:bldP spid="12" grpId="0"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3" grpId="0" animBg="1"/>
      <p:bldP spid="24" grpId="0" animBg="1"/>
      <p:bldP spid="25" grpId="0" animBg="1"/>
      <p:bldP spid="26" grpId="0" animBg="1"/>
      <p:bldP spid="26" grpId="1" animBg="1"/>
      <p:bldP spid="26" grpId="2" animBg="1"/>
      <p:bldP spid="27" grpId="0" animBg="1"/>
      <p:bldP spid="27" grpId="1" animBg="1"/>
      <p:bldP spid="27" grpId="2" animBg="1"/>
      <p:bldP spid="30" grpId="0" animBg="1"/>
      <p:bldP spid="30" grpId="1" animBg="1"/>
      <p:bldP spid="30" grpId="2" animBg="1"/>
      <p:bldP spid="31" grpId="0" animBg="1"/>
      <p:bldP spid="31" grpId="1" animBg="1"/>
      <p:bldP spid="31" grpId="2" animBg="1"/>
      <p:bldP spid="32" grpId="0" animBg="1"/>
      <p:bldP spid="32" grpId="1" animBg="1"/>
      <p:bldP spid="32"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p:txBody>
          <a:bodyPr/>
          <a:lstStyle/>
          <a:p>
            <a:r>
              <a:rPr lang="en-US" dirty="0">
                <a:latin typeface="Calibri" charset="0"/>
                <a:ea typeface="ＭＳ Ｐゴシック" charset="0"/>
              </a:rPr>
              <a:t>Why does it Work?</a:t>
            </a:r>
          </a:p>
        </p:txBody>
      </p:sp>
      <p:sp>
        <p:nvSpPr>
          <p:cNvPr id="43010" name="Content Placeholder 2"/>
          <p:cNvSpPr>
            <a:spLocks noGrp="1"/>
          </p:cNvSpPr>
          <p:nvPr>
            <p:ph idx="1"/>
          </p:nvPr>
        </p:nvSpPr>
        <p:spPr/>
        <p:txBody>
          <a:bodyPr>
            <a:normAutofit/>
          </a:bodyPr>
          <a:lstStyle/>
          <a:p>
            <a:r>
              <a:rPr lang="en-US" sz="2800" dirty="0">
                <a:latin typeface="Arial" charset="0"/>
                <a:ea typeface="Arial" charset="0"/>
                <a:cs typeface="Arial" charset="0"/>
              </a:rPr>
              <a:t>A framework can </a:t>
            </a:r>
            <a:r>
              <a:rPr lang="en-US" sz="2800" dirty="0" smtClean="0">
                <a:latin typeface="Arial" charset="0"/>
                <a:ea typeface="Arial" charset="0"/>
                <a:cs typeface="Arial" charset="0"/>
              </a:rPr>
              <a:t>wait </a:t>
            </a:r>
            <a:r>
              <a:rPr lang="en-US" sz="2800" dirty="0">
                <a:latin typeface="Arial" charset="0"/>
                <a:ea typeface="Arial" charset="0"/>
                <a:cs typeface="Arial" charset="0"/>
              </a:rPr>
              <a:t>for </a:t>
            </a:r>
            <a:r>
              <a:rPr lang="en-US" sz="2800" dirty="0" smtClean="0">
                <a:latin typeface="Arial" charset="0"/>
                <a:ea typeface="Arial" charset="0"/>
                <a:cs typeface="Arial" charset="0"/>
              </a:rPr>
              <a:t>offer </a:t>
            </a:r>
            <a:r>
              <a:rPr lang="en-US" sz="2800" dirty="0">
                <a:latin typeface="Arial" charset="0"/>
                <a:ea typeface="Arial" charset="0"/>
                <a:cs typeface="Arial" charset="0"/>
              </a:rPr>
              <a:t>that matches its constraints or </a:t>
            </a:r>
            <a:r>
              <a:rPr lang="en-US" sz="2800" dirty="0" smtClean="0">
                <a:latin typeface="Arial" charset="0"/>
                <a:ea typeface="Arial" charset="0"/>
                <a:cs typeface="Arial" charset="0"/>
              </a:rPr>
              <a:t>preferences, </a:t>
            </a:r>
            <a:r>
              <a:rPr lang="en-US" sz="2800" dirty="0" smtClean="0">
                <a:solidFill>
                  <a:srgbClr val="FF0000"/>
                </a:solidFill>
                <a:latin typeface="Arial" charset="0"/>
                <a:ea typeface="Arial" charset="0"/>
                <a:cs typeface="Arial" charset="0"/>
              </a:rPr>
              <a:t>reject</a:t>
            </a:r>
            <a:r>
              <a:rPr lang="en-US" sz="2800" dirty="0" smtClean="0">
                <a:latin typeface="Arial" charset="0"/>
                <a:ea typeface="Arial" charset="0"/>
                <a:cs typeface="Arial" charset="0"/>
              </a:rPr>
              <a:t> otherwise</a:t>
            </a:r>
            <a:endParaRPr lang="en-US" sz="2800" dirty="0">
              <a:latin typeface="Arial" charset="0"/>
              <a:ea typeface="Arial" charset="0"/>
              <a:cs typeface="Arial" charset="0"/>
            </a:endParaRPr>
          </a:p>
          <a:p>
            <a:r>
              <a:rPr lang="en-US" sz="2800" dirty="0">
                <a:latin typeface="Arial" charset="0"/>
                <a:ea typeface="Arial" charset="0"/>
                <a:cs typeface="Arial" charset="0"/>
              </a:rPr>
              <a:t>Example: Hadoop</a:t>
            </a:r>
            <a:r>
              <a:rPr lang="ja-JP" altLang="en-US" sz="2800" dirty="0">
                <a:latin typeface="Arial" charset="0"/>
                <a:ea typeface="Arial" charset="0"/>
                <a:cs typeface="Arial" charset="0"/>
              </a:rPr>
              <a:t>’</a:t>
            </a:r>
            <a:r>
              <a:rPr lang="en-US" altLang="ja-JP" sz="2800" dirty="0">
                <a:latin typeface="Arial" charset="0"/>
                <a:ea typeface="Arial" charset="0"/>
                <a:cs typeface="Arial" charset="0"/>
              </a:rPr>
              <a:t>s job input is </a:t>
            </a:r>
            <a:r>
              <a:rPr lang="en-US" altLang="ja-JP" sz="2800" i="1" dirty="0">
                <a:solidFill>
                  <a:srgbClr val="3366FF"/>
                </a:solidFill>
                <a:latin typeface="Arial" charset="0"/>
                <a:ea typeface="Arial" charset="0"/>
                <a:cs typeface="Arial" charset="0"/>
              </a:rPr>
              <a:t>blue</a:t>
            </a:r>
            <a:r>
              <a:rPr lang="en-US" altLang="ja-JP" sz="2800" dirty="0">
                <a:solidFill>
                  <a:srgbClr val="3366FF"/>
                </a:solidFill>
                <a:latin typeface="Arial" charset="0"/>
                <a:ea typeface="Arial" charset="0"/>
                <a:cs typeface="Arial" charset="0"/>
              </a:rPr>
              <a:t> </a:t>
            </a:r>
            <a:r>
              <a:rPr lang="en-US" altLang="ja-JP" sz="2800" dirty="0">
                <a:latin typeface="Arial" charset="0"/>
                <a:ea typeface="Arial" charset="0"/>
                <a:cs typeface="Arial" charset="0"/>
              </a:rPr>
              <a:t>file</a:t>
            </a:r>
          </a:p>
          <a:p>
            <a:pPr lvl="1"/>
            <a:endParaRPr lang="en-US" sz="2400" dirty="0">
              <a:latin typeface="Arial" charset="0"/>
              <a:ea typeface="Arial" charset="0"/>
              <a:cs typeface="Arial" charset="0"/>
            </a:endParaRPr>
          </a:p>
        </p:txBody>
      </p:sp>
      <p:sp>
        <p:nvSpPr>
          <p:cNvPr id="5" name="Slide Number Placeholder 4"/>
          <p:cNvSpPr>
            <a:spLocks noGrp="1"/>
          </p:cNvSpPr>
          <p:nvPr>
            <p:ph type="sldNum" sz="quarter" idx="12"/>
          </p:nvPr>
        </p:nvSpPr>
        <p:spPr/>
        <p:txBody>
          <a:bodyPr/>
          <a:lstStyle/>
          <a:p>
            <a:pPr>
              <a:defRPr/>
            </a:pPr>
            <a:fld id="{729111C5-E04E-4942-8174-12BB645D56A6}" type="slidenum">
              <a:rPr lang="en-US" smtClean="0"/>
              <a:pPr>
                <a:defRPr/>
              </a:pPr>
              <a:t>33</a:t>
            </a:fld>
            <a:endParaRPr lang="en-US" dirty="0"/>
          </a:p>
        </p:txBody>
      </p:sp>
      <p:grpSp>
        <p:nvGrpSpPr>
          <p:cNvPr id="2" name="Group 5"/>
          <p:cNvGrpSpPr>
            <a:grpSpLocks/>
          </p:cNvGrpSpPr>
          <p:nvPr/>
        </p:nvGrpSpPr>
        <p:grpSpPr bwMode="auto">
          <a:xfrm>
            <a:off x="417444" y="3429000"/>
            <a:ext cx="7183506" cy="3276600"/>
            <a:chOff x="417444" y="3429000"/>
            <a:chExt cx="7183668" cy="3276600"/>
          </a:xfrm>
        </p:grpSpPr>
        <p:pic>
          <p:nvPicPr>
            <p:cNvPr id="37903" name="Picture 30"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754993"/>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30"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7244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Picture 30"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n 8"/>
            <p:cNvSpPr/>
            <p:nvPr/>
          </p:nvSpPr>
          <p:spPr bwMode="auto">
            <a:xfrm>
              <a:off x="1219217" y="3810000"/>
              <a:ext cx="533412" cy="609600"/>
            </a:xfrm>
            <a:prstGeom prst="can">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p>
          </p:txBody>
        </p:sp>
        <p:pic>
          <p:nvPicPr>
            <p:cNvPr id="37907" name="Picture 30"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8" name="Can 11"/>
            <p:cNvSpPr>
              <a:spLocks noChangeArrowheads="1"/>
            </p:cNvSpPr>
            <p:nvPr/>
          </p:nvSpPr>
          <p:spPr bwMode="auto">
            <a:xfrm>
              <a:off x="1219200" y="4953000"/>
              <a:ext cx="533400" cy="609600"/>
            </a:xfrm>
            <a:prstGeom prst="can">
              <a:avLst>
                <a:gd name="adj" fmla="val 25000"/>
              </a:avLst>
            </a:prstGeom>
            <a:solidFill>
              <a:srgbClr val="BFBFBF"/>
            </a:solidFill>
            <a:ln w="9525">
              <a:solidFill>
                <a:schemeClr val="tx1"/>
              </a:solidFill>
              <a:round/>
              <a:headEnd/>
              <a:tailEnd/>
            </a:ln>
          </p:spPr>
          <p:txBody>
            <a:bodyPr wrap="none" anchor="ctr"/>
            <a:lstStyle/>
            <a:p>
              <a:endParaRPr lang="en-US"/>
            </a:p>
          </p:txBody>
        </p:sp>
        <p:pic>
          <p:nvPicPr>
            <p:cNvPr id="37909" name="Picture 30"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150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0" name="Can 13"/>
            <p:cNvSpPr>
              <a:spLocks noChangeArrowheads="1"/>
            </p:cNvSpPr>
            <p:nvPr/>
          </p:nvSpPr>
          <p:spPr bwMode="auto">
            <a:xfrm>
              <a:off x="1219200" y="6096000"/>
              <a:ext cx="533400" cy="609600"/>
            </a:xfrm>
            <a:prstGeom prst="can">
              <a:avLst>
                <a:gd name="adj" fmla="val 25000"/>
              </a:avLst>
            </a:prstGeom>
            <a:solidFill>
              <a:srgbClr val="BFBFBF"/>
            </a:solidFill>
            <a:ln w="9525">
              <a:solidFill>
                <a:schemeClr val="tx1"/>
              </a:solidFill>
              <a:round/>
              <a:headEnd/>
              <a:tailEnd/>
            </a:ln>
          </p:spPr>
          <p:txBody>
            <a:bodyPr wrap="none" anchor="ctr"/>
            <a:lstStyle/>
            <a:p>
              <a:endParaRPr lang="en-US"/>
            </a:p>
          </p:txBody>
        </p:sp>
        <p:sp>
          <p:nvSpPr>
            <p:cNvPr id="37911" name="Rectangle 14"/>
            <p:cNvSpPr>
              <a:spLocks noChangeArrowheads="1"/>
            </p:cNvSpPr>
            <p:nvPr/>
          </p:nvSpPr>
          <p:spPr bwMode="auto">
            <a:xfrm>
              <a:off x="1295400" y="3962400"/>
              <a:ext cx="304800" cy="152400"/>
            </a:xfrm>
            <a:prstGeom prst="rect">
              <a:avLst/>
            </a:prstGeom>
            <a:solidFill>
              <a:srgbClr val="FF0000"/>
            </a:solidFill>
            <a:ln w="9525">
              <a:solidFill>
                <a:schemeClr val="tx1"/>
              </a:solidFill>
              <a:round/>
              <a:headEnd/>
              <a:tailEnd/>
            </a:ln>
          </p:spPr>
          <p:txBody>
            <a:bodyPr wrap="none" anchor="ctr"/>
            <a:lstStyle/>
            <a:p>
              <a:endParaRPr lang="en-US"/>
            </a:p>
          </p:txBody>
        </p:sp>
        <p:sp>
          <p:nvSpPr>
            <p:cNvPr id="37912" name="Rectangle 15"/>
            <p:cNvSpPr>
              <a:spLocks noChangeArrowheads="1"/>
            </p:cNvSpPr>
            <p:nvPr/>
          </p:nvSpPr>
          <p:spPr bwMode="auto">
            <a:xfrm>
              <a:off x="1295400" y="6248400"/>
              <a:ext cx="304800" cy="152400"/>
            </a:xfrm>
            <a:prstGeom prst="rect">
              <a:avLst/>
            </a:prstGeom>
            <a:solidFill>
              <a:srgbClr val="FF0000"/>
            </a:solidFill>
            <a:ln w="9525">
              <a:solidFill>
                <a:schemeClr val="tx1"/>
              </a:solidFill>
              <a:round/>
              <a:headEnd/>
              <a:tailEnd/>
            </a:ln>
          </p:spPr>
          <p:txBody>
            <a:bodyPr wrap="none" anchor="ctr"/>
            <a:lstStyle/>
            <a:p>
              <a:endParaRPr lang="en-US"/>
            </a:p>
          </p:txBody>
        </p:sp>
        <p:sp>
          <p:nvSpPr>
            <p:cNvPr id="37913" name="Rectangle 16"/>
            <p:cNvSpPr>
              <a:spLocks noChangeArrowheads="1"/>
            </p:cNvSpPr>
            <p:nvPr/>
          </p:nvSpPr>
          <p:spPr bwMode="auto">
            <a:xfrm>
              <a:off x="1371600" y="4191000"/>
              <a:ext cx="304800" cy="152400"/>
            </a:xfrm>
            <a:prstGeom prst="rect">
              <a:avLst/>
            </a:prstGeom>
            <a:solidFill>
              <a:srgbClr val="008000"/>
            </a:solidFill>
            <a:ln w="9525">
              <a:solidFill>
                <a:schemeClr val="tx1"/>
              </a:solidFill>
              <a:round/>
              <a:headEnd/>
              <a:tailEnd/>
            </a:ln>
          </p:spPr>
          <p:txBody>
            <a:bodyPr wrap="none" anchor="ctr"/>
            <a:lstStyle/>
            <a:p>
              <a:endParaRPr lang="en-US"/>
            </a:p>
          </p:txBody>
        </p:sp>
        <p:sp>
          <p:nvSpPr>
            <p:cNvPr id="37914" name="Rectangle 17"/>
            <p:cNvSpPr>
              <a:spLocks noChangeArrowheads="1"/>
            </p:cNvSpPr>
            <p:nvPr/>
          </p:nvSpPr>
          <p:spPr bwMode="auto">
            <a:xfrm>
              <a:off x="1371600" y="5257800"/>
              <a:ext cx="304800" cy="152400"/>
            </a:xfrm>
            <a:prstGeom prst="rect">
              <a:avLst/>
            </a:prstGeom>
            <a:solidFill>
              <a:srgbClr val="51A2FF"/>
            </a:solidFill>
            <a:ln w="9525">
              <a:solidFill>
                <a:schemeClr val="tx1"/>
              </a:solidFill>
              <a:round/>
              <a:headEnd/>
              <a:tailEnd/>
            </a:ln>
          </p:spPr>
          <p:txBody>
            <a:bodyPr wrap="none" anchor="ctr"/>
            <a:lstStyle/>
            <a:p>
              <a:endParaRPr lang="en-US"/>
            </a:p>
          </p:txBody>
        </p:sp>
        <p:sp>
          <p:nvSpPr>
            <p:cNvPr id="37915" name="Rectangle 18"/>
            <p:cNvSpPr>
              <a:spLocks noChangeArrowheads="1"/>
            </p:cNvSpPr>
            <p:nvPr/>
          </p:nvSpPr>
          <p:spPr bwMode="auto">
            <a:xfrm>
              <a:off x="1371600" y="6477000"/>
              <a:ext cx="304800" cy="152400"/>
            </a:xfrm>
            <a:prstGeom prst="rect">
              <a:avLst/>
            </a:prstGeom>
            <a:solidFill>
              <a:srgbClr val="51A2FF"/>
            </a:solidFill>
            <a:ln w="9525">
              <a:solidFill>
                <a:schemeClr val="tx1"/>
              </a:solidFill>
              <a:round/>
              <a:headEnd/>
              <a:tailEnd/>
            </a:ln>
          </p:spPr>
          <p:txBody>
            <a:bodyPr wrap="none" anchor="ctr"/>
            <a:lstStyle/>
            <a:p>
              <a:endParaRPr lang="en-US"/>
            </a:p>
          </p:txBody>
        </p:sp>
        <p:sp>
          <p:nvSpPr>
            <p:cNvPr id="37916" name="TextBox 20"/>
            <p:cNvSpPr txBox="1">
              <a:spLocks noChangeArrowheads="1"/>
            </p:cNvSpPr>
            <p:nvPr/>
          </p:nvSpPr>
          <p:spPr bwMode="auto">
            <a:xfrm>
              <a:off x="438755" y="3505200"/>
              <a:ext cx="435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S1</a:t>
              </a:r>
            </a:p>
          </p:txBody>
        </p:sp>
        <p:sp>
          <p:nvSpPr>
            <p:cNvPr id="37917" name="TextBox 21"/>
            <p:cNvSpPr txBox="1">
              <a:spLocks noChangeArrowheads="1"/>
            </p:cNvSpPr>
            <p:nvPr/>
          </p:nvSpPr>
          <p:spPr bwMode="auto">
            <a:xfrm>
              <a:off x="417444" y="4629090"/>
              <a:ext cx="435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S2</a:t>
              </a:r>
            </a:p>
          </p:txBody>
        </p:sp>
        <p:sp>
          <p:nvSpPr>
            <p:cNvPr id="37918" name="TextBox 22"/>
            <p:cNvSpPr txBox="1">
              <a:spLocks noChangeArrowheads="1"/>
            </p:cNvSpPr>
            <p:nvPr/>
          </p:nvSpPr>
          <p:spPr bwMode="auto">
            <a:xfrm>
              <a:off x="417444" y="5772090"/>
              <a:ext cx="435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S3</a:t>
              </a:r>
            </a:p>
          </p:txBody>
        </p:sp>
      </p:grpSp>
      <p:sp>
        <p:nvSpPr>
          <p:cNvPr id="36" name="Rounded Rectangular Callout 35"/>
          <p:cNvSpPr/>
          <p:nvPr/>
        </p:nvSpPr>
        <p:spPr>
          <a:xfrm flipH="1">
            <a:off x="6841434" y="4838005"/>
            <a:ext cx="2171746" cy="783193"/>
          </a:xfrm>
          <a:prstGeom prst="wedgeRoundRectCallout">
            <a:avLst>
              <a:gd name="adj1" fmla="val -1061"/>
              <a:gd name="adj2" fmla="val -108263"/>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a:defRPr/>
            </a:pPr>
            <a:r>
              <a:rPr lang="sv-SE" i="1" dirty="0" err="1">
                <a:solidFill>
                  <a:srgbClr val="FF0000"/>
                </a:solidFill>
                <a:latin typeface="Calibri" charset="0"/>
                <a:ea typeface="ＭＳ Ｐゴシック" charset="0"/>
                <a:cs typeface="Calibri" charset="0"/>
              </a:rPr>
              <a:t>Reject</a:t>
            </a:r>
            <a:r>
              <a:rPr lang="sv-SE" i="1" dirty="0">
                <a:solidFill>
                  <a:srgbClr val="FF0000"/>
                </a:solidFill>
                <a:latin typeface="Calibri" charset="0"/>
                <a:ea typeface="ＭＳ Ｐゴシック" charset="0"/>
                <a:cs typeface="Calibri" charset="0"/>
              </a:rPr>
              <a:t>: </a:t>
            </a:r>
            <a:r>
              <a:rPr lang="sv-SE" b="0" i="1" dirty="0">
                <a:solidFill>
                  <a:srgbClr val="404040"/>
                </a:solidFill>
                <a:latin typeface="Calibri" charset="0"/>
                <a:ea typeface="ＭＳ Ｐゴシック" charset="0"/>
                <a:cs typeface="Calibri" charset="0"/>
              </a:rPr>
              <a:t>S1 </a:t>
            </a:r>
            <a:r>
              <a:rPr lang="sv-SE" b="0" i="1" dirty="0" err="1">
                <a:solidFill>
                  <a:srgbClr val="404040"/>
                </a:solidFill>
                <a:latin typeface="Calibri" charset="0"/>
                <a:ea typeface="ＭＳ Ｐゴシック" charset="0"/>
                <a:cs typeface="Calibri" charset="0"/>
              </a:rPr>
              <a:t>doesn’t</a:t>
            </a:r>
            <a:r>
              <a:rPr lang="sv-SE" b="0" i="1" dirty="0">
                <a:solidFill>
                  <a:srgbClr val="404040"/>
                </a:solidFill>
                <a:latin typeface="Calibri" charset="0"/>
                <a:ea typeface="ＭＳ Ｐゴシック" charset="0"/>
                <a:cs typeface="Calibri" charset="0"/>
              </a:rPr>
              <a:t> store </a:t>
            </a:r>
            <a:r>
              <a:rPr lang="sv-SE" b="0" i="1" dirty="0" err="1">
                <a:solidFill>
                  <a:srgbClr val="3366FF"/>
                </a:solidFill>
                <a:latin typeface="Calibri" charset="0"/>
                <a:ea typeface="ＭＳ Ｐゴシック" charset="0"/>
                <a:cs typeface="Calibri" charset="0"/>
              </a:rPr>
              <a:t>blue</a:t>
            </a:r>
            <a:r>
              <a:rPr lang="sv-SE" b="0" i="1" dirty="0">
                <a:solidFill>
                  <a:srgbClr val="404040"/>
                </a:solidFill>
                <a:latin typeface="Calibri" charset="0"/>
                <a:ea typeface="ＭＳ Ｐゴシック" charset="0"/>
                <a:cs typeface="Calibri" charset="0"/>
              </a:rPr>
              <a:t> </a:t>
            </a:r>
            <a:r>
              <a:rPr lang="sv-SE" b="0" i="1" dirty="0" err="1">
                <a:solidFill>
                  <a:srgbClr val="404040"/>
                </a:solidFill>
                <a:latin typeface="Calibri" charset="0"/>
                <a:ea typeface="ＭＳ Ｐゴシック" charset="0"/>
                <a:cs typeface="Calibri" charset="0"/>
              </a:rPr>
              <a:t>file</a:t>
            </a:r>
            <a:endParaRPr lang="en-US" b="0" dirty="0">
              <a:solidFill>
                <a:srgbClr val="404040"/>
              </a:solidFill>
              <a:latin typeface="Calibri" charset="0"/>
              <a:ea typeface="ＭＳ Ｐゴシック" charset="0"/>
              <a:cs typeface="Calibri" charset="0"/>
            </a:endParaRPr>
          </a:p>
        </p:txBody>
      </p:sp>
      <p:sp>
        <p:nvSpPr>
          <p:cNvPr id="37895" name="TextBox 2"/>
          <p:cNvSpPr txBox="1">
            <a:spLocks noChangeArrowheads="1"/>
          </p:cNvSpPr>
          <p:nvPr/>
        </p:nvSpPr>
        <p:spPr bwMode="auto">
          <a:xfrm>
            <a:off x="11480800" y="3116263"/>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sp>
        <p:nvSpPr>
          <p:cNvPr id="35" name="Rectangle 59"/>
          <p:cNvSpPr>
            <a:spLocks noChangeArrowheads="1"/>
          </p:cNvSpPr>
          <p:nvPr/>
        </p:nvSpPr>
        <p:spPr bwMode="auto">
          <a:xfrm>
            <a:off x="7010400" y="3505200"/>
            <a:ext cx="1447800" cy="762000"/>
          </a:xfrm>
          <a:prstGeom prst="rect">
            <a:avLst/>
          </a:prstGeom>
          <a:solidFill>
            <a:srgbClr val="51A2FF"/>
          </a:solidFill>
          <a:ln w="9525">
            <a:solidFill>
              <a:schemeClr val="tx1"/>
            </a:solidFill>
            <a:round/>
            <a:headEnd/>
            <a:tailEnd/>
          </a:ln>
        </p:spPr>
        <p:txBody>
          <a:bodyPr wrap="none" anchor="ctr"/>
          <a:lstStyle/>
          <a:p>
            <a:pPr algn="ctr"/>
            <a:r>
              <a:rPr lang="en-US">
                <a:solidFill>
                  <a:srgbClr val="000000"/>
                </a:solidFill>
                <a:latin typeface="Calibri" charset="0"/>
                <a:cs typeface="Calibri" charset="0"/>
              </a:rPr>
              <a:t>Hadoop </a:t>
            </a:r>
          </a:p>
          <a:p>
            <a:pPr algn="ctr"/>
            <a:r>
              <a:rPr lang="en-US">
                <a:solidFill>
                  <a:srgbClr val="000000"/>
                </a:solidFill>
                <a:latin typeface="Calibri" charset="0"/>
                <a:cs typeface="Calibri" charset="0"/>
              </a:rPr>
              <a:t>(Job tracker)</a:t>
            </a:r>
          </a:p>
        </p:txBody>
      </p:sp>
      <p:sp>
        <p:nvSpPr>
          <p:cNvPr id="31" name="Rectangle 59"/>
          <p:cNvSpPr>
            <a:spLocks noChangeArrowheads="1"/>
          </p:cNvSpPr>
          <p:nvPr/>
        </p:nvSpPr>
        <p:spPr bwMode="auto">
          <a:xfrm>
            <a:off x="3733800" y="4419600"/>
            <a:ext cx="1143000" cy="609600"/>
          </a:xfrm>
          <a:prstGeom prst="rect">
            <a:avLst/>
          </a:prstGeom>
          <a:solidFill>
            <a:srgbClr val="FFCC00"/>
          </a:solidFill>
          <a:ln w="9525">
            <a:solidFill>
              <a:schemeClr val="tx1"/>
            </a:solidFill>
            <a:round/>
            <a:headEnd/>
            <a:tailEnd/>
          </a:ln>
        </p:spPr>
        <p:txBody>
          <a:bodyPr wrap="none" anchor="ctr"/>
          <a:lstStyle/>
          <a:p>
            <a:pPr algn="ctr"/>
            <a:r>
              <a:rPr lang="en-US">
                <a:solidFill>
                  <a:srgbClr val="000000"/>
                </a:solidFill>
                <a:latin typeface="Calibri" charset="0"/>
                <a:cs typeface="Calibri" charset="0"/>
              </a:rPr>
              <a:t>Mesos</a:t>
            </a:r>
          </a:p>
          <a:p>
            <a:pPr algn="ctr"/>
            <a:r>
              <a:rPr lang="en-US">
                <a:solidFill>
                  <a:srgbClr val="000000"/>
                </a:solidFill>
                <a:latin typeface="Calibri" charset="0"/>
                <a:cs typeface="Calibri" charset="0"/>
              </a:rPr>
              <a:t>master</a:t>
            </a:r>
          </a:p>
        </p:txBody>
      </p:sp>
      <p:sp>
        <p:nvSpPr>
          <p:cNvPr id="37" name="TextBox 36"/>
          <p:cNvSpPr txBox="1"/>
          <p:nvPr/>
        </p:nvSpPr>
        <p:spPr>
          <a:xfrm rot="20821379" flipH="1">
            <a:off x="4045404" y="4374919"/>
            <a:ext cx="2008013" cy="346234"/>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wrap="square" lIns="0" tIns="0" rIns="0" bIns="0" anchor="ctr" anchorCtr="1">
            <a:spAutoFit/>
          </a:bodyPr>
          <a:lstStyle/>
          <a:p>
            <a:pPr algn="l">
              <a:defRPr/>
            </a:pPr>
            <a:r>
              <a:rPr lang="sv-SE" sz="1600" b="0" dirty="0">
                <a:solidFill>
                  <a:srgbClr val="000000"/>
                </a:solidFill>
                <a:ea typeface="ＭＳ Ｐゴシック" charset="0"/>
                <a:cs typeface="Calibri" charset="0"/>
              </a:rPr>
              <a:t>(S2:&lt;…&gt;,S3:&lt;…&gt;)</a:t>
            </a:r>
          </a:p>
        </p:txBody>
      </p:sp>
      <p:sp>
        <p:nvSpPr>
          <p:cNvPr id="39" name="TextBox 38"/>
          <p:cNvSpPr txBox="1"/>
          <p:nvPr/>
        </p:nvSpPr>
        <p:spPr>
          <a:xfrm rot="20836506" flipH="1">
            <a:off x="6977063" y="3527425"/>
            <a:ext cx="1571625"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(task1:[S2:&lt;…&gt;];</a:t>
            </a:r>
          </a:p>
          <a:p>
            <a:pPr algn="l">
              <a:defRPr/>
            </a:pPr>
            <a:r>
              <a:rPr lang="sv-SE" sz="1600" b="0">
                <a:solidFill>
                  <a:srgbClr val="000000"/>
                </a:solidFill>
                <a:latin typeface="Calibri" charset="0"/>
                <a:ea typeface="ＭＳ Ｐゴシック" charset="0"/>
                <a:cs typeface="Calibri" charset="0"/>
              </a:rPr>
              <a:t> task2:[S3:&lt;..&gt;])</a:t>
            </a:r>
            <a:endParaRPr lang="en-US" sz="1600" b="0">
              <a:solidFill>
                <a:srgbClr val="000000"/>
              </a:solidFill>
              <a:latin typeface="Calibri" charset="0"/>
              <a:ea typeface="ＭＳ Ｐゴシック" charset="0"/>
              <a:cs typeface="Calibri" charset="0"/>
            </a:endParaRPr>
          </a:p>
        </p:txBody>
      </p:sp>
      <p:sp>
        <p:nvSpPr>
          <p:cNvPr id="41" name="TextBox 40"/>
          <p:cNvSpPr txBox="1"/>
          <p:nvPr/>
        </p:nvSpPr>
        <p:spPr>
          <a:xfrm rot="20201592" flipH="1">
            <a:off x="3529013" y="4848225"/>
            <a:ext cx="108108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task2:&lt;…&gt; </a:t>
            </a:r>
            <a:endParaRPr lang="en-US" sz="1600" b="0">
              <a:solidFill>
                <a:srgbClr val="000000"/>
              </a:solidFill>
              <a:latin typeface="Calibri" charset="0"/>
              <a:ea typeface="ＭＳ Ｐゴシック" charset="0"/>
              <a:cs typeface="Calibri" charset="0"/>
            </a:endParaRPr>
          </a:p>
        </p:txBody>
      </p:sp>
      <p:sp>
        <p:nvSpPr>
          <p:cNvPr id="40" name="TextBox 39"/>
          <p:cNvSpPr txBox="1"/>
          <p:nvPr/>
        </p:nvSpPr>
        <p:spPr>
          <a:xfrm rot="21440434" flipH="1">
            <a:off x="3651250" y="4826000"/>
            <a:ext cx="108108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task1:&lt;…&gt; </a:t>
            </a:r>
            <a:endParaRPr lang="en-US" sz="1600" b="0">
              <a:solidFill>
                <a:srgbClr val="000000"/>
              </a:solidFill>
              <a:latin typeface="Calibri" charset="0"/>
              <a:ea typeface="ＭＳ Ｐゴシック" charset="0"/>
              <a:cs typeface="Calibri" charset="0"/>
            </a:endParaRPr>
          </a:p>
        </p:txBody>
      </p:sp>
      <p:sp>
        <p:nvSpPr>
          <p:cNvPr id="33" name="TextBox 32"/>
          <p:cNvSpPr txBox="1"/>
          <p:nvPr/>
        </p:nvSpPr>
        <p:spPr>
          <a:xfrm rot="20821379" flipH="1">
            <a:off x="4052888" y="4411663"/>
            <a:ext cx="110013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dirty="0">
                <a:solidFill>
                  <a:srgbClr val="000000"/>
                </a:solidFill>
                <a:ea typeface="ＭＳ Ｐゴシック" charset="0"/>
                <a:cs typeface="Calibri" charset="0"/>
              </a:rPr>
              <a:t>S1:&lt;…&gt;</a:t>
            </a:r>
          </a:p>
        </p:txBody>
      </p:sp>
      <p:sp>
        <p:nvSpPr>
          <p:cNvPr id="38" name="Rounded Rectangular Callout 37"/>
          <p:cNvSpPr/>
          <p:nvPr/>
        </p:nvSpPr>
        <p:spPr>
          <a:xfrm flipH="1">
            <a:off x="6836196" y="4833346"/>
            <a:ext cx="2162342" cy="1123950"/>
          </a:xfrm>
          <a:prstGeom prst="wedgeRoundRectCallout">
            <a:avLst>
              <a:gd name="adj1" fmla="val -1337"/>
              <a:gd name="adj2" fmla="val -90449"/>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a:defRPr/>
            </a:pPr>
            <a:r>
              <a:rPr lang="sv-SE" i="1" dirty="0">
                <a:solidFill>
                  <a:schemeClr val="tx1"/>
                </a:solidFill>
                <a:latin typeface="Calibri" charset="0"/>
                <a:ea typeface="ＭＳ Ｐゴシック" charset="0"/>
                <a:cs typeface="Calibri" charset="0"/>
              </a:rPr>
              <a:t>Accept: </a:t>
            </a:r>
            <a:r>
              <a:rPr lang="sv-SE" b="0" i="1" dirty="0" err="1">
                <a:solidFill>
                  <a:srgbClr val="404040"/>
                </a:solidFill>
                <a:latin typeface="Calibri" charset="0"/>
                <a:ea typeface="ＭＳ Ｐゴシック" charset="0"/>
                <a:cs typeface="Calibri" charset="0"/>
              </a:rPr>
              <a:t>both</a:t>
            </a:r>
            <a:r>
              <a:rPr lang="sv-SE" b="0" i="1" dirty="0">
                <a:solidFill>
                  <a:srgbClr val="404040"/>
                </a:solidFill>
                <a:latin typeface="Calibri" charset="0"/>
                <a:ea typeface="ＭＳ Ｐゴシック" charset="0"/>
                <a:cs typeface="Calibri" charset="0"/>
              </a:rPr>
              <a:t> S2 and S3 store the </a:t>
            </a:r>
            <a:r>
              <a:rPr lang="sv-SE" b="0" i="1" dirty="0" err="1">
                <a:solidFill>
                  <a:srgbClr val="404040"/>
                </a:solidFill>
                <a:latin typeface="Calibri" charset="0"/>
                <a:ea typeface="ＭＳ Ｐゴシック" charset="0"/>
                <a:cs typeface="Calibri" charset="0"/>
              </a:rPr>
              <a:t>blue</a:t>
            </a:r>
            <a:r>
              <a:rPr lang="sv-SE" b="0" i="1" dirty="0">
                <a:solidFill>
                  <a:srgbClr val="404040"/>
                </a:solidFill>
                <a:latin typeface="Calibri" charset="0"/>
                <a:ea typeface="ＭＳ Ｐゴシック" charset="0"/>
                <a:cs typeface="Calibri" charset="0"/>
              </a:rPr>
              <a:t> </a:t>
            </a:r>
            <a:r>
              <a:rPr lang="sv-SE" b="0" i="1" dirty="0" err="1">
                <a:solidFill>
                  <a:srgbClr val="404040"/>
                </a:solidFill>
                <a:latin typeface="Calibri" charset="0"/>
                <a:ea typeface="ＭＳ Ｐゴシック" charset="0"/>
                <a:cs typeface="Calibri" charset="0"/>
              </a:rPr>
              <a:t>file</a:t>
            </a:r>
            <a:endParaRPr lang="en-US" b="0" dirty="0">
              <a:solidFill>
                <a:srgbClr val="404040"/>
              </a:solidFill>
              <a:latin typeface="Calibri" charset="0"/>
              <a:ea typeface="ＭＳ Ｐゴシック" charset="0"/>
              <a:cs typeface="Calibri" charset="0"/>
            </a:endParaRPr>
          </a:p>
        </p:txBody>
      </p:sp>
    </p:spTree>
    <p:extLst>
      <p:ext uri="{BB962C8B-B14F-4D97-AF65-F5344CB8AC3E}">
        <p14:creationId xmlns:p14="http://schemas.microsoft.com/office/powerpoint/2010/main" val="4045189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par>
                          <p:cTn id="24" fill="hold" nodeType="afterGroup">
                            <p:stCondLst>
                              <p:cond delay="500"/>
                            </p:stCondLst>
                            <p:childTnLst>
                              <p:par>
                                <p:cTn id="25" presetID="0" presetClass="path" presetSubtype="0" accel="50000" decel="50000" fill="hold" grpId="1" nodeType="afterEffect">
                                  <p:stCondLst>
                                    <p:cond delay="0"/>
                                  </p:stCondLst>
                                  <p:childTnLst>
                                    <p:animMotion origin="layout" path="M 1.38889E-6 -0.00023 L 0.30503 -0.11736 " pathEditMode="relative" rAng="0" ptsTypes="AA">
                                      <p:cBhvr>
                                        <p:cTn id="26" dur="2000" fill="hold"/>
                                        <p:tgtEl>
                                          <p:spTgt spid="33"/>
                                        </p:tgtEl>
                                        <p:attrNameLst>
                                          <p:attrName>ppt_x</p:attrName>
                                          <p:attrName>ppt_y</p:attrName>
                                        </p:attrNameLst>
                                      </p:cBhvr>
                                      <p:rCtr x="15243" y="-5856"/>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2" nodeType="clickEffect">
                                  <p:stCondLst>
                                    <p:cond delay="0"/>
                                  </p:stCondLst>
                                  <p:childTnLst>
                                    <p:animEffect transition="out" filter="fad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par>
                          <p:cTn id="42" fill="hold" nodeType="afterGroup">
                            <p:stCondLst>
                              <p:cond delay="500"/>
                            </p:stCondLst>
                            <p:childTnLst>
                              <p:par>
                                <p:cTn id="43" presetID="0" presetClass="path" presetSubtype="0" accel="50000" decel="50000" fill="hold" grpId="1" nodeType="afterEffect">
                                  <p:stCondLst>
                                    <p:cond delay="0"/>
                                  </p:stCondLst>
                                  <p:childTnLst>
                                    <p:animMotion origin="layout" path="M -3.33333E-6 -0.00023 L 0.30504 -0.11736 " pathEditMode="relative" rAng="0" ptsTypes="AA">
                                      <p:cBhvr>
                                        <p:cTn id="44" dur="2000" fill="hold"/>
                                        <p:tgtEl>
                                          <p:spTgt spid="37"/>
                                        </p:tgtEl>
                                        <p:attrNameLst>
                                          <p:attrName>ppt_x</p:attrName>
                                          <p:attrName>ppt_y</p:attrName>
                                        </p:attrNameLst>
                                      </p:cBhvr>
                                      <p:rCtr x="15243" y="-5856"/>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xit" presetSubtype="0" fill="hold" grpId="2" nodeType="clickEffect">
                                  <p:stCondLst>
                                    <p:cond delay="0"/>
                                  </p:stCondLst>
                                  <p:childTnLst>
                                    <p:animEffect transition="out" filter="fade">
                                      <p:cBhvr>
                                        <p:cTn id="53" dur="500"/>
                                        <p:tgtEl>
                                          <p:spTgt spid="37"/>
                                        </p:tgtEl>
                                      </p:cBhvr>
                                    </p:animEffect>
                                    <p:set>
                                      <p:cBhvr>
                                        <p:cTn id="54" dur="1" fill="hold">
                                          <p:stCondLst>
                                            <p:cond delay="499"/>
                                          </p:stCondLst>
                                        </p:cTn>
                                        <p:tgtEl>
                                          <p:spTgt spid="37"/>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0" presetClass="path" presetSubtype="0" accel="50000" decel="50000" fill="hold" grpId="1" nodeType="withEffect">
                                  <p:stCondLst>
                                    <p:cond delay="0"/>
                                  </p:stCondLst>
                                  <p:childTnLst>
                                    <p:animMotion origin="layout" path="M -0.04062 -0.00926 L -0.41458 0.15926 " pathEditMode="relative" rAng="0" ptsTypes="AA">
                                      <p:cBhvr>
                                        <p:cTn id="59" dur="2000" fill="hold"/>
                                        <p:tgtEl>
                                          <p:spTgt spid="39"/>
                                        </p:tgtEl>
                                        <p:attrNameLst>
                                          <p:attrName>ppt_x</p:attrName>
                                          <p:attrName>ppt_y</p:attrName>
                                        </p:attrNameLst>
                                      </p:cBhvr>
                                      <p:rCtr x="-18698" y="8426"/>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xit" presetSubtype="0" fill="hold" grpId="2" nodeType="clickEffect">
                                  <p:stCondLst>
                                    <p:cond delay="0"/>
                                  </p:stCondLst>
                                  <p:childTnLst>
                                    <p:animEffect transition="out" filter="fade">
                                      <p:cBhvr>
                                        <p:cTn id="63" dur="500"/>
                                        <p:tgtEl>
                                          <p:spTgt spid="39"/>
                                        </p:tgtEl>
                                      </p:cBhvr>
                                    </p:animEffect>
                                    <p:set>
                                      <p:cBhvr>
                                        <p:cTn id="64" dur="1" fill="hold">
                                          <p:stCondLst>
                                            <p:cond delay="499"/>
                                          </p:stCondLst>
                                        </p:cTn>
                                        <p:tgtEl>
                                          <p:spTgt spid="39"/>
                                        </p:tgtEl>
                                        <p:attrNameLst>
                                          <p:attrName>style.visibility</p:attrName>
                                        </p:attrNameLst>
                                      </p:cBhvr>
                                      <p:to>
                                        <p:strVal val="hidden"/>
                                      </p:to>
                                    </p:set>
                                  </p:childTnLst>
                                </p:cTn>
                              </p:par>
                            </p:childTnLst>
                          </p:cTn>
                        </p:par>
                        <p:par>
                          <p:cTn id="65" fill="hold" nodeType="afterGroup">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0" presetClass="path" presetSubtype="0" accel="50000" decel="50000" fill="hold" grpId="1" nodeType="withEffect">
                                  <p:stCondLst>
                                    <p:cond delay="0"/>
                                  </p:stCondLst>
                                  <p:childTnLst>
                                    <p:animMotion origin="layout" path="M -0.02396 -0.03611 L -0.32396 -0.02963 " pathEditMode="relative" rAng="0" ptsTypes="AA">
                                      <p:cBhvr>
                                        <p:cTn id="70" dur="2000" fill="hold"/>
                                        <p:tgtEl>
                                          <p:spTgt spid="40"/>
                                        </p:tgtEl>
                                        <p:attrNameLst>
                                          <p:attrName>ppt_x</p:attrName>
                                          <p:attrName>ppt_y</p:attrName>
                                        </p:attrNameLst>
                                      </p:cBhvr>
                                      <p:rCtr x="-15000" y="324"/>
                                    </p:animMotion>
                                  </p:childTnLst>
                                </p:cTn>
                              </p:par>
                              <p:par>
                                <p:cTn id="71" presetID="10"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0" presetClass="path" presetSubtype="0" accel="50000" decel="50000" fill="hold" grpId="1" nodeType="withEffect">
                                  <p:stCondLst>
                                    <p:cond delay="0"/>
                                  </p:stCondLst>
                                  <p:childTnLst>
                                    <p:animMotion origin="layout" path="M -0.01059 -0.0081 L -0.29723 0.14861 " pathEditMode="relative" rAng="0" ptsTypes="AA">
                                      <p:cBhvr>
                                        <p:cTn id="75" dur="2000" fill="hold"/>
                                        <p:tgtEl>
                                          <p:spTgt spid="41"/>
                                        </p:tgtEl>
                                        <p:attrNameLst>
                                          <p:attrName>ppt_x</p:attrName>
                                          <p:attrName>ppt_y</p:attrName>
                                        </p:attrNameLst>
                                      </p:cBhvr>
                                      <p:rCtr x="-14340" y="7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36" grpId="0" animBg="1"/>
      <p:bldP spid="35" grpId="0" animBg="1"/>
      <p:bldP spid="31" grpId="0" animBg="1"/>
      <p:bldP spid="37" grpId="0" animBg="1"/>
      <p:bldP spid="37" grpId="1" animBg="1"/>
      <p:bldP spid="37" grpId="2" animBg="1"/>
      <p:bldP spid="39" grpId="0" animBg="1"/>
      <p:bldP spid="39" grpId="1" animBg="1"/>
      <p:bldP spid="39" grpId="2" animBg="1"/>
      <p:bldP spid="41" grpId="0" animBg="1"/>
      <p:bldP spid="41" grpId="1" animBg="1"/>
      <p:bldP spid="40" grpId="0" animBg="1"/>
      <p:bldP spid="40" grpId="1" animBg="1"/>
      <p:bldP spid="33" grpId="0" animBg="1"/>
      <p:bldP spid="33" grpId="1" animBg="1"/>
      <p:bldP spid="33" grpId="2"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Calibri" charset="0"/>
                <a:ea typeface="ＭＳ Ｐゴシック" charset="0"/>
              </a:rPr>
              <a:t>Two Key Questions</a:t>
            </a:r>
          </a:p>
        </p:txBody>
      </p:sp>
      <p:sp>
        <p:nvSpPr>
          <p:cNvPr id="38914" name="Content Placeholder 2"/>
          <p:cNvSpPr>
            <a:spLocks noGrp="1"/>
          </p:cNvSpPr>
          <p:nvPr>
            <p:ph idx="1"/>
          </p:nvPr>
        </p:nvSpPr>
        <p:spPr/>
        <p:txBody>
          <a:bodyPr/>
          <a:lstStyle/>
          <a:p>
            <a:r>
              <a:rPr lang="en-US" dirty="0">
                <a:latin typeface="Arial" charset="0"/>
                <a:ea typeface="Arial" charset="0"/>
                <a:cs typeface="Arial" charset="0"/>
              </a:rPr>
              <a:t>How long does a framework need to wait</a:t>
            </a:r>
            <a:r>
              <a:rPr lang="en-US" dirty="0" smtClean="0">
                <a:latin typeface="Arial" charset="0"/>
                <a:ea typeface="Arial" charset="0"/>
                <a:cs typeface="Arial" charset="0"/>
              </a:rPr>
              <a:t>?</a:t>
            </a:r>
          </a:p>
          <a:p>
            <a:pPr lvl="1"/>
            <a:r>
              <a:rPr lang="en-US" sz="2600" dirty="0" smtClean="0">
                <a:latin typeface="Arial" charset="0"/>
                <a:ea typeface="Arial" charset="0"/>
                <a:cs typeface="Arial" charset="0"/>
              </a:rPr>
              <a:t>Depends on distribution of task duration</a:t>
            </a:r>
          </a:p>
          <a:p>
            <a:pPr lvl="1"/>
            <a:r>
              <a:rPr lang="en-US" sz="2600" dirty="0" smtClean="0">
                <a:latin typeface="Arial" charset="0"/>
                <a:ea typeface="Arial" charset="0"/>
                <a:cs typeface="Arial" charset="0"/>
              </a:rPr>
              <a:t>“Pickiness” of framework given hard/soft constraints</a:t>
            </a:r>
            <a:endParaRPr lang="en-US" sz="2600" dirty="0">
              <a:latin typeface="Arial" charset="0"/>
              <a:ea typeface="Arial" charset="0"/>
              <a:cs typeface="Arial" charset="0"/>
            </a:endParaRPr>
          </a:p>
          <a:p>
            <a:r>
              <a:rPr lang="en-US" dirty="0">
                <a:latin typeface="Arial" charset="0"/>
                <a:ea typeface="Arial" charset="0"/>
                <a:cs typeface="Arial" charset="0"/>
              </a:rPr>
              <a:t>How </a:t>
            </a:r>
            <a:r>
              <a:rPr lang="en-US" dirty="0" smtClean="0">
                <a:latin typeface="Arial" charset="0"/>
                <a:ea typeface="Arial" charset="0"/>
                <a:cs typeface="Arial" charset="0"/>
              </a:rPr>
              <a:t>allocate </a:t>
            </a:r>
            <a:r>
              <a:rPr lang="en-US" dirty="0">
                <a:latin typeface="Arial" charset="0"/>
                <a:ea typeface="Arial" charset="0"/>
                <a:cs typeface="Arial" charset="0"/>
              </a:rPr>
              <a:t>resources of different types</a:t>
            </a:r>
            <a:r>
              <a:rPr lang="en-US" dirty="0" smtClean="0">
                <a:latin typeface="Arial" charset="0"/>
                <a:ea typeface="Arial" charset="0"/>
                <a:cs typeface="Arial" charset="0"/>
              </a:rPr>
              <a:t>?</a:t>
            </a:r>
          </a:p>
          <a:p>
            <a:pPr lvl="1"/>
            <a:r>
              <a:rPr lang="en-US" sz="2600" dirty="0" smtClean="0">
                <a:latin typeface="Arial" charset="0"/>
                <a:ea typeface="Arial" charset="0"/>
                <a:cs typeface="Arial" charset="0"/>
              </a:rPr>
              <a:t>Use DRF!</a:t>
            </a:r>
            <a:endParaRPr lang="en-US" sz="2600"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34</a:t>
            </a:fld>
            <a:endParaRPr lang="en-US" dirty="0"/>
          </a:p>
        </p:txBody>
      </p:sp>
    </p:spTree>
    <p:extLst>
      <p:ext uri="{BB962C8B-B14F-4D97-AF65-F5344CB8AC3E}">
        <p14:creationId xmlns:p14="http://schemas.microsoft.com/office/powerpoint/2010/main" val="5095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319015"/>
            <a:ext cx="7772400" cy="1470025"/>
          </a:xfrm>
        </p:spPr>
        <p:txBody>
          <a:bodyPr/>
          <a:lstStyle/>
          <a:p>
            <a:r>
              <a:rPr lang="en-US" altLang="zh-CN" dirty="0" smtClean="0"/>
              <a:t>Thanks</a:t>
            </a:r>
            <a:br>
              <a:rPr lang="en-US" altLang="zh-CN" dirty="0" smtClean="0"/>
            </a:br>
            <a:r>
              <a:rPr lang="en-US" altLang="zh-CN" dirty="0" smtClean="0"/>
              <a:t>Q&amp;A</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63386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dirty="0"/>
              <a:t>Computation frameworks</a:t>
            </a:r>
            <a:endParaRPr lang="zh-CN" altLang="en-US" dirty="0"/>
          </a:p>
        </p:txBody>
      </p:sp>
      <p:sp>
        <p:nvSpPr>
          <p:cNvPr id="3" name="内容占位符 2"/>
          <p:cNvSpPr>
            <a:spLocks noGrp="1"/>
          </p:cNvSpPr>
          <p:nvPr>
            <p:ph idx="1"/>
          </p:nvPr>
        </p:nvSpPr>
        <p:spPr>
          <a:xfrm>
            <a:off x="457200" y="1196752"/>
            <a:ext cx="8229600" cy="5357192"/>
          </a:xfrm>
        </p:spPr>
        <p:txBody>
          <a:bodyPr>
            <a:normAutofit/>
          </a:bodyPr>
          <a:lstStyle/>
          <a:p>
            <a:r>
              <a:rPr lang="en-US" altLang="zh-CN" dirty="0" smtClean="0"/>
              <a:t>Dryad </a:t>
            </a:r>
            <a:r>
              <a:rPr lang="en-US" altLang="zh-CN" sz="2400" dirty="0" smtClean="0"/>
              <a:t>(Microsoft)</a:t>
            </a:r>
          </a:p>
          <a:p>
            <a:pPr lvl="1"/>
            <a:r>
              <a:rPr lang="en-US" altLang="zh-CN" dirty="0" smtClean="0"/>
              <a:t>App combines computational </a:t>
            </a:r>
            <a:r>
              <a:rPr lang="en-US" altLang="zh-CN" i="1" dirty="0" smtClean="0"/>
              <a:t>vertices</a:t>
            </a:r>
            <a:r>
              <a:rPr lang="en-US" altLang="zh-CN" dirty="0" smtClean="0"/>
              <a:t> with communication </a:t>
            </a:r>
            <a:r>
              <a:rPr lang="en-US" altLang="zh-CN" i="1" dirty="0" smtClean="0"/>
              <a:t>channels</a:t>
            </a:r>
            <a:r>
              <a:rPr lang="en-US" altLang="zh-CN" dirty="0" smtClean="0"/>
              <a:t> to form a dataflow graph (DAG).</a:t>
            </a:r>
          </a:p>
          <a:p>
            <a:pPr lvl="1"/>
            <a:r>
              <a:rPr lang="en-US" altLang="zh-CN" dirty="0" smtClean="0"/>
              <a:t>Dryad </a:t>
            </a:r>
            <a:r>
              <a:rPr lang="en-US" altLang="zh-CN" dirty="0"/>
              <a:t>runs </a:t>
            </a:r>
            <a:r>
              <a:rPr lang="en-US" altLang="zh-CN" dirty="0" smtClean="0"/>
              <a:t>the app </a:t>
            </a:r>
            <a:r>
              <a:rPr lang="en-US" altLang="zh-CN" dirty="0"/>
              <a:t>by executing the vertices </a:t>
            </a:r>
            <a:r>
              <a:rPr lang="en-US" altLang="zh-CN" dirty="0" smtClean="0"/>
              <a:t>on </a:t>
            </a:r>
            <a:r>
              <a:rPr lang="en-US" altLang="zh-CN" dirty="0"/>
              <a:t>a set </a:t>
            </a:r>
            <a:r>
              <a:rPr lang="en-US" altLang="zh-CN" dirty="0" smtClean="0"/>
              <a:t>of available </a:t>
            </a:r>
            <a:r>
              <a:rPr lang="en-US" altLang="zh-CN" dirty="0"/>
              <a:t>computers, communicating as </a:t>
            </a:r>
            <a:r>
              <a:rPr lang="en-US" altLang="zh-CN" dirty="0" smtClean="0"/>
              <a:t>appropriate method.</a:t>
            </a:r>
          </a:p>
          <a:p>
            <a:r>
              <a:rPr lang="en-US" altLang="zh-CN" dirty="0" smtClean="0"/>
              <a:t>Spark</a:t>
            </a:r>
          </a:p>
          <a:p>
            <a:pPr lvl="1"/>
            <a:r>
              <a:rPr lang="en-US" altLang="zh-CN" dirty="0"/>
              <a:t>Resilient Distributed Datasets (</a:t>
            </a:r>
            <a:r>
              <a:rPr lang="en-US" altLang="zh-CN" dirty="0" smtClean="0"/>
              <a:t>RDDs) is a distributed memory </a:t>
            </a:r>
            <a:r>
              <a:rPr lang="en-US" altLang="zh-CN" dirty="0"/>
              <a:t>abstraction that lets programmers </a:t>
            </a:r>
            <a:r>
              <a:rPr lang="en-US" altLang="zh-CN" dirty="0" smtClean="0"/>
              <a:t>perform in-memory computations.</a:t>
            </a:r>
          </a:p>
          <a:p>
            <a:pPr lvl="1"/>
            <a:r>
              <a:rPr lang="en-US" altLang="zh-CN" dirty="0" smtClean="0"/>
              <a:t>Execute apps by building their </a:t>
            </a:r>
            <a:r>
              <a:rPr lang="en-US" altLang="zh-CN" dirty="0"/>
              <a:t>lineage </a:t>
            </a:r>
            <a:r>
              <a:rPr lang="en-US" altLang="zh-CN" dirty="0" smtClean="0"/>
              <a:t>graphs (DAGs) and split them into </a:t>
            </a:r>
            <a:r>
              <a:rPr lang="en-US" altLang="zh-CN" i="1" dirty="0" smtClean="0"/>
              <a:t>stages</a:t>
            </a:r>
            <a:r>
              <a:rPr lang="en-US" altLang="zh-CN" dirty="0" smtClean="0"/>
              <a:t>.</a:t>
            </a:r>
          </a:p>
          <a:p>
            <a:pPr marL="457200" lvl="1" indent="0">
              <a:buNone/>
            </a:pPr>
            <a:endParaRPr lang="en-US" altLang="zh-CN" dirty="0" smtClean="0"/>
          </a:p>
          <a:p>
            <a:pPr lvl="1"/>
            <a:endParaRPr lang="zh-CN" altLang="en-US" dirty="0"/>
          </a:p>
        </p:txBody>
      </p:sp>
      <p:pic>
        <p:nvPicPr>
          <p:cNvPr id="4" name="Picture 4" descr="C:\Users\zhang\Desktop\spark-logo-trade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3339842"/>
            <a:ext cx="1218240"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774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Towards fuller utilization</a:t>
            </a:r>
            <a:endParaRPr lang="en-US" dirty="0"/>
          </a:p>
        </p:txBody>
      </p:sp>
      <p:sp>
        <p:nvSpPr>
          <p:cNvPr id="2" name="Content Placeholder 1"/>
          <p:cNvSpPr>
            <a:spLocks noGrp="1"/>
          </p:cNvSpPr>
          <p:nvPr>
            <p:ph idx="1"/>
          </p:nvPr>
        </p:nvSpPr>
        <p:spPr>
          <a:xfrm>
            <a:off x="457200" y="2392288"/>
            <a:ext cx="8579296" cy="5429200"/>
          </a:xfrm>
        </p:spPr>
        <p:txBody>
          <a:bodyPr>
            <a:noAutofit/>
          </a:bodyPr>
          <a:lstStyle/>
          <a:p>
            <a:pPr>
              <a:spcBef>
                <a:spcPts val="600"/>
              </a:spcBef>
              <a:spcAft>
                <a:spcPts val="600"/>
              </a:spcAft>
            </a:pPr>
            <a:endParaRPr lang="en-US" sz="2400" dirty="0" smtClean="0"/>
          </a:p>
          <a:p>
            <a:pPr>
              <a:spcBef>
                <a:spcPts val="600"/>
              </a:spcBef>
              <a:spcAft>
                <a:spcPts val="600"/>
              </a:spcAft>
            </a:pPr>
            <a:endParaRPr lang="en-US" sz="2400" dirty="0"/>
          </a:p>
          <a:p>
            <a:pPr>
              <a:spcBef>
                <a:spcPts val="600"/>
              </a:spcBef>
              <a:spcAft>
                <a:spcPts val="600"/>
              </a:spcAft>
            </a:pPr>
            <a:r>
              <a:rPr lang="en-US" sz="2400" dirty="0" smtClean="0"/>
              <a:t>Source of variable demand?    </a:t>
            </a:r>
          </a:p>
          <a:p>
            <a:pPr lvl="1">
              <a:spcBef>
                <a:spcPts val="600"/>
              </a:spcBef>
              <a:spcAft>
                <a:spcPts val="600"/>
              </a:spcAft>
            </a:pPr>
            <a:r>
              <a:rPr lang="en-US" sz="2100" dirty="0" smtClean="0"/>
              <a:t>Search, social networks, e-commerce, usage have diurnal patterns</a:t>
            </a:r>
          </a:p>
          <a:p>
            <a:pPr lvl="1">
              <a:spcBef>
                <a:spcPts val="600"/>
              </a:spcBef>
              <a:spcAft>
                <a:spcPts val="600"/>
              </a:spcAft>
            </a:pPr>
            <a:r>
              <a:rPr lang="en-US" sz="2100" dirty="0" smtClean="0"/>
              <a:t>Apocryphal </a:t>
            </a:r>
            <a:r>
              <a:rPr lang="en-US" sz="2100" dirty="0"/>
              <a:t>story</a:t>
            </a:r>
            <a:r>
              <a:rPr lang="en-US" sz="2100" dirty="0" smtClean="0"/>
              <a:t>:  AWS exists because Amazon needed to provision for holiday shopping season, wanted to monetize spare capacity</a:t>
            </a:r>
          </a:p>
          <a:p>
            <a:pPr>
              <a:spcBef>
                <a:spcPts val="1800"/>
              </a:spcBef>
              <a:spcAft>
                <a:spcPts val="600"/>
              </a:spcAft>
            </a:pPr>
            <a:r>
              <a:rPr lang="en-US" sz="2400" dirty="0" smtClean="0"/>
              <a:t>But…if provision for peak, what around remaining time?</a:t>
            </a:r>
          </a:p>
          <a:p>
            <a:pPr lvl="1">
              <a:spcBef>
                <a:spcPts val="600"/>
              </a:spcBef>
              <a:spcAft>
                <a:spcPts val="600"/>
              </a:spcAft>
            </a:pPr>
            <a:r>
              <a:rPr lang="en-US" sz="2200" dirty="0" smtClean="0"/>
              <a:t>Fill-in with non-time-sensitive usage, e.g., various data crunching</a:t>
            </a:r>
          </a:p>
          <a:p>
            <a:pPr lvl="1">
              <a:spcBef>
                <a:spcPts val="600"/>
              </a:spcBef>
              <a:spcAft>
                <a:spcPts val="600"/>
              </a:spcAft>
            </a:pPr>
            <a:r>
              <a:rPr lang="en-US" sz="2200" dirty="0" smtClean="0"/>
              <a:t>E.g., Netflix using AWS at night for video transcoding</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a:t>
            </a:fld>
            <a:endParaRPr lang="en-US" dirty="0"/>
          </a:p>
        </p:txBody>
      </p:sp>
      <p:pic>
        <p:nvPicPr>
          <p:cNvPr id="6" name="Picture 5"/>
          <p:cNvPicPr>
            <a:picLocks noChangeAspect="1"/>
          </p:cNvPicPr>
          <p:nvPr/>
        </p:nvPicPr>
        <p:blipFill rotWithShape="1">
          <a:blip r:embed="rId3"/>
          <a:srcRect l="2521" t="13435" b="3725"/>
          <a:stretch/>
        </p:blipFill>
        <p:spPr>
          <a:xfrm>
            <a:off x="2339752" y="1268760"/>
            <a:ext cx="4972974" cy="2113094"/>
          </a:xfrm>
          <a:prstGeom prst="rect">
            <a:avLst/>
          </a:prstGeom>
        </p:spPr>
      </p:pic>
    </p:spTree>
    <p:extLst>
      <p:ext uri="{BB962C8B-B14F-4D97-AF65-F5344CB8AC3E}">
        <p14:creationId xmlns:p14="http://schemas.microsoft.com/office/powerpoint/2010/main" val="259418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lstStyle/>
          <a:p>
            <a:r>
              <a:rPr lang="en-US" altLang="zh-CN" dirty="0" smtClean="0"/>
              <a:t>Metrics / goals for scheduling resources</a:t>
            </a:r>
          </a:p>
          <a:p>
            <a:pPr lvl="1"/>
            <a:r>
              <a:rPr lang="en-US" altLang="zh-CN" dirty="0" smtClean="0"/>
              <a:t>Max-min fairness</a:t>
            </a:r>
          </a:p>
          <a:p>
            <a:pPr lvl="1"/>
            <a:r>
              <a:rPr lang="en-US" altLang="zh-CN" dirty="0"/>
              <a:t>Dominate resource </a:t>
            </a:r>
            <a:r>
              <a:rPr lang="en-US" altLang="zh-CN" dirty="0" smtClean="0"/>
              <a:t>fairness </a:t>
            </a:r>
          </a:p>
          <a:p>
            <a:r>
              <a:rPr lang="en-US" altLang="zh-CN" dirty="0" smtClean="0"/>
              <a:t>System </a:t>
            </a:r>
            <a:r>
              <a:rPr lang="en-US" altLang="zh-CN" dirty="0" smtClean="0"/>
              <a:t>architecture for big-data scheduling</a:t>
            </a:r>
          </a:p>
          <a:p>
            <a:pPr lvl="1"/>
            <a:r>
              <a:rPr lang="en-US" altLang="zh-CN" dirty="0" smtClean="0"/>
              <a:t>Centralized architecture: Google’s Borg, YARN</a:t>
            </a:r>
          </a:p>
          <a:p>
            <a:pPr lvl="1"/>
            <a:r>
              <a:rPr lang="en-US" altLang="zh-CN" dirty="0" smtClean="0"/>
              <a:t>Offer-based architecture: </a:t>
            </a:r>
            <a:r>
              <a:rPr lang="en-US" altLang="zh-CN" dirty="0" err="1" smtClean="0"/>
              <a:t>Mesos</a:t>
            </a:r>
            <a:endParaRPr lang="en-US" altLang="zh-CN" dirty="0" smtClean="0"/>
          </a:p>
        </p:txBody>
      </p:sp>
    </p:spTree>
    <p:extLst>
      <p:ext uri="{BB962C8B-B14F-4D97-AF65-F5344CB8AC3E}">
        <p14:creationId xmlns:p14="http://schemas.microsoft.com/office/powerpoint/2010/main" val="3451972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solidFill>
                  <a:srgbClr val="7030A0"/>
                </a:solidFill>
                <a:latin typeface="Times New Roman" pitchFamily="18" charset="0"/>
              </a:rPr>
              <a:t>Scheduling:  An old problem</a:t>
            </a:r>
          </a:p>
        </p:txBody>
      </p:sp>
      <p:sp>
        <p:nvSpPr>
          <p:cNvPr id="2" name="Content Placeholder 1"/>
          <p:cNvSpPr>
            <a:spLocks noGrp="1"/>
          </p:cNvSpPr>
          <p:nvPr>
            <p:ph idx="1"/>
          </p:nvPr>
        </p:nvSpPr>
        <p:spPr/>
        <p:txBody>
          <a:bodyPr/>
          <a:lstStyle/>
          <a:p>
            <a:r>
              <a:rPr lang="en-US" b="1" dirty="0" smtClean="0"/>
              <a:t>CPU allocation</a:t>
            </a:r>
          </a:p>
          <a:p>
            <a:pPr lvl="1"/>
            <a:r>
              <a:rPr lang="en-US" dirty="0" smtClean="0"/>
              <a:t>Multiple processors want to execute, OS selects one to run for some amount of time</a:t>
            </a:r>
          </a:p>
          <a:p>
            <a:pPr marL="457200" lvl="1" indent="0">
              <a:buNone/>
            </a:pPr>
            <a:endParaRPr lang="en-US" dirty="0" smtClean="0"/>
          </a:p>
          <a:p>
            <a:r>
              <a:rPr lang="en-US" b="1" dirty="0" smtClean="0"/>
              <a:t>Bandwidth allocation</a:t>
            </a:r>
          </a:p>
          <a:p>
            <a:pPr lvl="1"/>
            <a:r>
              <a:rPr lang="en-US" dirty="0"/>
              <a:t>P</a:t>
            </a:r>
            <a:r>
              <a:rPr lang="en-US" dirty="0" smtClean="0"/>
              <a:t>ackets from multiple incoming queue want to be transmitted out some link, switch chooses one</a:t>
            </a:r>
          </a:p>
          <a:p>
            <a:pPr lvl="1"/>
            <a:endParaRPr lang="en-US" dirty="0"/>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7</a:t>
            </a:fld>
            <a:endParaRPr lang="en-US" dirty="0"/>
          </a:p>
        </p:txBody>
      </p:sp>
    </p:spTree>
    <p:extLst>
      <p:ext uri="{BB962C8B-B14F-4D97-AF65-F5344CB8AC3E}">
        <p14:creationId xmlns:p14="http://schemas.microsoft.com/office/powerpoint/2010/main" val="1033868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we want from a scheduler?</a:t>
            </a:r>
            <a:endParaRPr lang="en-US" dirty="0"/>
          </a:p>
        </p:txBody>
      </p:sp>
      <p:sp>
        <p:nvSpPr>
          <p:cNvPr id="3" name="Content Placeholder 2"/>
          <p:cNvSpPr>
            <a:spLocks noGrp="1"/>
          </p:cNvSpPr>
          <p:nvPr>
            <p:ph idx="1"/>
          </p:nvPr>
        </p:nvSpPr>
        <p:spPr/>
        <p:txBody>
          <a:bodyPr>
            <a:normAutofit fontScale="92500" lnSpcReduction="10000"/>
          </a:bodyPr>
          <a:lstStyle/>
          <a:p>
            <a:pPr>
              <a:lnSpc>
                <a:spcPct val="110000"/>
              </a:lnSpc>
            </a:pPr>
            <a:r>
              <a:rPr lang="en-US" b="1" dirty="0" smtClean="0">
                <a:latin typeface="Arial" charset="0"/>
                <a:ea typeface="Arial" charset="0"/>
                <a:cs typeface="Arial" charset="0"/>
              </a:rPr>
              <a:t>Isolation</a:t>
            </a:r>
            <a:endParaRPr lang="en-US" b="1" dirty="0">
              <a:latin typeface="Arial" charset="0"/>
              <a:ea typeface="Arial" charset="0"/>
              <a:cs typeface="Arial" charset="0"/>
            </a:endParaRPr>
          </a:p>
          <a:p>
            <a:pPr lvl="1">
              <a:lnSpc>
                <a:spcPct val="110000"/>
              </a:lnSpc>
            </a:pPr>
            <a:r>
              <a:rPr lang="en-US" dirty="0">
                <a:latin typeface="Arial" charset="0"/>
                <a:ea typeface="Arial" charset="0"/>
                <a:cs typeface="Arial" charset="0"/>
              </a:rPr>
              <a:t>H</a:t>
            </a:r>
            <a:r>
              <a:rPr lang="en-US" dirty="0" smtClean="0">
                <a:latin typeface="Arial" charset="0"/>
                <a:ea typeface="Arial" charset="0"/>
                <a:cs typeface="Arial" charset="0"/>
              </a:rPr>
              <a:t>ave some sort of guarantee that misbehaved processes cannot affect me “too much”</a:t>
            </a: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Efficient resource usage</a:t>
            </a:r>
            <a:endParaRPr lang="en-US" dirty="0">
              <a:latin typeface="Arial" charset="0"/>
              <a:ea typeface="Arial" charset="0"/>
              <a:cs typeface="Arial" charset="0"/>
            </a:endParaRPr>
          </a:p>
          <a:p>
            <a:pPr lvl="1">
              <a:lnSpc>
                <a:spcPct val="110000"/>
              </a:lnSpc>
            </a:pPr>
            <a:r>
              <a:rPr lang="en-US" dirty="0" smtClean="0">
                <a:latin typeface="Arial" charset="0"/>
                <a:ea typeface="Arial" charset="0"/>
                <a:cs typeface="Arial" charset="0"/>
              </a:rPr>
              <a:t>Resource is not idle while there is process whose demand is not fully satisfied</a:t>
            </a:r>
          </a:p>
          <a:p>
            <a:pPr lvl="1">
              <a:lnSpc>
                <a:spcPct val="110000"/>
              </a:lnSpc>
            </a:pPr>
            <a:r>
              <a:rPr lang="en-US" dirty="0" smtClean="0">
                <a:latin typeface="Arial" charset="0"/>
                <a:ea typeface="Arial" charset="0"/>
                <a:cs typeface="Arial" charset="0"/>
              </a:rPr>
              <a:t>“</a:t>
            </a:r>
            <a:r>
              <a:rPr lang="en-US" i="1" dirty="0" smtClean="0">
                <a:latin typeface="Arial" charset="0"/>
                <a:ea typeface="Arial" charset="0"/>
                <a:cs typeface="Arial" charset="0"/>
              </a:rPr>
              <a:t>Work conservation</a:t>
            </a:r>
            <a:r>
              <a:rPr lang="en-US" dirty="0" smtClean="0">
                <a:latin typeface="Arial" charset="0"/>
                <a:ea typeface="Arial" charset="0"/>
                <a:cs typeface="Arial" charset="0"/>
              </a:rPr>
              <a:t>” -- not achieved by hard allocations</a:t>
            </a: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Flexibility</a:t>
            </a:r>
            <a:endParaRPr lang="en-US" dirty="0">
              <a:latin typeface="Arial" charset="0"/>
              <a:ea typeface="Arial" charset="0"/>
              <a:cs typeface="Arial" charset="0"/>
            </a:endParaRPr>
          </a:p>
          <a:p>
            <a:pPr lvl="1">
              <a:lnSpc>
                <a:spcPct val="110000"/>
              </a:lnSpc>
            </a:pPr>
            <a:r>
              <a:rPr lang="en-US" dirty="0" smtClean="0">
                <a:latin typeface="Arial" charset="0"/>
                <a:ea typeface="Arial" charset="0"/>
                <a:cs typeface="Arial" charset="0"/>
              </a:rPr>
              <a:t>Can express some sort of priorities, e.g., strict or time based</a:t>
            </a:r>
            <a:endParaRPr lang="en-US" dirty="0">
              <a:latin typeface="Arial" charset="0"/>
              <a:ea typeface="Arial" charset="0"/>
              <a:cs typeface="Arial" charset="0"/>
            </a:endParaRPr>
          </a:p>
        </p:txBody>
      </p:sp>
      <p:sp>
        <p:nvSpPr>
          <p:cNvPr id="7" name="Slide Number Placeholder 6"/>
          <p:cNvSpPr>
            <a:spLocks noGrp="1"/>
          </p:cNvSpPr>
          <p:nvPr>
            <p:ph type="sldNum" sz="quarter" idx="12"/>
          </p:nvPr>
        </p:nvSpPr>
        <p:spPr/>
        <p:txBody>
          <a:bodyPr/>
          <a:lstStyle/>
          <a:p>
            <a:pPr>
              <a:defRPr/>
            </a:pPr>
            <a:fld id="{729111C5-E04E-4942-8174-12BB645D56A6}" type="slidenum">
              <a:rPr lang="en-US" smtClean="0"/>
              <a:pPr>
                <a:defRPr/>
              </a:pPr>
              <a:t>8</a:t>
            </a:fld>
            <a:endParaRPr lang="en-US" dirty="0"/>
          </a:p>
        </p:txBody>
      </p:sp>
    </p:spTree>
    <p:extLst>
      <p:ext uri="{BB962C8B-B14F-4D97-AF65-F5344CB8AC3E}">
        <p14:creationId xmlns:p14="http://schemas.microsoft.com/office/powerpoint/2010/main" val="322756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a:spLocks noGrp="1"/>
          </p:cNvSpPr>
          <p:nvPr>
            <p:ph type="title"/>
          </p:nvPr>
        </p:nvSpPr>
        <p:spPr/>
        <p:txBody>
          <a:bodyPr>
            <a:normAutofit/>
          </a:bodyPr>
          <a:lstStyle/>
          <a:p>
            <a:r>
              <a:rPr lang="sv-SE" sz="4000" dirty="0" err="1"/>
              <a:t>Single</a:t>
            </a:r>
            <a:r>
              <a:rPr lang="sv-SE" sz="4000" dirty="0"/>
              <a:t> </a:t>
            </a:r>
            <a:r>
              <a:rPr lang="sv-SE" sz="4000" dirty="0" err="1"/>
              <a:t>Resource</a:t>
            </a:r>
            <a:r>
              <a:rPr lang="sv-SE" sz="4000" dirty="0"/>
              <a:t>: Fair </a:t>
            </a:r>
            <a:r>
              <a:rPr lang="sv-SE" sz="4000" dirty="0" err="1"/>
              <a:t>Sharing</a:t>
            </a:r>
            <a:endParaRPr lang="en-US" sz="4000" dirty="0"/>
          </a:p>
        </p:txBody>
      </p:sp>
      <p:sp>
        <p:nvSpPr>
          <p:cNvPr id="3" name="Content Placeholder 2"/>
          <p:cNvSpPr>
            <a:spLocks noGrp="1"/>
          </p:cNvSpPr>
          <p:nvPr>
            <p:ph idx="1"/>
          </p:nvPr>
        </p:nvSpPr>
        <p:spPr>
          <a:xfrm>
            <a:off x="230832" y="1556792"/>
            <a:ext cx="8229600" cy="4525963"/>
          </a:xfrm>
        </p:spPr>
        <p:txBody>
          <a:bodyPr>
            <a:normAutofit lnSpcReduction="10000"/>
          </a:bodyPr>
          <a:lstStyle/>
          <a:p>
            <a:r>
              <a:rPr lang="sv-SE" sz="2800" i="1" dirty="0">
                <a:latin typeface="Arial" charset="0"/>
                <a:ea typeface="Arial" charset="0"/>
                <a:cs typeface="Arial" charset="0"/>
              </a:rPr>
              <a:t>n</a:t>
            </a:r>
            <a:r>
              <a:rPr lang="sv-SE" sz="2800" dirty="0">
                <a:latin typeface="Arial" charset="0"/>
                <a:ea typeface="Arial" charset="0"/>
                <a:cs typeface="Arial" charset="0"/>
              </a:rPr>
              <a:t> </a:t>
            </a:r>
            <a:r>
              <a:rPr lang="sv-SE" sz="2800" dirty="0" err="1">
                <a:latin typeface="Arial" charset="0"/>
                <a:ea typeface="Arial" charset="0"/>
                <a:cs typeface="Arial" charset="0"/>
              </a:rPr>
              <a:t>users</a:t>
            </a:r>
            <a:r>
              <a:rPr lang="sv-SE" sz="2800" dirty="0">
                <a:latin typeface="Arial" charset="0"/>
                <a:ea typeface="Arial" charset="0"/>
                <a:cs typeface="Arial" charset="0"/>
              </a:rPr>
              <a:t> </a:t>
            </a:r>
            <a:r>
              <a:rPr lang="sv-SE" sz="2800" dirty="0" err="1">
                <a:latin typeface="Arial" charset="0"/>
                <a:ea typeface="Arial" charset="0"/>
                <a:cs typeface="Arial" charset="0"/>
              </a:rPr>
              <a:t>want</a:t>
            </a:r>
            <a:r>
              <a:rPr lang="sv-SE" sz="2800" dirty="0">
                <a:latin typeface="Arial" charset="0"/>
                <a:ea typeface="Arial" charset="0"/>
                <a:cs typeface="Arial" charset="0"/>
              </a:rPr>
              <a:t> </a:t>
            </a:r>
            <a:r>
              <a:rPr lang="sv-SE" sz="2800" dirty="0" err="1">
                <a:latin typeface="Arial" charset="0"/>
                <a:ea typeface="Arial" charset="0"/>
                <a:cs typeface="Arial" charset="0"/>
              </a:rPr>
              <a:t>to</a:t>
            </a:r>
            <a:r>
              <a:rPr lang="sv-SE" sz="2800" dirty="0">
                <a:latin typeface="Arial" charset="0"/>
                <a:ea typeface="Arial" charset="0"/>
                <a:cs typeface="Arial" charset="0"/>
              </a:rPr>
              <a:t> </a:t>
            </a:r>
            <a:r>
              <a:rPr lang="sv-SE" sz="2800" dirty="0" err="1">
                <a:latin typeface="Arial" charset="0"/>
                <a:ea typeface="Arial" charset="0"/>
                <a:cs typeface="Arial" charset="0"/>
              </a:rPr>
              <a:t>share</a:t>
            </a:r>
            <a:r>
              <a:rPr lang="sv-SE" sz="2800" dirty="0">
                <a:latin typeface="Arial" charset="0"/>
                <a:ea typeface="Arial" charset="0"/>
                <a:cs typeface="Arial" charset="0"/>
              </a:rPr>
              <a:t> a </a:t>
            </a:r>
            <a:r>
              <a:rPr lang="sv-SE" sz="2800" dirty="0" err="1">
                <a:latin typeface="Arial" charset="0"/>
                <a:ea typeface="Arial" charset="0"/>
                <a:cs typeface="Arial" charset="0"/>
              </a:rPr>
              <a:t>resource</a:t>
            </a:r>
            <a:r>
              <a:rPr lang="sv-SE" sz="2800" dirty="0">
                <a:latin typeface="Arial" charset="0"/>
                <a:ea typeface="Arial" charset="0"/>
                <a:cs typeface="Arial" charset="0"/>
              </a:rPr>
              <a:t> (</a:t>
            </a:r>
            <a:r>
              <a:rPr lang="sv-SE" sz="2800" dirty="0" err="1">
                <a:latin typeface="Arial" charset="0"/>
                <a:ea typeface="Arial" charset="0"/>
                <a:cs typeface="Arial" charset="0"/>
              </a:rPr>
              <a:t>e.g</a:t>
            </a:r>
            <a:r>
              <a:rPr lang="sv-SE" sz="2800" dirty="0">
                <a:latin typeface="Arial" charset="0"/>
                <a:ea typeface="Arial" charset="0"/>
                <a:cs typeface="Arial" charset="0"/>
              </a:rPr>
              <a:t>. CPU)</a:t>
            </a:r>
          </a:p>
          <a:p>
            <a:pPr lvl="1"/>
            <a:r>
              <a:rPr lang="sv-SE" dirty="0">
                <a:latin typeface="Arial" charset="0"/>
                <a:ea typeface="Arial" charset="0"/>
                <a:cs typeface="Arial" charset="0"/>
              </a:rPr>
              <a:t>Solution: </a:t>
            </a:r>
            <a:r>
              <a:rPr lang="sv-SE" dirty="0" err="1">
                <a:latin typeface="Arial" charset="0"/>
                <a:ea typeface="Arial" charset="0"/>
                <a:cs typeface="Arial" charset="0"/>
              </a:rPr>
              <a:t>give</a:t>
            </a:r>
            <a:r>
              <a:rPr lang="sv-SE" dirty="0">
                <a:latin typeface="Arial" charset="0"/>
                <a:ea typeface="Arial" charset="0"/>
                <a:cs typeface="Arial" charset="0"/>
              </a:rPr>
              <a:t> </a:t>
            </a:r>
            <a:r>
              <a:rPr lang="sv-SE" dirty="0" err="1">
                <a:latin typeface="Arial" charset="0"/>
                <a:ea typeface="Arial" charset="0"/>
                <a:cs typeface="Arial" charset="0"/>
              </a:rPr>
              <a:t>each</a:t>
            </a:r>
            <a:r>
              <a:rPr lang="sv-SE" dirty="0">
                <a:latin typeface="Arial" charset="0"/>
                <a:ea typeface="Arial" charset="0"/>
                <a:cs typeface="Arial" charset="0"/>
              </a:rPr>
              <a:t> </a:t>
            </a:r>
            <a:r>
              <a:rPr lang="sv-SE" i="1" dirty="0">
                <a:latin typeface="Arial" charset="0"/>
                <a:ea typeface="Arial" charset="0"/>
                <a:cs typeface="Arial" charset="0"/>
              </a:rPr>
              <a:t>1/n</a:t>
            </a:r>
            <a:r>
              <a:rPr lang="sv-SE" dirty="0">
                <a:latin typeface="Arial" charset="0"/>
                <a:ea typeface="Arial" charset="0"/>
                <a:cs typeface="Arial" charset="0"/>
              </a:rPr>
              <a:t> </a:t>
            </a:r>
            <a:r>
              <a:rPr lang="sv-SE" dirty="0" err="1">
                <a:latin typeface="Arial" charset="0"/>
                <a:ea typeface="Arial" charset="0"/>
                <a:cs typeface="Arial" charset="0"/>
              </a:rPr>
              <a:t>of</a:t>
            </a:r>
            <a:r>
              <a:rPr lang="sv-SE" dirty="0">
                <a:latin typeface="Arial" charset="0"/>
                <a:ea typeface="Arial" charset="0"/>
                <a:cs typeface="Arial" charset="0"/>
              </a:rPr>
              <a:t> the </a:t>
            </a:r>
            <a:r>
              <a:rPr lang="sv-SE" dirty="0" err="1">
                <a:latin typeface="Arial" charset="0"/>
                <a:ea typeface="Arial" charset="0"/>
                <a:cs typeface="Arial" charset="0"/>
              </a:rPr>
              <a:t>shared</a:t>
            </a:r>
            <a:r>
              <a:rPr lang="sv-SE" dirty="0">
                <a:latin typeface="Arial" charset="0"/>
                <a:ea typeface="Arial" charset="0"/>
                <a:cs typeface="Arial" charset="0"/>
              </a:rPr>
              <a:t> </a:t>
            </a:r>
            <a:r>
              <a:rPr lang="sv-SE" dirty="0" err="1" smtClean="0">
                <a:latin typeface="Arial" charset="0"/>
                <a:ea typeface="Arial" charset="0"/>
                <a:cs typeface="Arial" charset="0"/>
              </a:rPr>
              <a:t>resource</a:t>
            </a:r>
            <a:endParaRPr lang="sv-SE" i="1" dirty="0">
              <a:latin typeface="Arial" charset="0"/>
              <a:ea typeface="Arial" charset="0"/>
              <a:cs typeface="Arial" charset="0"/>
            </a:endParaRPr>
          </a:p>
          <a:p>
            <a:pPr>
              <a:spcBef>
                <a:spcPts val="4000"/>
              </a:spcBef>
            </a:pPr>
            <a:r>
              <a:rPr lang="sv-SE" sz="2800" dirty="0" err="1">
                <a:latin typeface="Arial" charset="0"/>
                <a:ea typeface="Arial" charset="0"/>
                <a:cs typeface="Arial" charset="0"/>
              </a:rPr>
              <a:t>Generalized</a:t>
            </a:r>
            <a:r>
              <a:rPr lang="sv-SE" sz="2800" dirty="0">
                <a:latin typeface="Arial" charset="0"/>
                <a:ea typeface="Arial" charset="0"/>
                <a:cs typeface="Arial" charset="0"/>
              </a:rPr>
              <a:t> by</a:t>
            </a:r>
            <a:r>
              <a:rPr lang="sv-SE" sz="2800" i="1" dirty="0">
                <a:latin typeface="Arial" charset="0"/>
                <a:ea typeface="Arial" charset="0"/>
                <a:cs typeface="Arial" charset="0"/>
              </a:rPr>
              <a:t> </a:t>
            </a:r>
            <a:r>
              <a:rPr lang="sv-SE" sz="2800" b="1" i="1" dirty="0">
                <a:solidFill>
                  <a:schemeClr val="tx1"/>
                </a:solidFill>
                <a:latin typeface="Arial" charset="0"/>
                <a:ea typeface="Arial" charset="0"/>
                <a:cs typeface="Arial" charset="0"/>
              </a:rPr>
              <a:t>max-min </a:t>
            </a:r>
            <a:r>
              <a:rPr lang="sv-SE" sz="2800" b="1" i="1" dirty="0" err="1">
                <a:solidFill>
                  <a:schemeClr val="tx1"/>
                </a:solidFill>
                <a:latin typeface="Arial" charset="0"/>
                <a:ea typeface="Arial" charset="0"/>
                <a:cs typeface="Arial" charset="0"/>
              </a:rPr>
              <a:t>fairness</a:t>
            </a:r>
            <a:endParaRPr lang="sv-SE" sz="2800" b="1" i="1" dirty="0">
              <a:solidFill>
                <a:schemeClr val="tx1"/>
              </a:solidFill>
              <a:latin typeface="Arial" charset="0"/>
              <a:ea typeface="Arial" charset="0"/>
              <a:cs typeface="Arial" charset="0"/>
            </a:endParaRPr>
          </a:p>
          <a:p>
            <a:pPr lvl="1"/>
            <a:r>
              <a:rPr lang="sv-SE" dirty="0" err="1">
                <a:latin typeface="Arial" charset="0"/>
                <a:ea typeface="Arial" charset="0"/>
                <a:cs typeface="Arial" charset="0"/>
              </a:rPr>
              <a:t>Handles</a:t>
            </a:r>
            <a:r>
              <a:rPr lang="sv-SE" dirty="0">
                <a:latin typeface="Arial" charset="0"/>
                <a:ea typeface="Arial" charset="0"/>
                <a:cs typeface="Arial" charset="0"/>
              </a:rPr>
              <a:t> </a:t>
            </a:r>
            <a:r>
              <a:rPr lang="sv-SE" dirty="0" err="1">
                <a:latin typeface="Arial" charset="0"/>
                <a:ea typeface="Arial" charset="0"/>
                <a:cs typeface="Arial" charset="0"/>
              </a:rPr>
              <a:t>if</a:t>
            </a:r>
            <a:r>
              <a:rPr lang="sv-SE" dirty="0">
                <a:latin typeface="Arial" charset="0"/>
                <a:ea typeface="Arial" charset="0"/>
                <a:cs typeface="Arial" charset="0"/>
              </a:rPr>
              <a:t> a </a:t>
            </a:r>
            <a:r>
              <a:rPr lang="sv-SE" dirty="0" err="1">
                <a:latin typeface="Arial" charset="0"/>
                <a:ea typeface="Arial" charset="0"/>
                <a:cs typeface="Arial" charset="0"/>
              </a:rPr>
              <a:t>user</a:t>
            </a:r>
            <a:r>
              <a:rPr lang="sv-SE" dirty="0">
                <a:latin typeface="Arial" charset="0"/>
                <a:ea typeface="Arial" charset="0"/>
                <a:cs typeface="Arial" charset="0"/>
              </a:rPr>
              <a:t> </a:t>
            </a:r>
            <a:r>
              <a:rPr lang="sv-SE" dirty="0" err="1">
                <a:latin typeface="Arial" charset="0"/>
                <a:ea typeface="Arial" charset="0"/>
                <a:cs typeface="Arial" charset="0"/>
              </a:rPr>
              <a:t>wants</a:t>
            </a:r>
            <a:r>
              <a:rPr lang="sv-SE" dirty="0">
                <a:latin typeface="Arial" charset="0"/>
                <a:ea typeface="Arial" charset="0"/>
                <a:cs typeface="Arial" charset="0"/>
              </a:rPr>
              <a:t> less </a:t>
            </a:r>
            <a:r>
              <a:rPr lang="sv-SE" dirty="0" err="1">
                <a:latin typeface="Arial" charset="0"/>
                <a:ea typeface="Arial" charset="0"/>
                <a:cs typeface="Arial" charset="0"/>
              </a:rPr>
              <a:t>than</a:t>
            </a:r>
            <a:r>
              <a:rPr lang="sv-SE" dirty="0">
                <a:latin typeface="Arial" charset="0"/>
                <a:ea typeface="Arial" charset="0"/>
                <a:cs typeface="Arial" charset="0"/>
              </a:rPr>
              <a:t> </a:t>
            </a:r>
            <a:r>
              <a:rPr lang="sv-SE" dirty="0" err="1">
                <a:latin typeface="Arial" charset="0"/>
                <a:ea typeface="Arial" charset="0"/>
                <a:cs typeface="Arial" charset="0"/>
              </a:rPr>
              <a:t>its</a:t>
            </a:r>
            <a:r>
              <a:rPr lang="sv-SE" dirty="0">
                <a:latin typeface="Arial" charset="0"/>
                <a:ea typeface="Arial" charset="0"/>
                <a:cs typeface="Arial" charset="0"/>
              </a:rPr>
              <a:t> fair </a:t>
            </a:r>
            <a:r>
              <a:rPr lang="sv-SE" dirty="0" err="1">
                <a:latin typeface="Arial" charset="0"/>
                <a:ea typeface="Arial" charset="0"/>
                <a:cs typeface="Arial" charset="0"/>
              </a:rPr>
              <a:t>share</a:t>
            </a:r>
            <a:endParaRPr lang="sv-SE" dirty="0">
              <a:latin typeface="Arial" charset="0"/>
              <a:ea typeface="Arial" charset="0"/>
              <a:cs typeface="Arial" charset="0"/>
            </a:endParaRPr>
          </a:p>
          <a:p>
            <a:pPr lvl="1"/>
            <a:r>
              <a:rPr lang="sv-SE" dirty="0" err="1">
                <a:latin typeface="Arial" charset="0"/>
                <a:ea typeface="Arial" charset="0"/>
                <a:cs typeface="Arial" charset="0"/>
              </a:rPr>
              <a:t>E.g</a:t>
            </a:r>
            <a:r>
              <a:rPr lang="sv-SE" dirty="0">
                <a:latin typeface="Arial" charset="0"/>
                <a:ea typeface="Arial" charset="0"/>
                <a:cs typeface="Arial" charset="0"/>
              </a:rPr>
              <a:t>. </a:t>
            </a:r>
            <a:r>
              <a:rPr lang="sv-SE" dirty="0" err="1">
                <a:latin typeface="Arial" charset="0"/>
                <a:ea typeface="Arial" charset="0"/>
                <a:cs typeface="Arial" charset="0"/>
              </a:rPr>
              <a:t>user</a:t>
            </a:r>
            <a:r>
              <a:rPr lang="sv-SE" dirty="0">
                <a:latin typeface="Arial" charset="0"/>
                <a:ea typeface="Arial" charset="0"/>
                <a:cs typeface="Arial" charset="0"/>
              </a:rPr>
              <a:t> 1 </a:t>
            </a:r>
            <a:r>
              <a:rPr lang="sv-SE" dirty="0" err="1">
                <a:latin typeface="Arial" charset="0"/>
                <a:ea typeface="Arial" charset="0"/>
                <a:cs typeface="Arial" charset="0"/>
              </a:rPr>
              <a:t>wants</a:t>
            </a:r>
            <a:r>
              <a:rPr lang="sv-SE" dirty="0">
                <a:latin typeface="Arial" charset="0"/>
                <a:ea typeface="Arial" charset="0"/>
                <a:cs typeface="Arial" charset="0"/>
              </a:rPr>
              <a:t> no </a:t>
            </a:r>
            <a:r>
              <a:rPr lang="sv-SE" dirty="0" err="1">
                <a:latin typeface="Arial" charset="0"/>
                <a:ea typeface="Arial" charset="0"/>
                <a:cs typeface="Arial" charset="0"/>
              </a:rPr>
              <a:t>more</a:t>
            </a:r>
            <a:r>
              <a:rPr lang="sv-SE" dirty="0">
                <a:latin typeface="Arial" charset="0"/>
                <a:ea typeface="Arial" charset="0"/>
                <a:cs typeface="Arial" charset="0"/>
              </a:rPr>
              <a:t> </a:t>
            </a:r>
            <a:r>
              <a:rPr lang="sv-SE" dirty="0" err="1">
                <a:latin typeface="Arial" charset="0"/>
                <a:ea typeface="Arial" charset="0"/>
                <a:cs typeface="Arial" charset="0"/>
              </a:rPr>
              <a:t>than</a:t>
            </a:r>
            <a:r>
              <a:rPr lang="sv-SE" dirty="0">
                <a:latin typeface="Arial" charset="0"/>
                <a:ea typeface="Arial" charset="0"/>
                <a:cs typeface="Arial" charset="0"/>
              </a:rPr>
              <a:t> 20</a:t>
            </a:r>
            <a:r>
              <a:rPr lang="sv-SE" dirty="0" smtClean="0">
                <a:latin typeface="Arial" charset="0"/>
                <a:ea typeface="Arial" charset="0"/>
                <a:cs typeface="Arial" charset="0"/>
              </a:rPr>
              <a:t>%</a:t>
            </a:r>
            <a:endParaRPr lang="sv-SE" dirty="0">
              <a:latin typeface="Arial" charset="0"/>
              <a:ea typeface="Arial" charset="0"/>
              <a:cs typeface="Arial" charset="0"/>
            </a:endParaRPr>
          </a:p>
          <a:p>
            <a:pPr>
              <a:spcBef>
                <a:spcPts val="4000"/>
              </a:spcBef>
            </a:pPr>
            <a:r>
              <a:rPr lang="sv-SE" sz="2800" dirty="0" err="1">
                <a:latin typeface="Arial" charset="0"/>
                <a:ea typeface="Arial" charset="0"/>
                <a:cs typeface="Arial" charset="0"/>
              </a:rPr>
              <a:t>Generalized</a:t>
            </a:r>
            <a:r>
              <a:rPr lang="sv-SE" sz="2800" dirty="0">
                <a:latin typeface="Arial" charset="0"/>
                <a:ea typeface="Arial" charset="0"/>
                <a:cs typeface="Arial" charset="0"/>
              </a:rPr>
              <a:t> by </a:t>
            </a:r>
            <a:r>
              <a:rPr lang="sv-SE" sz="2800" b="1" i="1" dirty="0" err="1">
                <a:solidFill>
                  <a:srgbClr val="000000"/>
                </a:solidFill>
                <a:latin typeface="Arial" charset="0"/>
                <a:ea typeface="Arial" charset="0"/>
                <a:cs typeface="Arial" charset="0"/>
              </a:rPr>
              <a:t>weighted</a:t>
            </a:r>
            <a:r>
              <a:rPr lang="sv-SE" sz="2800" b="1" i="1" dirty="0">
                <a:solidFill>
                  <a:srgbClr val="000000"/>
                </a:solidFill>
                <a:latin typeface="Arial" charset="0"/>
                <a:ea typeface="Arial" charset="0"/>
                <a:cs typeface="Arial" charset="0"/>
              </a:rPr>
              <a:t> max-min </a:t>
            </a:r>
            <a:r>
              <a:rPr lang="sv-SE" sz="2800" b="1" i="1" dirty="0" err="1">
                <a:solidFill>
                  <a:srgbClr val="000000"/>
                </a:solidFill>
                <a:latin typeface="Arial" charset="0"/>
                <a:ea typeface="Arial" charset="0"/>
                <a:cs typeface="Arial" charset="0"/>
              </a:rPr>
              <a:t>fairness</a:t>
            </a:r>
            <a:endParaRPr lang="sv-SE" sz="2800" b="1" i="1" dirty="0">
              <a:solidFill>
                <a:srgbClr val="000000"/>
              </a:solidFill>
              <a:latin typeface="Arial" charset="0"/>
              <a:ea typeface="Arial" charset="0"/>
              <a:cs typeface="Arial" charset="0"/>
            </a:endParaRPr>
          </a:p>
          <a:p>
            <a:pPr lvl="1"/>
            <a:r>
              <a:rPr lang="sv-SE" dirty="0" err="1">
                <a:latin typeface="Arial" charset="0"/>
                <a:ea typeface="Arial" charset="0"/>
                <a:cs typeface="Arial" charset="0"/>
              </a:rPr>
              <a:t>Give</a:t>
            </a:r>
            <a:r>
              <a:rPr lang="sv-SE" dirty="0">
                <a:latin typeface="Arial" charset="0"/>
                <a:ea typeface="Arial" charset="0"/>
                <a:cs typeface="Arial" charset="0"/>
              </a:rPr>
              <a:t> </a:t>
            </a:r>
            <a:r>
              <a:rPr lang="sv-SE" dirty="0" err="1">
                <a:latin typeface="Arial" charset="0"/>
                <a:ea typeface="Arial" charset="0"/>
                <a:cs typeface="Arial" charset="0"/>
              </a:rPr>
              <a:t>weights</a:t>
            </a:r>
            <a:r>
              <a:rPr lang="sv-SE" dirty="0">
                <a:latin typeface="Arial" charset="0"/>
                <a:ea typeface="Arial" charset="0"/>
                <a:cs typeface="Arial" charset="0"/>
              </a:rPr>
              <a:t> </a:t>
            </a:r>
            <a:r>
              <a:rPr lang="sv-SE" dirty="0" err="1">
                <a:latin typeface="Arial" charset="0"/>
                <a:ea typeface="Arial" charset="0"/>
                <a:cs typeface="Arial" charset="0"/>
              </a:rPr>
              <a:t>to</a:t>
            </a:r>
            <a:r>
              <a:rPr lang="sv-SE" dirty="0">
                <a:latin typeface="Arial" charset="0"/>
                <a:ea typeface="Arial" charset="0"/>
                <a:cs typeface="Arial" charset="0"/>
              </a:rPr>
              <a:t> </a:t>
            </a:r>
            <a:r>
              <a:rPr lang="sv-SE" dirty="0" err="1">
                <a:latin typeface="Arial" charset="0"/>
                <a:ea typeface="Arial" charset="0"/>
                <a:cs typeface="Arial" charset="0"/>
              </a:rPr>
              <a:t>users</a:t>
            </a:r>
            <a:r>
              <a:rPr lang="sv-SE" dirty="0">
                <a:latin typeface="Arial" charset="0"/>
                <a:ea typeface="Arial" charset="0"/>
                <a:cs typeface="Arial" charset="0"/>
              </a:rPr>
              <a:t> </a:t>
            </a:r>
            <a:r>
              <a:rPr lang="sv-SE" dirty="0" err="1">
                <a:latin typeface="Arial" charset="0"/>
                <a:ea typeface="Arial" charset="0"/>
                <a:cs typeface="Arial" charset="0"/>
              </a:rPr>
              <a:t>according</a:t>
            </a:r>
            <a:r>
              <a:rPr lang="sv-SE" dirty="0">
                <a:latin typeface="Arial" charset="0"/>
                <a:ea typeface="Arial" charset="0"/>
                <a:cs typeface="Arial" charset="0"/>
              </a:rPr>
              <a:t> </a:t>
            </a:r>
            <a:r>
              <a:rPr lang="sv-SE" dirty="0" err="1">
                <a:latin typeface="Arial" charset="0"/>
                <a:ea typeface="Arial" charset="0"/>
                <a:cs typeface="Arial" charset="0"/>
              </a:rPr>
              <a:t>to</a:t>
            </a:r>
            <a:r>
              <a:rPr lang="sv-SE" dirty="0">
                <a:latin typeface="Arial" charset="0"/>
                <a:ea typeface="Arial" charset="0"/>
                <a:cs typeface="Arial" charset="0"/>
              </a:rPr>
              <a:t> </a:t>
            </a:r>
            <a:r>
              <a:rPr lang="sv-SE" dirty="0" err="1">
                <a:latin typeface="Arial" charset="0"/>
                <a:ea typeface="Arial" charset="0"/>
                <a:cs typeface="Arial" charset="0"/>
              </a:rPr>
              <a:t>importance</a:t>
            </a:r>
            <a:endParaRPr lang="sv-SE" dirty="0">
              <a:latin typeface="Arial" charset="0"/>
              <a:ea typeface="Arial" charset="0"/>
              <a:cs typeface="Arial" charset="0"/>
            </a:endParaRPr>
          </a:p>
          <a:p>
            <a:pPr lvl="1"/>
            <a:r>
              <a:rPr lang="sv-SE" dirty="0" err="1">
                <a:latin typeface="Arial" charset="0"/>
                <a:ea typeface="Arial" charset="0"/>
                <a:cs typeface="Arial" charset="0"/>
              </a:rPr>
              <a:t>User</a:t>
            </a:r>
            <a:r>
              <a:rPr lang="sv-SE" dirty="0">
                <a:latin typeface="Arial" charset="0"/>
                <a:ea typeface="Arial" charset="0"/>
                <a:cs typeface="Arial" charset="0"/>
              </a:rPr>
              <a:t> 1 gets </a:t>
            </a:r>
            <a:r>
              <a:rPr lang="sv-SE" dirty="0" err="1">
                <a:latin typeface="Arial" charset="0"/>
                <a:ea typeface="Arial" charset="0"/>
                <a:cs typeface="Arial" charset="0"/>
              </a:rPr>
              <a:t>weight</a:t>
            </a:r>
            <a:r>
              <a:rPr lang="sv-SE" dirty="0">
                <a:latin typeface="Arial" charset="0"/>
                <a:ea typeface="Arial" charset="0"/>
                <a:cs typeface="Arial" charset="0"/>
              </a:rPr>
              <a:t> 1, </a:t>
            </a:r>
            <a:r>
              <a:rPr lang="sv-SE" dirty="0" err="1">
                <a:latin typeface="Arial" charset="0"/>
                <a:ea typeface="Arial" charset="0"/>
                <a:cs typeface="Arial" charset="0"/>
              </a:rPr>
              <a:t>user</a:t>
            </a:r>
            <a:r>
              <a:rPr lang="sv-SE" dirty="0">
                <a:latin typeface="Arial" charset="0"/>
                <a:ea typeface="Arial" charset="0"/>
                <a:cs typeface="Arial" charset="0"/>
              </a:rPr>
              <a:t> 2 </a:t>
            </a:r>
            <a:r>
              <a:rPr lang="sv-SE" dirty="0" err="1">
                <a:latin typeface="Arial" charset="0"/>
                <a:ea typeface="Arial" charset="0"/>
                <a:cs typeface="Arial" charset="0"/>
              </a:rPr>
              <a:t>weight</a:t>
            </a:r>
            <a:r>
              <a:rPr lang="sv-SE" dirty="0">
                <a:latin typeface="Arial" charset="0"/>
                <a:ea typeface="Arial" charset="0"/>
                <a:cs typeface="Arial" charset="0"/>
              </a:rPr>
              <a:t> 2</a:t>
            </a:r>
          </a:p>
          <a:p>
            <a:pPr lvl="1"/>
            <a:endParaRPr lang="sv-SE" dirty="0">
              <a:latin typeface="Arial" charset="0"/>
              <a:ea typeface="Arial" charset="0"/>
              <a:cs typeface="Arial" charset="0"/>
            </a:endParaRPr>
          </a:p>
          <a:p>
            <a:pPr lvl="1"/>
            <a:endParaRPr lang="sv-SE" dirty="0">
              <a:latin typeface="Arial" charset="0"/>
              <a:ea typeface="Arial" charset="0"/>
              <a:cs typeface="Arial" charset="0"/>
            </a:endParaRPr>
          </a:p>
          <a:p>
            <a:endParaRPr lang="sv-SE" dirty="0">
              <a:latin typeface="Arial" charset="0"/>
              <a:ea typeface="Arial" charset="0"/>
              <a:cs typeface="Arial" charset="0"/>
            </a:endParaRPr>
          </a:p>
          <a:p>
            <a:pPr lvl="1">
              <a:buFont typeface="Wingdings" charset="0"/>
              <a:buNone/>
            </a:pPr>
            <a:endParaRPr lang="sv-SE" dirty="0">
              <a:latin typeface="Arial" charset="0"/>
              <a:ea typeface="Arial" charset="0"/>
              <a:cs typeface="Arial" charset="0"/>
            </a:endParaRPr>
          </a:p>
        </p:txBody>
      </p:sp>
      <p:sp>
        <p:nvSpPr>
          <p:cNvPr id="8" name="Slide Number Placeholder 7"/>
          <p:cNvSpPr>
            <a:spLocks noGrp="1"/>
          </p:cNvSpPr>
          <p:nvPr>
            <p:ph type="sldNum" sz="quarter" idx="12"/>
          </p:nvPr>
        </p:nvSpPr>
        <p:spPr/>
        <p:txBody>
          <a:bodyPr/>
          <a:lstStyle/>
          <a:p>
            <a:pPr>
              <a:defRPr/>
            </a:pPr>
            <a:fld id="{729111C5-E04E-4942-8174-12BB645D56A6}" type="slidenum">
              <a:rPr lang="en-US" smtClean="0"/>
              <a:pPr>
                <a:defRPr/>
              </a:pPr>
              <a:t>9</a:t>
            </a:fld>
            <a:endParaRPr lang="en-US" dirty="0"/>
          </a:p>
        </p:txBody>
      </p:sp>
      <p:sp>
        <p:nvSpPr>
          <p:cNvPr id="36" name="Content Placeholder 2"/>
          <p:cNvSpPr txBox="1">
            <a:spLocks/>
          </p:cNvSpPr>
          <p:nvPr/>
        </p:nvSpPr>
        <p:spPr>
          <a:xfrm>
            <a:off x="152400" y="3634978"/>
            <a:ext cx="6400800" cy="1508522"/>
          </a:xfrm>
          <a:prstGeom prst="rect">
            <a:avLst/>
          </a:prstGeom>
        </p:spPr>
        <p:txBody>
          <a:bodyPr>
            <a:normAutofit/>
          </a:bodyPr>
          <a:lstStyle/>
          <a:p>
            <a:pPr marL="342900" indent="-342900" algn="l" fontAlgn="auto">
              <a:spcBef>
                <a:spcPct val="20000"/>
              </a:spcBef>
              <a:spcAft>
                <a:spcPts val="0"/>
              </a:spcAft>
              <a:buFont typeface="Arial" pitchFamily="34" charset="0"/>
              <a:buChar char="•"/>
              <a:defRPr/>
            </a:pPr>
            <a:endParaRPr lang="sv-SE" sz="2800" b="0" dirty="0">
              <a:latin typeface="+mn-lt"/>
            </a:endParaRPr>
          </a:p>
        </p:txBody>
      </p:sp>
      <p:grpSp>
        <p:nvGrpSpPr>
          <p:cNvPr id="62469" name="Group 46"/>
          <p:cNvGrpSpPr>
            <a:grpSpLocks/>
          </p:cNvGrpSpPr>
          <p:nvPr/>
        </p:nvGrpSpPr>
        <p:grpSpPr bwMode="auto">
          <a:xfrm>
            <a:off x="7593759" y="1284750"/>
            <a:ext cx="1586753" cy="1705251"/>
            <a:chOff x="7557889" y="730796"/>
            <a:chExt cx="1586111" cy="3073233"/>
          </a:xfrm>
        </p:grpSpPr>
        <p:sp>
          <p:nvSpPr>
            <p:cNvPr id="62503" name="Line 13"/>
            <p:cNvSpPr>
              <a:spLocks noChangeShapeType="1"/>
            </p:cNvSpPr>
            <p:nvPr/>
          </p:nvSpPr>
          <p:spPr bwMode="auto">
            <a:xfrm flipH="1">
              <a:off x="7922641" y="2410928"/>
              <a:ext cx="1216301" cy="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504" name="Text Box 7"/>
            <p:cNvSpPr txBox="1">
              <a:spLocks noChangeArrowheads="1"/>
            </p:cNvSpPr>
            <p:nvPr/>
          </p:nvSpPr>
          <p:spPr bwMode="auto">
            <a:xfrm>
              <a:off x="8062773" y="730796"/>
              <a:ext cx="963221" cy="61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spcBef>
                  <a:spcPct val="50000"/>
                </a:spcBef>
              </a:pPr>
              <a:r>
                <a:rPr lang="en-US" sz="1600">
                  <a:solidFill>
                    <a:srgbClr val="000000"/>
                  </a:solidFill>
                  <a:latin typeface="Arial" charset="0"/>
                  <a:ea typeface="Arial" charset="0"/>
                  <a:cs typeface="Arial" charset="0"/>
                </a:rPr>
                <a:t>CPU</a:t>
              </a:r>
            </a:p>
          </p:txBody>
        </p:sp>
        <p:sp>
          <p:nvSpPr>
            <p:cNvPr id="62505" name="Rectangle 2"/>
            <p:cNvSpPr>
              <a:spLocks noChangeArrowheads="1"/>
            </p:cNvSpPr>
            <p:nvPr/>
          </p:nvSpPr>
          <p:spPr bwMode="auto">
            <a:xfrm>
              <a:off x="8068750" y="2020375"/>
              <a:ext cx="963129" cy="759366"/>
            </a:xfrm>
            <a:prstGeom prst="rect">
              <a:avLst/>
            </a:prstGeom>
            <a:solidFill>
              <a:srgbClr val="FF3737"/>
            </a:solidFill>
            <a:ln w="28575">
              <a:solidFill>
                <a:schemeClr val="tx1"/>
              </a:solidFill>
              <a:miter lim="800000"/>
              <a:headEnd/>
              <a:tailEnd/>
            </a:ln>
          </p:spPr>
          <p:txBody>
            <a:bodyPr wrap="none" anchor="ctr"/>
            <a:lstStyle/>
            <a:p>
              <a:endParaRPr lang="en-US" sz="1600">
                <a:solidFill>
                  <a:srgbClr val="000000"/>
                </a:solidFill>
                <a:latin typeface="Arial" charset="0"/>
                <a:ea typeface="Arial" charset="0"/>
                <a:cs typeface="Arial" charset="0"/>
              </a:endParaRPr>
            </a:p>
          </p:txBody>
        </p:sp>
        <p:sp>
          <p:nvSpPr>
            <p:cNvPr id="62506" name="Rectangle 5"/>
            <p:cNvSpPr>
              <a:spLocks noChangeArrowheads="1"/>
            </p:cNvSpPr>
            <p:nvPr/>
          </p:nvSpPr>
          <p:spPr bwMode="auto">
            <a:xfrm>
              <a:off x="8067840" y="1259458"/>
              <a:ext cx="962974" cy="758498"/>
            </a:xfrm>
            <a:prstGeom prst="rect">
              <a:avLst/>
            </a:prstGeom>
            <a:solidFill>
              <a:srgbClr val="51A2FF"/>
            </a:solidFill>
            <a:ln w="28575">
              <a:solidFill>
                <a:schemeClr val="tx1"/>
              </a:solidFill>
              <a:miter lim="800000"/>
              <a:headEnd/>
              <a:tailEnd/>
            </a:ln>
          </p:spPr>
          <p:txBody>
            <a:bodyPr wrap="none" anchor="ctr"/>
            <a:lstStyle/>
            <a:p>
              <a:endParaRPr lang="en-US" sz="1600">
                <a:solidFill>
                  <a:srgbClr val="000000"/>
                </a:solidFill>
                <a:latin typeface="Arial" charset="0"/>
                <a:ea typeface="Arial" charset="0"/>
                <a:cs typeface="Arial" charset="0"/>
              </a:endParaRPr>
            </a:p>
          </p:txBody>
        </p:sp>
        <p:sp>
          <p:nvSpPr>
            <p:cNvPr id="62507" name="Line 11"/>
            <p:cNvSpPr>
              <a:spLocks noChangeShapeType="1"/>
            </p:cNvSpPr>
            <p:nvPr/>
          </p:nvSpPr>
          <p:spPr bwMode="auto">
            <a:xfrm flipH="1" flipV="1">
              <a:off x="7922641" y="1259529"/>
              <a:ext cx="1221359" cy="2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508" name="Text Box 12"/>
            <p:cNvSpPr txBox="1">
              <a:spLocks noChangeArrowheads="1"/>
            </p:cNvSpPr>
            <p:nvPr/>
          </p:nvSpPr>
          <p:spPr bwMode="auto">
            <a:xfrm>
              <a:off x="7557889" y="1142997"/>
              <a:ext cx="458274" cy="38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000000"/>
                  </a:solidFill>
                  <a:latin typeface="Arial" charset="0"/>
                  <a:ea typeface="Arial" charset="0"/>
                  <a:cs typeface="Arial" charset="0"/>
                </a:rPr>
                <a:t>100%</a:t>
              </a:r>
            </a:p>
          </p:txBody>
        </p:sp>
        <p:sp>
          <p:nvSpPr>
            <p:cNvPr id="62509" name="Line 14"/>
            <p:cNvSpPr>
              <a:spLocks noChangeShapeType="1"/>
            </p:cNvSpPr>
            <p:nvPr/>
          </p:nvSpPr>
          <p:spPr bwMode="auto">
            <a:xfrm flipH="1" flipV="1">
              <a:off x="7922641" y="3568015"/>
              <a:ext cx="1216301" cy="105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510" name="Text Box 15"/>
            <p:cNvSpPr txBox="1">
              <a:spLocks noChangeArrowheads="1"/>
            </p:cNvSpPr>
            <p:nvPr/>
          </p:nvSpPr>
          <p:spPr bwMode="auto">
            <a:xfrm>
              <a:off x="7648662" y="2293555"/>
              <a:ext cx="358928" cy="38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000000"/>
                  </a:solidFill>
                  <a:latin typeface="Arial" charset="0"/>
                  <a:ea typeface="Arial" charset="0"/>
                  <a:cs typeface="Arial" charset="0"/>
                </a:rPr>
                <a:t>50%</a:t>
              </a:r>
            </a:p>
          </p:txBody>
        </p:sp>
        <p:sp>
          <p:nvSpPr>
            <p:cNvPr id="62511" name="Text Box 16"/>
            <p:cNvSpPr txBox="1">
              <a:spLocks noChangeArrowheads="1"/>
            </p:cNvSpPr>
            <p:nvPr/>
          </p:nvSpPr>
          <p:spPr bwMode="auto">
            <a:xfrm>
              <a:off x="7739436" y="3415752"/>
              <a:ext cx="259581" cy="38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000000"/>
                  </a:solidFill>
                  <a:latin typeface="Arial" charset="0"/>
                  <a:ea typeface="Arial" charset="0"/>
                  <a:cs typeface="Arial" charset="0"/>
                </a:rPr>
                <a:t>0%</a:t>
              </a:r>
            </a:p>
          </p:txBody>
        </p:sp>
        <p:sp>
          <p:nvSpPr>
            <p:cNvPr id="62512" name="Line 17"/>
            <p:cNvSpPr>
              <a:spLocks noChangeShapeType="1"/>
            </p:cNvSpPr>
            <p:nvPr/>
          </p:nvSpPr>
          <p:spPr bwMode="auto">
            <a:xfrm flipV="1">
              <a:off x="8067198" y="1168076"/>
              <a:ext cx="0" cy="2513521"/>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513" name="Line 21"/>
            <p:cNvSpPr>
              <a:spLocks noChangeShapeType="1"/>
            </p:cNvSpPr>
            <p:nvPr/>
          </p:nvSpPr>
          <p:spPr bwMode="auto">
            <a:xfrm flipV="1">
              <a:off x="9030420" y="1160701"/>
              <a:ext cx="0" cy="2512045"/>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514" name="Rectangle 2"/>
            <p:cNvSpPr>
              <a:spLocks noChangeArrowheads="1"/>
            </p:cNvSpPr>
            <p:nvPr/>
          </p:nvSpPr>
          <p:spPr bwMode="auto">
            <a:xfrm>
              <a:off x="8068272" y="2782649"/>
              <a:ext cx="963129" cy="777779"/>
            </a:xfrm>
            <a:prstGeom prst="rect">
              <a:avLst/>
            </a:prstGeom>
            <a:solidFill>
              <a:srgbClr val="AAE68B"/>
            </a:solidFill>
            <a:ln w="28575">
              <a:solidFill>
                <a:schemeClr val="tx1"/>
              </a:solidFill>
              <a:miter lim="800000"/>
              <a:headEnd/>
              <a:tailEnd/>
            </a:ln>
          </p:spPr>
          <p:txBody>
            <a:bodyPr wrap="none" anchor="ctr"/>
            <a:lstStyle/>
            <a:p>
              <a:endParaRPr lang="en-US" sz="1600">
                <a:solidFill>
                  <a:srgbClr val="000000"/>
                </a:solidFill>
                <a:latin typeface="Arial" charset="0"/>
                <a:ea typeface="Arial" charset="0"/>
                <a:cs typeface="Arial" charset="0"/>
              </a:endParaRPr>
            </a:p>
          </p:txBody>
        </p:sp>
        <p:cxnSp>
          <p:nvCxnSpPr>
            <p:cNvPr id="38" name="Straight Arrow Connector 37"/>
            <p:cNvCxnSpPr>
              <a:stCxn id="62506" idx="0"/>
              <a:endCxn id="62506" idx="2"/>
            </p:cNvCxnSpPr>
            <p:nvPr/>
          </p:nvCxnSpPr>
          <p:spPr>
            <a:xfrm rot="16200000" flipH="1">
              <a:off x="8170995" y="1638733"/>
              <a:ext cx="757456" cy="1586"/>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516" name="TextBox 38"/>
            <p:cNvSpPr txBox="1">
              <a:spLocks noChangeArrowheads="1"/>
            </p:cNvSpPr>
            <p:nvPr/>
          </p:nvSpPr>
          <p:spPr bwMode="auto">
            <a:xfrm>
              <a:off x="8502710" y="1333358"/>
              <a:ext cx="617765" cy="61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rgbClr val="000000"/>
                  </a:solidFill>
                  <a:latin typeface="Arial" charset="0"/>
                  <a:ea typeface="Arial" charset="0"/>
                  <a:cs typeface="Arial" charset="0"/>
                </a:rPr>
                <a:t>33%</a:t>
              </a:r>
              <a:endParaRPr lang="en-US" sz="1600" dirty="0">
                <a:solidFill>
                  <a:srgbClr val="000000"/>
                </a:solidFill>
                <a:latin typeface="Arial" charset="0"/>
                <a:ea typeface="Arial" charset="0"/>
                <a:cs typeface="Arial" charset="0"/>
              </a:endParaRPr>
            </a:p>
          </p:txBody>
        </p:sp>
        <p:cxnSp>
          <p:nvCxnSpPr>
            <p:cNvPr id="42" name="Straight Arrow Connector 41"/>
            <p:cNvCxnSpPr/>
            <p:nvPr/>
          </p:nvCxnSpPr>
          <p:spPr>
            <a:xfrm rot="16200000" flipH="1">
              <a:off x="8169407" y="2404773"/>
              <a:ext cx="757455" cy="1587"/>
            </a:xfrm>
            <a:prstGeom prst="straightConnector1">
              <a:avLst/>
            </a:prstGeom>
            <a:ln w="25400">
              <a:solidFill>
                <a:schemeClr val="bg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518" name="TextBox 42"/>
            <p:cNvSpPr txBox="1">
              <a:spLocks noChangeArrowheads="1"/>
            </p:cNvSpPr>
            <p:nvPr/>
          </p:nvSpPr>
          <p:spPr bwMode="auto">
            <a:xfrm>
              <a:off x="8501980" y="2122445"/>
              <a:ext cx="617765" cy="61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chemeClr val="bg1"/>
                  </a:solidFill>
                  <a:latin typeface="Arial" charset="0"/>
                  <a:ea typeface="Arial" charset="0"/>
                  <a:cs typeface="Arial" charset="0"/>
                </a:rPr>
                <a:t>33%</a:t>
              </a:r>
              <a:endParaRPr lang="en-US" sz="1600" dirty="0">
                <a:solidFill>
                  <a:schemeClr val="bg1"/>
                </a:solidFill>
                <a:latin typeface="Arial" charset="0"/>
                <a:ea typeface="Arial" charset="0"/>
                <a:cs typeface="Arial" charset="0"/>
              </a:endParaRPr>
            </a:p>
          </p:txBody>
        </p:sp>
        <p:cxnSp>
          <p:nvCxnSpPr>
            <p:cNvPr id="45" name="Straight Arrow Connector 44"/>
            <p:cNvCxnSpPr/>
            <p:nvPr/>
          </p:nvCxnSpPr>
          <p:spPr>
            <a:xfrm rot="16200000" flipH="1">
              <a:off x="8174168" y="3179393"/>
              <a:ext cx="757456" cy="1586"/>
            </a:xfrm>
            <a:prstGeom prst="straightConnector1">
              <a:avLst/>
            </a:prstGeom>
            <a:ln w="25400">
              <a:solidFill>
                <a:srgbClr val="000000"/>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520" name="TextBox 45"/>
            <p:cNvSpPr txBox="1">
              <a:spLocks noChangeArrowheads="1"/>
            </p:cNvSpPr>
            <p:nvPr/>
          </p:nvSpPr>
          <p:spPr bwMode="auto">
            <a:xfrm>
              <a:off x="8494290" y="2873715"/>
              <a:ext cx="617765" cy="61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rgbClr val="000000"/>
                  </a:solidFill>
                  <a:latin typeface="Arial" charset="0"/>
                  <a:ea typeface="Arial" charset="0"/>
                  <a:cs typeface="Arial" charset="0"/>
                </a:rPr>
                <a:t>33%</a:t>
              </a:r>
              <a:endParaRPr lang="en-US" sz="1600" dirty="0">
                <a:solidFill>
                  <a:srgbClr val="000000"/>
                </a:solidFill>
                <a:latin typeface="Arial" charset="0"/>
                <a:ea typeface="Arial" charset="0"/>
                <a:cs typeface="Arial" charset="0"/>
              </a:endParaRPr>
            </a:p>
          </p:txBody>
        </p:sp>
      </p:grpSp>
      <p:grpSp>
        <p:nvGrpSpPr>
          <p:cNvPr id="4" name="Group 87"/>
          <p:cNvGrpSpPr>
            <a:grpSpLocks/>
          </p:cNvGrpSpPr>
          <p:nvPr/>
        </p:nvGrpSpPr>
        <p:grpSpPr bwMode="auto">
          <a:xfrm>
            <a:off x="7612720" y="3275267"/>
            <a:ext cx="1567792" cy="1459082"/>
            <a:chOff x="7576907" y="3733800"/>
            <a:chExt cx="1566729" cy="2952825"/>
          </a:xfrm>
        </p:grpSpPr>
        <p:sp>
          <p:nvSpPr>
            <p:cNvPr id="62486" name="Line 13"/>
            <p:cNvSpPr>
              <a:spLocks noChangeShapeType="1"/>
            </p:cNvSpPr>
            <p:nvPr/>
          </p:nvSpPr>
          <p:spPr bwMode="auto">
            <a:xfrm flipH="1">
              <a:off x="7915843" y="5157500"/>
              <a:ext cx="1216301" cy="71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87" name="Rectangle 2"/>
            <p:cNvSpPr>
              <a:spLocks noChangeArrowheads="1"/>
            </p:cNvSpPr>
            <p:nvPr/>
          </p:nvSpPr>
          <p:spPr bwMode="auto">
            <a:xfrm>
              <a:off x="8059848" y="4375370"/>
              <a:ext cx="958320" cy="1056012"/>
            </a:xfrm>
            <a:prstGeom prst="rect">
              <a:avLst/>
            </a:prstGeom>
            <a:solidFill>
              <a:srgbClr val="FF3737"/>
            </a:solidFill>
            <a:ln w="28575">
              <a:solidFill>
                <a:schemeClr val="tx1"/>
              </a:solidFill>
              <a:miter lim="800000"/>
              <a:headEnd/>
              <a:tailEnd/>
            </a:ln>
          </p:spPr>
          <p:txBody>
            <a:bodyPr wrap="none" anchor="ctr"/>
            <a:lstStyle/>
            <a:p>
              <a:endParaRPr lang="en-US" sz="1600">
                <a:solidFill>
                  <a:srgbClr val="000000"/>
                </a:solidFill>
                <a:latin typeface="Arial" charset="0"/>
                <a:ea typeface="Arial" charset="0"/>
                <a:cs typeface="Arial" charset="0"/>
              </a:endParaRPr>
            </a:p>
          </p:txBody>
        </p:sp>
        <p:sp>
          <p:nvSpPr>
            <p:cNvPr id="62488" name="Rectangle 5"/>
            <p:cNvSpPr>
              <a:spLocks noChangeArrowheads="1"/>
            </p:cNvSpPr>
            <p:nvPr/>
          </p:nvSpPr>
          <p:spPr bwMode="auto">
            <a:xfrm>
              <a:off x="8061041" y="3864566"/>
              <a:ext cx="957248" cy="521440"/>
            </a:xfrm>
            <a:prstGeom prst="rect">
              <a:avLst/>
            </a:prstGeom>
            <a:solidFill>
              <a:srgbClr val="51A2FF"/>
            </a:solidFill>
            <a:ln w="28575">
              <a:solidFill>
                <a:schemeClr val="tx1"/>
              </a:solidFill>
              <a:miter lim="800000"/>
              <a:headEnd/>
              <a:tailEnd/>
            </a:ln>
          </p:spPr>
          <p:txBody>
            <a:bodyPr wrap="none" anchor="ctr"/>
            <a:lstStyle/>
            <a:p>
              <a:endParaRPr lang="en-US" sz="1600">
                <a:solidFill>
                  <a:srgbClr val="000000"/>
                </a:solidFill>
                <a:latin typeface="Arial" charset="0"/>
                <a:ea typeface="Arial" charset="0"/>
                <a:cs typeface="Arial" charset="0"/>
              </a:endParaRPr>
            </a:p>
          </p:txBody>
        </p:sp>
        <p:sp>
          <p:nvSpPr>
            <p:cNvPr id="62489" name="Line 11"/>
            <p:cNvSpPr>
              <a:spLocks noChangeShapeType="1"/>
            </p:cNvSpPr>
            <p:nvPr/>
          </p:nvSpPr>
          <p:spPr bwMode="auto">
            <a:xfrm flipH="1" flipV="1">
              <a:off x="7915843" y="3864645"/>
              <a:ext cx="1221359" cy="24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90" name="Line 14"/>
            <p:cNvSpPr>
              <a:spLocks noChangeShapeType="1"/>
            </p:cNvSpPr>
            <p:nvPr/>
          </p:nvSpPr>
          <p:spPr bwMode="auto">
            <a:xfrm flipH="1" flipV="1">
              <a:off x="7915843" y="6456742"/>
              <a:ext cx="1216301" cy="11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91" name="Line 17"/>
            <p:cNvSpPr>
              <a:spLocks noChangeShapeType="1"/>
            </p:cNvSpPr>
            <p:nvPr/>
          </p:nvSpPr>
          <p:spPr bwMode="auto">
            <a:xfrm flipV="1">
              <a:off x="8060400" y="3761957"/>
              <a:ext cx="0" cy="2822321"/>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92" name="Line 21"/>
            <p:cNvSpPr>
              <a:spLocks noChangeShapeType="1"/>
            </p:cNvSpPr>
            <p:nvPr/>
          </p:nvSpPr>
          <p:spPr bwMode="auto">
            <a:xfrm flipV="1">
              <a:off x="9023622" y="3753676"/>
              <a:ext cx="0" cy="2820664"/>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93" name="Text Box 12"/>
            <p:cNvSpPr txBox="1">
              <a:spLocks noChangeArrowheads="1"/>
            </p:cNvSpPr>
            <p:nvPr/>
          </p:nvSpPr>
          <p:spPr bwMode="auto">
            <a:xfrm>
              <a:off x="7576907" y="3733800"/>
              <a:ext cx="458148" cy="43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000000"/>
                  </a:solidFill>
                  <a:latin typeface="Arial" charset="0"/>
                  <a:ea typeface="Arial" charset="0"/>
                  <a:cs typeface="Arial" charset="0"/>
                </a:rPr>
                <a:t>100%</a:t>
              </a:r>
            </a:p>
          </p:txBody>
        </p:sp>
        <p:sp>
          <p:nvSpPr>
            <p:cNvPr id="62494" name="Text Box 15"/>
            <p:cNvSpPr txBox="1">
              <a:spLocks noChangeArrowheads="1"/>
            </p:cNvSpPr>
            <p:nvPr/>
          </p:nvSpPr>
          <p:spPr bwMode="auto">
            <a:xfrm>
              <a:off x="7667664" y="5025707"/>
              <a:ext cx="358830" cy="43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000000"/>
                  </a:solidFill>
                  <a:latin typeface="Arial" charset="0"/>
                  <a:ea typeface="Arial" charset="0"/>
                  <a:cs typeface="Arial" charset="0"/>
                </a:rPr>
                <a:t>50%</a:t>
              </a:r>
            </a:p>
          </p:txBody>
        </p:sp>
        <p:sp>
          <p:nvSpPr>
            <p:cNvPr id="62495" name="Text Box 16"/>
            <p:cNvSpPr txBox="1">
              <a:spLocks noChangeArrowheads="1"/>
            </p:cNvSpPr>
            <p:nvPr/>
          </p:nvSpPr>
          <p:spPr bwMode="auto">
            <a:xfrm>
              <a:off x="7758419" y="6250619"/>
              <a:ext cx="259510" cy="43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000000"/>
                  </a:solidFill>
                  <a:latin typeface="Arial" charset="0"/>
                  <a:ea typeface="Arial" charset="0"/>
                  <a:cs typeface="Arial" charset="0"/>
                </a:rPr>
                <a:t>0%</a:t>
              </a:r>
            </a:p>
          </p:txBody>
        </p:sp>
        <p:sp>
          <p:nvSpPr>
            <p:cNvPr id="62496" name="Rectangle 2"/>
            <p:cNvSpPr>
              <a:spLocks noChangeArrowheads="1"/>
            </p:cNvSpPr>
            <p:nvPr/>
          </p:nvSpPr>
          <p:spPr bwMode="auto">
            <a:xfrm>
              <a:off x="8060216" y="5408201"/>
              <a:ext cx="953951" cy="1056012"/>
            </a:xfrm>
            <a:prstGeom prst="rect">
              <a:avLst/>
            </a:prstGeom>
            <a:solidFill>
              <a:srgbClr val="AAE68B"/>
            </a:solidFill>
            <a:ln w="28575">
              <a:solidFill>
                <a:schemeClr val="tx1"/>
              </a:solidFill>
              <a:miter lim="800000"/>
              <a:headEnd/>
              <a:tailEnd/>
            </a:ln>
          </p:spPr>
          <p:txBody>
            <a:bodyPr wrap="none" anchor="ctr"/>
            <a:lstStyle/>
            <a:p>
              <a:endParaRPr lang="en-US" sz="1600">
                <a:solidFill>
                  <a:srgbClr val="000000"/>
                </a:solidFill>
                <a:latin typeface="Arial" charset="0"/>
                <a:ea typeface="Arial" charset="0"/>
                <a:cs typeface="Arial" charset="0"/>
              </a:endParaRPr>
            </a:p>
          </p:txBody>
        </p:sp>
        <p:cxnSp>
          <p:nvCxnSpPr>
            <p:cNvPr id="48" name="Straight Arrow Connector 47"/>
            <p:cNvCxnSpPr/>
            <p:nvPr/>
          </p:nvCxnSpPr>
          <p:spPr>
            <a:xfrm rot="5400000">
              <a:off x="8292054" y="4115740"/>
              <a:ext cx="508411" cy="4760"/>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498" name="TextBox 48"/>
            <p:cNvSpPr txBox="1">
              <a:spLocks noChangeArrowheads="1"/>
            </p:cNvSpPr>
            <p:nvPr/>
          </p:nvSpPr>
          <p:spPr bwMode="auto">
            <a:xfrm>
              <a:off x="8470980" y="3797571"/>
              <a:ext cx="659965" cy="6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rgbClr val="000000"/>
                  </a:solidFill>
                  <a:latin typeface="Arial" charset="0"/>
                  <a:ea typeface="Arial" charset="0"/>
                  <a:cs typeface="Arial" charset="0"/>
                </a:rPr>
                <a:t>20%</a:t>
              </a:r>
              <a:endParaRPr lang="en-US" sz="1600" dirty="0">
                <a:solidFill>
                  <a:srgbClr val="000000"/>
                </a:solidFill>
                <a:latin typeface="Arial" charset="0"/>
                <a:ea typeface="Arial" charset="0"/>
                <a:cs typeface="Arial" charset="0"/>
              </a:endParaRPr>
            </a:p>
          </p:txBody>
        </p:sp>
        <p:cxnSp>
          <p:nvCxnSpPr>
            <p:cNvPr id="55" name="Straight Arrow Connector 54"/>
            <p:cNvCxnSpPr/>
            <p:nvPr/>
          </p:nvCxnSpPr>
          <p:spPr>
            <a:xfrm rot="5400000">
              <a:off x="8039905" y="4897222"/>
              <a:ext cx="1004776" cy="3173"/>
            </a:xfrm>
            <a:prstGeom prst="straightConnector1">
              <a:avLst/>
            </a:prstGeom>
            <a:ln w="25400">
              <a:solidFill>
                <a:schemeClr val="bg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500" name="TextBox 56"/>
            <p:cNvSpPr txBox="1">
              <a:spLocks noChangeArrowheads="1"/>
            </p:cNvSpPr>
            <p:nvPr/>
          </p:nvSpPr>
          <p:spPr bwMode="auto">
            <a:xfrm>
              <a:off x="8460487" y="4543160"/>
              <a:ext cx="683149" cy="6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rgbClr val="000000"/>
                  </a:solidFill>
                  <a:latin typeface="Arial" charset="0"/>
                  <a:ea typeface="Arial" charset="0"/>
                  <a:cs typeface="Arial" charset="0"/>
                </a:rPr>
                <a:t>40%</a:t>
              </a:r>
              <a:endParaRPr lang="en-US" sz="1600" dirty="0">
                <a:solidFill>
                  <a:srgbClr val="000000"/>
                </a:solidFill>
                <a:latin typeface="Arial" charset="0"/>
                <a:ea typeface="Arial" charset="0"/>
                <a:cs typeface="Arial" charset="0"/>
              </a:endParaRPr>
            </a:p>
          </p:txBody>
        </p:sp>
        <p:cxnSp>
          <p:nvCxnSpPr>
            <p:cNvPr id="60" name="Straight Arrow Connector 59"/>
            <p:cNvCxnSpPr/>
            <p:nvPr/>
          </p:nvCxnSpPr>
          <p:spPr>
            <a:xfrm rot="16200000" flipH="1">
              <a:off x="8018691" y="5938553"/>
              <a:ext cx="1036100" cy="4760"/>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502" name="TextBox 60"/>
            <p:cNvSpPr txBox="1">
              <a:spLocks noChangeArrowheads="1"/>
            </p:cNvSpPr>
            <p:nvPr/>
          </p:nvSpPr>
          <p:spPr bwMode="auto">
            <a:xfrm>
              <a:off x="8479354" y="5610034"/>
              <a:ext cx="647734" cy="6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rgbClr val="000000"/>
                  </a:solidFill>
                  <a:latin typeface="Arial" charset="0"/>
                  <a:ea typeface="Arial" charset="0"/>
                  <a:cs typeface="Arial" charset="0"/>
                </a:rPr>
                <a:t>40%</a:t>
              </a:r>
              <a:endParaRPr lang="en-US" sz="1600" dirty="0">
                <a:solidFill>
                  <a:srgbClr val="000000"/>
                </a:solidFill>
                <a:latin typeface="Arial" charset="0"/>
                <a:ea typeface="Arial" charset="0"/>
                <a:cs typeface="Arial" charset="0"/>
              </a:endParaRPr>
            </a:p>
          </p:txBody>
        </p:sp>
      </p:grpSp>
      <p:grpSp>
        <p:nvGrpSpPr>
          <p:cNvPr id="5" name="Group 88"/>
          <p:cNvGrpSpPr>
            <a:grpSpLocks/>
          </p:cNvGrpSpPr>
          <p:nvPr/>
        </p:nvGrpSpPr>
        <p:grpSpPr bwMode="auto">
          <a:xfrm>
            <a:off x="7593759" y="5036139"/>
            <a:ext cx="1586753" cy="1493326"/>
            <a:chOff x="7557889" y="1143000"/>
            <a:chExt cx="1586111" cy="2692513"/>
          </a:xfrm>
        </p:grpSpPr>
        <p:sp>
          <p:nvSpPr>
            <p:cNvPr id="62472" name="Line 13"/>
            <p:cNvSpPr>
              <a:spLocks noChangeShapeType="1"/>
            </p:cNvSpPr>
            <p:nvPr/>
          </p:nvSpPr>
          <p:spPr bwMode="auto">
            <a:xfrm flipH="1">
              <a:off x="7922641" y="2410928"/>
              <a:ext cx="1216301" cy="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73" name="Rectangle 2"/>
            <p:cNvSpPr>
              <a:spLocks noChangeArrowheads="1"/>
            </p:cNvSpPr>
            <p:nvPr/>
          </p:nvSpPr>
          <p:spPr bwMode="auto">
            <a:xfrm>
              <a:off x="8068750" y="2020376"/>
              <a:ext cx="963129" cy="1544317"/>
            </a:xfrm>
            <a:prstGeom prst="rect">
              <a:avLst/>
            </a:prstGeom>
            <a:solidFill>
              <a:srgbClr val="FF3737"/>
            </a:solidFill>
            <a:ln w="28575">
              <a:solidFill>
                <a:schemeClr val="tx1"/>
              </a:solidFill>
              <a:miter lim="800000"/>
              <a:headEnd/>
              <a:tailEnd/>
            </a:ln>
          </p:spPr>
          <p:txBody>
            <a:bodyPr wrap="none" anchor="ctr"/>
            <a:lstStyle/>
            <a:p>
              <a:endParaRPr lang="en-US" sz="1600">
                <a:latin typeface="Arial" charset="0"/>
                <a:ea typeface="Arial" charset="0"/>
                <a:cs typeface="Arial" charset="0"/>
              </a:endParaRPr>
            </a:p>
          </p:txBody>
        </p:sp>
        <p:sp>
          <p:nvSpPr>
            <p:cNvPr id="62474" name="Rectangle 5"/>
            <p:cNvSpPr>
              <a:spLocks noChangeArrowheads="1"/>
            </p:cNvSpPr>
            <p:nvPr/>
          </p:nvSpPr>
          <p:spPr bwMode="auto">
            <a:xfrm>
              <a:off x="8067840" y="1259458"/>
              <a:ext cx="962974" cy="758497"/>
            </a:xfrm>
            <a:prstGeom prst="rect">
              <a:avLst/>
            </a:prstGeom>
            <a:solidFill>
              <a:srgbClr val="51A2FF"/>
            </a:solidFill>
            <a:ln w="28575">
              <a:solidFill>
                <a:schemeClr val="tx1"/>
              </a:solidFill>
              <a:miter lim="800000"/>
              <a:headEnd/>
              <a:tailEnd/>
            </a:ln>
          </p:spPr>
          <p:txBody>
            <a:bodyPr wrap="none" anchor="ctr"/>
            <a:lstStyle/>
            <a:p>
              <a:endParaRPr lang="en-US" sz="1600">
                <a:latin typeface="Arial" charset="0"/>
                <a:ea typeface="Arial" charset="0"/>
                <a:cs typeface="Arial" charset="0"/>
              </a:endParaRPr>
            </a:p>
          </p:txBody>
        </p:sp>
        <p:sp>
          <p:nvSpPr>
            <p:cNvPr id="62475" name="Line 11"/>
            <p:cNvSpPr>
              <a:spLocks noChangeShapeType="1"/>
            </p:cNvSpPr>
            <p:nvPr/>
          </p:nvSpPr>
          <p:spPr bwMode="auto">
            <a:xfrm flipH="1" flipV="1">
              <a:off x="7922641" y="1259529"/>
              <a:ext cx="1221359" cy="2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76" name="Text Box 12"/>
            <p:cNvSpPr txBox="1">
              <a:spLocks noChangeArrowheads="1"/>
            </p:cNvSpPr>
            <p:nvPr/>
          </p:nvSpPr>
          <p:spPr bwMode="auto">
            <a:xfrm>
              <a:off x="7557889" y="1143000"/>
              <a:ext cx="458274" cy="38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292929"/>
                  </a:solidFill>
                  <a:latin typeface="Arial" charset="0"/>
                  <a:ea typeface="Arial" charset="0"/>
                  <a:cs typeface="Arial" charset="0"/>
                </a:rPr>
                <a:t>100%</a:t>
              </a:r>
            </a:p>
          </p:txBody>
        </p:sp>
        <p:sp>
          <p:nvSpPr>
            <p:cNvPr id="62477" name="Line 14"/>
            <p:cNvSpPr>
              <a:spLocks noChangeShapeType="1"/>
            </p:cNvSpPr>
            <p:nvPr/>
          </p:nvSpPr>
          <p:spPr bwMode="auto">
            <a:xfrm flipH="1" flipV="1">
              <a:off x="7922641" y="3568015"/>
              <a:ext cx="1216301" cy="105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78" name="Text Box 15"/>
            <p:cNvSpPr txBox="1">
              <a:spLocks noChangeArrowheads="1"/>
            </p:cNvSpPr>
            <p:nvPr/>
          </p:nvSpPr>
          <p:spPr bwMode="auto">
            <a:xfrm>
              <a:off x="7648662" y="2293556"/>
              <a:ext cx="358928" cy="38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292929"/>
                  </a:solidFill>
                  <a:latin typeface="Arial" charset="0"/>
                  <a:ea typeface="Arial" charset="0"/>
                  <a:cs typeface="Arial" charset="0"/>
                </a:rPr>
                <a:t>50%</a:t>
              </a:r>
            </a:p>
          </p:txBody>
        </p:sp>
        <p:sp>
          <p:nvSpPr>
            <p:cNvPr id="62479" name="Text Box 16"/>
            <p:cNvSpPr txBox="1">
              <a:spLocks noChangeArrowheads="1"/>
            </p:cNvSpPr>
            <p:nvPr/>
          </p:nvSpPr>
          <p:spPr bwMode="auto">
            <a:xfrm>
              <a:off x="7739436" y="3447061"/>
              <a:ext cx="259581" cy="38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spcBef>
                  <a:spcPct val="50000"/>
                </a:spcBef>
              </a:pPr>
              <a:r>
                <a:rPr lang="en-US" sz="1400">
                  <a:solidFill>
                    <a:srgbClr val="292929"/>
                  </a:solidFill>
                  <a:latin typeface="Arial" charset="0"/>
                  <a:ea typeface="Arial" charset="0"/>
                  <a:cs typeface="Arial" charset="0"/>
                </a:rPr>
                <a:t>0%</a:t>
              </a:r>
            </a:p>
          </p:txBody>
        </p:sp>
        <p:sp>
          <p:nvSpPr>
            <p:cNvPr id="62480" name="Line 17"/>
            <p:cNvSpPr>
              <a:spLocks noChangeShapeType="1"/>
            </p:cNvSpPr>
            <p:nvPr/>
          </p:nvSpPr>
          <p:spPr bwMode="auto">
            <a:xfrm flipV="1">
              <a:off x="8067198" y="1168076"/>
              <a:ext cx="0" cy="2513521"/>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sp>
          <p:nvSpPr>
            <p:cNvPr id="62481" name="Line 21"/>
            <p:cNvSpPr>
              <a:spLocks noChangeShapeType="1"/>
            </p:cNvSpPr>
            <p:nvPr/>
          </p:nvSpPr>
          <p:spPr bwMode="auto">
            <a:xfrm flipV="1">
              <a:off x="9030420" y="1160701"/>
              <a:ext cx="0" cy="2512045"/>
            </a:xfrm>
            <a:prstGeom prst="line">
              <a:avLst/>
            </a:prstGeom>
            <a:noFill/>
            <a:ln w="127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latin typeface="Arial" charset="0"/>
                <a:ea typeface="Arial" charset="0"/>
                <a:cs typeface="Arial" charset="0"/>
              </a:endParaRPr>
            </a:p>
          </p:txBody>
        </p:sp>
        <p:cxnSp>
          <p:nvCxnSpPr>
            <p:cNvPr id="102" name="Straight Arrow Connector 101"/>
            <p:cNvCxnSpPr>
              <a:stCxn id="62474" idx="0"/>
              <a:endCxn id="62474" idx="2"/>
            </p:cNvCxnSpPr>
            <p:nvPr/>
          </p:nvCxnSpPr>
          <p:spPr>
            <a:xfrm rot="16200000" flipH="1">
              <a:off x="8170824" y="1639176"/>
              <a:ext cx="757796" cy="1586"/>
            </a:xfrm>
            <a:prstGeom prst="straightConnector1">
              <a:avLst/>
            </a:prstGeom>
            <a:ln w="254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483" name="TextBox 102"/>
            <p:cNvSpPr txBox="1">
              <a:spLocks noChangeArrowheads="1"/>
            </p:cNvSpPr>
            <p:nvPr/>
          </p:nvSpPr>
          <p:spPr bwMode="auto">
            <a:xfrm>
              <a:off x="8502710" y="1333308"/>
              <a:ext cx="617765" cy="61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latin typeface="Arial" charset="0"/>
                  <a:ea typeface="Arial" charset="0"/>
                  <a:cs typeface="Arial" charset="0"/>
                </a:rPr>
                <a:t>33%</a:t>
              </a:r>
              <a:endParaRPr lang="en-US" sz="1600" dirty="0">
                <a:latin typeface="Arial" charset="0"/>
                <a:ea typeface="Arial" charset="0"/>
                <a:cs typeface="Arial" charset="0"/>
              </a:endParaRPr>
            </a:p>
          </p:txBody>
        </p:sp>
        <p:cxnSp>
          <p:nvCxnSpPr>
            <p:cNvPr id="104" name="Straight Arrow Connector 103"/>
            <p:cNvCxnSpPr/>
            <p:nvPr/>
          </p:nvCxnSpPr>
          <p:spPr>
            <a:xfrm rot="16200000" flipH="1">
              <a:off x="7790338" y="2784458"/>
              <a:ext cx="1515594" cy="1587"/>
            </a:xfrm>
            <a:prstGeom prst="straightConnector1">
              <a:avLst/>
            </a:prstGeom>
            <a:ln w="25400">
              <a:solidFill>
                <a:schemeClr val="bg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485" name="TextBox 104"/>
            <p:cNvSpPr txBox="1">
              <a:spLocks noChangeArrowheads="1"/>
            </p:cNvSpPr>
            <p:nvPr/>
          </p:nvSpPr>
          <p:spPr bwMode="auto">
            <a:xfrm>
              <a:off x="8502048" y="2540062"/>
              <a:ext cx="617765" cy="61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sv-SE" sz="1600" dirty="0">
                  <a:solidFill>
                    <a:schemeClr val="bg1"/>
                  </a:solidFill>
                  <a:latin typeface="Arial" charset="0"/>
                  <a:ea typeface="Arial" charset="0"/>
                  <a:cs typeface="Arial" charset="0"/>
                </a:rPr>
                <a:t>66%</a:t>
              </a:r>
              <a:endParaRPr lang="en-US" sz="1600" dirty="0">
                <a:solidFill>
                  <a:schemeClr val="bg1"/>
                </a:solidFill>
                <a:latin typeface="Arial" charset="0"/>
                <a:ea typeface="Arial" charset="0"/>
                <a:cs typeface="Arial" charset="0"/>
              </a:endParaRPr>
            </a:p>
          </p:txBody>
        </p:sp>
      </p:grpSp>
    </p:spTree>
    <p:extLst>
      <p:ext uri="{BB962C8B-B14F-4D97-AF65-F5344CB8AC3E}">
        <p14:creationId xmlns:p14="http://schemas.microsoft.com/office/powerpoint/2010/main" val="1992379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3342</TotalTime>
  <Words>2834</Words>
  <Application>Microsoft Office PowerPoint</Application>
  <PresentationFormat>全屏显示(4:3)</PresentationFormat>
  <Paragraphs>478</Paragraphs>
  <Slides>35</Slides>
  <Notes>27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Office 主题​​</vt:lpstr>
      <vt:lpstr>Equation</vt:lpstr>
      <vt:lpstr>Data Analytics Systems: Metrics and Architecture</vt:lpstr>
      <vt:lpstr>Big data analytics</vt:lpstr>
      <vt:lpstr>Computation frameworks</vt:lpstr>
      <vt:lpstr>Computation frameworks</vt:lpstr>
      <vt:lpstr>Towards fuller utilization</vt:lpstr>
      <vt:lpstr>Outline</vt:lpstr>
      <vt:lpstr>Scheduling:  An old problem</vt:lpstr>
      <vt:lpstr>What do we want from a scheduler?</vt:lpstr>
      <vt:lpstr>Single Resource: Fair Sharing</vt:lpstr>
      <vt:lpstr>Max-Min Fairness is Powerful</vt:lpstr>
      <vt:lpstr>Max-min Fairness via Fair Queuing</vt:lpstr>
      <vt:lpstr>Fair Rate Computation</vt:lpstr>
      <vt:lpstr>Fair Rate Computation</vt:lpstr>
      <vt:lpstr>Theoretical Properties of Max-Min Fairness</vt:lpstr>
      <vt:lpstr>Why is Max-Min Fairness Not Enough?</vt:lpstr>
      <vt:lpstr>Heterogeneous Resource Demands</vt:lpstr>
      <vt:lpstr>How to allocate?</vt:lpstr>
      <vt:lpstr>A Natural Policy</vt:lpstr>
      <vt:lpstr>Cheating the Scheduler</vt:lpstr>
      <vt:lpstr>Dominant Resource Fairness (DRF)</vt:lpstr>
      <vt:lpstr>Dominant Resource Fairness (DRF)</vt:lpstr>
      <vt:lpstr>PowerPoint 演示文稿</vt:lpstr>
      <vt:lpstr>Many Competing Frameworks</vt:lpstr>
      <vt:lpstr>One Framework Per Cluster Challenges</vt:lpstr>
      <vt:lpstr>Common resource sharing layer ?</vt:lpstr>
      <vt:lpstr>Approach #1: Global scheduler</vt:lpstr>
      <vt:lpstr>Apache Hadoop YARN</vt:lpstr>
      <vt:lpstr>Google’s Borg</vt:lpstr>
      <vt:lpstr>Google’s Borg</vt:lpstr>
      <vt:lpstr>Google’s Borg</vt:lpstr>
      <vt:lpstr>Approach #2:  Offers, not schedule</vt:lpstr>
      <vt:lpstr>Mesos Architecture: Example</vt:lpstr>
      <vt:lpstr>Why does it Work?</vt:lpstr>
      <vt:lpstr>Two Key Questions</vt:lpstr>
      <vt:lpstr>Thanks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zhang</cp:lastModifiedBy>
  <cp:revision>2436</cp:revision>
  <dcterms:created xsi:type="dcterms:W3CDTF">2016-09-18T10:50:42Z</dcterms:created>
  <dcterms:modified xsi:type="dcterms:W3CDTF">2017-12-04T01:55:51Z</dcterms:modified>
</cp:coreProperties>
</file>