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323" r:id="rId5"/>
    <p:sldId id="324" r:id="rId6"/>
    <p:sldId id="307" r:id="rId7"/>
    <p:sldId id="325" r:id="rId8"/>
    <p:sldId id="326" r:id="rId9"/>
    <p:sldId id="327" r:id="rId10"/>
    <p:sldId id="328" r:id="rId11"/>
    <p:sldId id="309" r:id="rId12"/>
    <p:sldId id="329" r:id="rId13"/>
    <p:sldId id="322" r:id="rId14"/>
    <p:sldId id="330" r:id="rId15"/>
    <p:sldId id="331" r:id="rId16"/>
    <p:sldId id="332" r:id="rId17"/>
    <p:sldId id="334" r:id="rId18"/>
    <p:sldId id="335" r:id="rId19"/>
    <p:sldId id="336"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9754" autoAdjust="0"/>
  </p:normalViewPr>
  <p:slideViewPr>
    <p:cSldViewPr snapToGrid="0">
      <p:cViewPr varScale="1">
        <p:scale>
          <a:sx n="87" d="100"/>
          <a:sy n="87" d="100"/>
        </p:scale>
        <p:origin x="52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13076B-04C0-4B9E-8A14-DE3023173C4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2090991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3076B-04C0-4B9E-8A14-DE3023173C4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123152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3076B-04C0-4B9E-8A14-DE3023173C4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316504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3076B-04C0-4B9E-8A14-DE3023173C4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18830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3076B-04C0-4B9E-8A14-DE3023173C4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78207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13076B-04C0-4B9E-8A14-DE3023173C4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57891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13076B-04C0-4B9E-8A14-DE3023173C4D}"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296373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13076B-04C0-4B9E-8A14-DE3023173C4D}" type="datetimeFigureOut">
              <a:rPr lang="en-US" smtClean="0"/>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354186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3076B-04C0-4B9E-8A14-DE3023173C4D}" type="datetimeFigureOut">
              <a:rPr lang="en-US" smtClean="0"/>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297247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13076B-04C0-4B9E-8A14-DE3023173C4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417328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13076B-04C0-4B9E-8A14-DE3023173C4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C705-931C-46E8-946E-5239ED504E2A}" type="slidenum">
              <a:rPr lang="en-US" smtClean="0"/>
              <a:t>‹#›</a:t>
            </a:fld>
            <a:endParaRPr lang="en-US"/>
          </a:p>
        </p:txBody>
      </p:sp>
    </p:spTree>
    <p:extLst>
      <p:ext uri="{BB962C8B-B14F-4D97-AF65-F5344CB8AC3E}">
        <p14:creationId xmlns:p14="http://schemas.microsoft.com/office/powerpoint/2010/main" val="287615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703"/>
            <a:ext cx="12192000" cy="2264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31515"/>
            <a:ext cx="12192000" cy="226485"/>
          </a:xfrm>
          <a:prstGeom prst="rect">
            <a:avLst/>
          </a:prstGeom>
          <a:solidFill>
            <a:srgbClr val="F9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3076B-04C0-4B9E-8A14-DE3023173C4D}" type="datetimeFigureOut">
              <a:rPr lang="en-US" smtClean="0"/>
              <a:t>8/16/2018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4C705-931C-46E8-946E-5239ED504E2A}" type="slidenum">
              <a:rPr lang="en-US" smtClean="0"/>
              <a:t>‹#›</a:t>
            </a:fld>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915025" y="6258187"/>
            <a:ext cx="361950" cy="476250"/>
          </a:xfrm>
          <a:prstGeom prst="rect">
            <a:avLst/>
          </a:prstGeom>
        </p:spPr>
      </p:pic>
    </p:spTree>
    <p:extLst>
      <p:ext uri="{BB962C8B-B14F-4D97-AF65-F5344CB8AC3E}">
        <p14:creationId xmlns:p14="http://schemas.microsoft.com/office/powerpoint/2010/main" val="133516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097" y="1122363"/>
            <a:ext cx="10182687" cy="2387600"/>
          </a:xfrm>
        </p:spPr>
        <p:txBody>
          <a:bodyPr>
            <a:noAutofit/>
          </a:bodyPr>
          <a:lstStyle/>
          <a:p>
            <a:r>
              <a:rPr lang="en-US" altLang="ja-JP" sz="4000" dirty="0"/>
              <a:t>Nonlinear Tax-Induced Migration : An Overlooked Tale</a:t>
            </a:r>
            <a:endParaRPr lang="ja-JP" altLang="ja-JP" sz="4000" dirty="0"/>
          </a:p>
        </p:txBody>
      </p:sp>
      <p:sp>
        <p:nvSpPr>
          <p:cNvPr id="3" name="Subtitle 2"/>
          <p:cNvSpPr>
            <a:spLocks noGrp="1"/>
          </p:cNvSpPr>
          <p:nvPr>
            <p:ph type="subTitle" idx="1"/>
          </p:nvPr>
        </p:nvSpPr>
        <p:spPr>
          <a:xfrm>
            <a:off x="1524000" y="4240393"/>
            <a:ext cx="9144000" cy="1655762"/>
          </a:xfrm>
        </p:spPr>
        <p:txBody>
          <a:bodyPr>
            <a:normAutofit fontScale="25000" lnSpcReduction="20000"/>
          </a:bodyPr>
          <a:lstStyle/>
          <a:p>
            <a:pPr>
              <a:lnSpc>
                <a:spcPct val="120000"/>
              </a:lnSpc>
            </a:pPr>
            <a:r>
              <a:rPr lang="en-US" altLang="ja-JP" sz="7200" b="1" dirty="0">
                <a:latin typeface="Arial" panose="020B0604020202020204" pitchFamily="34" charset="0"/>
                <a:cs typeface="Arial" panose="020B0604020202020204" pitchFamily="34" charset="0"/>
              </a:rPr>
              <a:t>Yizhou </a:t>
            </a:r>
            <a:r>
              <a:rPr lang="en-US" altLang="ja-JP" sz="7200" b="1" dirty="0" err="1">
                <a:latin typeface="Arial" panose="020B0604020202020204" pitchFamily="34" charset="0"/>
                <a:cs typeface="Arial" panose="020B0604020202020204" pitchFamily="34" charset="0"/>
              </a:rPr>
              <a:t>Zhang</a:t>
            </a:r>
            <a:r>
              <a:rPr lang="en-US" altLang="ja-JP" sz="7200" b="1" baseline="30000" dirty="0" err="1">
                <a:latin typeface="Arial" panose="020B0604020202020204" pitchFamily="34" charset="0"/>
                <a:cs typeface="Arial" panose="020B0604020202020204" pitchFamily="34" charset="0"/>
              </a:rPr>
              <a:t>a</a:t>
            </a:r>
            <a:r>
              <a:rPr lang="en-US" altLang="ja-JP" sz="7200" b="1" dirty="0">
                <a:latin typeface="Arial" panose="020B0604020202020204" pitchFamily="34" charset="0"/>
                <a:cs typeface="Arial" panose="020B0604020202020204" pitchFamily="34" charset="0"/>
              </a:rPr>
              <a:t>* and  Geoffrey J.D. </a:t>
            </a:r>
            <a:r>
              <a:rPr lang="en-US" altLang="ja-JP" sz="7200" b="1" dirty="0" err="1">
                <a:latin typeface="Arial" panose="020B0604020202020204" pitchFamily="34" charset="0"/>
                <a:cs typeface="Arial" panose="020B0604020202020204" pitchFamily="34" charset="0"/>
              </a:rPr>
              <a:t>Hewings</a:t>
            </a:r>
            <a:r>
              <a:rPr lang="en-US" altLang="ja-JP" sz="7200" b="1" baseline="30000" dirty="0" err="1">
                <a:latin typeface="Arial" panose="020B0604020202020204" pitchFamily="34" charset="0"/>
                <a:cs typeface="Arial" panose="020B0604020202020204" pitchFamily="34" charset="0"/>
              </a:rPr>
              <a:t>b</a:t>
            </a:r>
            <a:endParaRPr lang="ja-JP" altLang="ja-JP" sz="7200" b="1" dirty="0">
              <a:latin typeface="Arial" panose="020B0604020202020204" pitchFamily="34" charset="0"/>
              <a:cs typeface="Arial" panose="020B0604020202020204" pitchFamily="34" charset="0"/>
            </a:endParaRPr>
          </a:p>
          <a:p>
            <a:pPr>
              <a:lnSpc>
                <a:spcPct val="120000"/>
              </a:lnSpc>
            </a:pPr>
            <a:endParaRPr lang="en-US" sz="6600" dirty="0">
              <a:latin typeface="Arial" panose="020B0604020202020204" pitchFamily="34" charset="0"/>
              <a:cs typeface="Arial" panose="020B0604020202020204" pitchFamily="34" charset="0"/>
            </a:endParaRPr>
          </a:p>
          <a:p>
            <a:pPr>
              <a:lnSpc>
                <a:spcPct val="120000"/>
              </a:lnSpc>
            </a:pPr>
            <a:r>
              <a:rPr lang="en-US" altLang="ja-JP" sz="6600" i="1" baseline="30000" dirty="0">
                <a:latin typeface="Arial" panose="020B0604020202020204" pitchFamily="34" charset="0"/>
                <a:cs typeface="Arial" panose="020B0604020202020204" pitchFamily="34" charset="0"/>
              </a:rPr>
              <a:t>a</a:t>
            </a:r>
            <a:r>
              <a:rPr lang="en-US" altLang="ja-JP" sz="6600" i="1" dirty="0">
                <a:latin typeface="Arial" panose="020B0604020202020204" pitchFamily="34" charset="0"/>
                <a:cs typeface="Arial" panose="020B0604020202020204" pitchFamily="34" charset="0"/>
              </a:rPr>
              <a:t> </a:t>
            </a:r>
            <a:r>
              <a:rPr lang="en-US" altLang="ja-JP" sz="5400" dirty="0">
                <a:latin typeface="Arial" panose="020B0604020202020204" pitchFamily="34" charset="0"/>
                <a:cs typeface="Arial" panose="020B0604020202020204" pitchFamily="34" charset="0"/>
              </a:rPr>
              <a:t>Regional Economics Applications Laboratory AND Department of Agricultural and Consumer Economics, University of Illinois at Urbana-Champaign, </a:t>
            </a:r>
          </a:p>
          <a:p>
            <a:pPr>
              <a:lnSpc>
                <a:spcPct val="120000"/>
              </a:lnSpc>
            </a:pPr>
            <a:r>
              <a:rPr lang="en-US" altLang="ja-JP" sz="5400" baseline="30000" dirty="0">
                <a:latin typeface="Arial" panose="020B0604020202020204" pitchFamily="34" charset="0"/>
                <a:cs typeface="Arial" panose="020B0604020202020204" pitchFamily="34" charset="0"/>
              </a:rPr>
              <a:t>b</a:t>
            </a:r>
            <a:r>
              <a:rPr lang="en-US" altLang="ja-JP" sz="5400" dirty="0">
                <a:latin typeface="Arial" panose="020B0604020202020204" pitchFamily="34" charset="0"/>
                <a:cs typeface="Arial" panose="020B0604020202020204" pitchFamily="34" charset="0"/>
              </a:rPr>
              <a:t> Regional Economics Applications Laboratory, University of Illinois at Urbana-Champaign</a:t>
            </a:r>
            <a:endParaRPr lang="ja-JP" altLang="ja-JP" sz="5400" dirty="0">
              <a:latin typeface="Arial" panose="020B0604020202020204" pitchFamily="34" charset="0"/>
              <a:cs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51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9FCB-B226-4E89-8C24-5F66DD9A33EB}"/>
              </a:ext>
            </a:extLst>
          </p:cNvPr>
          <p:cNvSpPr>
            <a:spLocks noGrp="1"/>
          </p:cNvSpPr>
          <p:nvPr>
            <p:ph type="title"/>
          </p:nvPr>
        </p:nvSpPr>
        <p:spPr/>
        <p:txBody>
          <a:bodyPr/>
          <a:lstStyle/>
          <a:p>
            <a:r>
              <a:rPr lang="en-US" dirty="0"/>
              <a:t>Spline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467550-DD54-461C-BC9F-3C4600FF5208}"/>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results of the spline regression are </a:t>
                </a:r>
                <a:r>
                  <a:rPr lang="en-US" sz="2000" dirty="0">
                    <a:solidFill>
                      <a:srgbClr val="FF0000"/>
                    </a:solidFill>
                    <a:latin typeface="Arial" panose="020B0604020202020204" pitchFamily="34" charset="0"/>
                    <a:cs typeface="Arial" panose="020B0604020202020204" pitchFamily="34" charset="0"/>
                  </a:rPr>
                  <a:t>comparable</a:t>
                </a:r>
                <a:r>
                  <a:rPr lang="en-US" sz="2000" dirty="0">
                    <a:latin typeface="Arial" panose="020B0604020202020204" pitchFamily="34" charset="0"/>
                    <a:cs typeface="Arial" panose="020B0604020202020204" pitchFamily="34" charset="0"/>
                  </a:rPr>
                  <a:t> to those of Moretti and Wilson (2017) because </a:t>
                </a:r>
              </a:p>
              <a:p>
                <a:pPr lvl="1">
                  <a:lnSpc>
                    <a:spcPct val="150000"/>
                  </a:lnSpc>
                </a:pPr>
                <a:r>
                  <a:rPr lang="en-US" sz="2000" dirty="0">
                    <a:latin typeface="Arial" panose="020B0604020202020204" pitchFamily="34" charset="0"/>
                    <a:cs typeface="Arial" panose="020B0604020202020204" pitchFamily="34" charset="0"/>
                  </a:rPr>
                  <a:t>The replacement of linear tax (net-of-tax) terms with the spline terms </a:t>
                </a:r>
                <a:r>
                  <a:rPr lang="en-US" sz="2000" dirty="0">
                    <a:solidFill>
                      <a:srgbClr val="FF0000"/>
                    </a:solidFill>
                    <a:latin typeface="Arial" panose="020B0604020202020204" pitchFamily="34" charset="0"/>
                    <a:cs typeface="Arial" panose="020B0604020202020204" pitchFamily="34" charset="0"/>
                  </a:rPr>
                  <a:t>does not alter the causal inference arguments</a:t>
                </a:r>
                <a:r>
                  <a:rPr lang="en-US" sz="2000" dirty="0">
                    <a:latin typeface="Arial" panose="020B0604020202020204" pitchFamily="34" charset="0"/>
                    <a:cs typeface="Arial" panose="020B0604020202020204" pitchFamily="34" charset="0"/>
                  </a:rPr>
                  <a:t>, the estimated smoothing splines also have the interpretation as </a:t>
                </a:r>
                <a:r>
                  <a:rPr lang="en-US" sz="2000" dirty="0">
                    <a:solidFill>
                      <a:srgbClr val="FF0000"/>
                    </a:solidFill>
                    <a:latin typeface="Arial" panose="020B0604020202020204" pitchFamily="34" charset="0"/>
                    <a:cs typeface="Arial" panose="020B0604020202020204" pitchFamily="34" charset="0"/>
                  </a:rPr>
                  <a:t>long-run, causal effects </a:t>
                </a:r>
                <a:r>
                  <a:rPr lang="en-US" sz="2000" dirty="0">
                    <a:latin typeface="Arial" panose="020B0604020202020204" pitchFamily="34" charset="0"/>
                    <a:cs typeface="Arial" panose="020B0604020202020204" pitchFamily="34" charset="0"/>
                  </a:rPr>
                  <a:t>of taxes on migration. </a:t>
                </a:r>
              </a:p>
              <a:p>
                <a:pPr>
                  <a:lnSpc>
                    <a:spcPct val="150000"/>
                  </a:lnSpc>
                </a:pPr>
                <a:r>
                  <a:rPr lang="en-US" sz="2000" dirty="0">
                    <a:latin typeface="Arial" panose="020B0604020202020204" pitchFamily="34" charset="0"/>
                    <a:cs typeface="Arial" panose="020B0604020202020204" pitchFamily="34" charset="0"/>
                  </a:rPr>
                  <a:t> Although it is not feasible to derive all marginal slope changes at all observations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oMath>
                </a14:m>
                <a:r>
                  <a:rPr lang="en-US" sz="2000" dirty="0">
                    <a:latin typeface="Arial" panose="020B0604020202020204" pitchFamily="34" charset="0"/>
                    <a:cs typeface="Arial" panose="020B0604020202020204" pitchFamily="34" charset="0"/>
                  </a:rPr>
                  <a:t>, we could </a:t>
                </a:r>
                <a:r>
                  <a:rPr lang="en-US" sz="2000" dirty="0">
                    <a:solidFill>
                      <a:srgbClr val="FF0000"/>
                    </a:solidFill>
                    <a:latin typeface="Arial" panose="020B0604020202020204" pitchFamily="34" charset="0"/>
                    <a:cs typeface="Arial" panose="020B0604020202020204" pitchFamily="34" charset="0"/>
                  </a:rPr>
                  <a:t>plot the fitted values of smoothing spline and observe if any nonlinear patterns</a:t>
                </a:r>
              </a:p>
            </p:txBody>
          </p:sp>
        </mc:Choice>
        <mc:Fallback xmlns="">
          <p:sp>
            <p:nvSpPr>
              <p:cNvPr id="3" name="Content Placeholder 2">
                <a:extLst>
                  <a:ext uri="{FF2B5EF4-FFF2-40B4-BE49-F238E27FC236}">
                    <a16:creationId xmlns:a16="http://schemas.microsoft.com/office/drawing/2014/main" id="{C1467550-DD54-461C-BC9F-3C4600FF5208}"/>
                  </a:ext>
                </a:extLst>
              </p:cNvPr>
              <p:cNvSpPr>
                <a:spLocks noGrp="1" noRot="1" noChangeAspect="1" noMove="1" noResize="1" noEditPoints="1" noAdjustHandles="1" noChangeArrowheads="1" noChangeShapeType="1" noTextEdit="1"/>
              </p:cNvSpPr>
              <p:nvPr>
                <p:ph idx="1"/>
              </p:nvPr>
            </p:nvSpPr>
            <p:spPr>
              <a:blipFill>
                <a:blip r:embed="rId2"/>
                <a:stretch>
                  <a:fillRect l="-522" r="-1217"/>
                </a:stretch>
              </a:blipFill>
            </p:spPr>
            <p:txBody>
              <a:bodyPr/>
              <a:lstStyle/>
              <a:p>
                <a:r>
                  <a:rPr lang="en-US">
                    <a:noFill/>
                  </a:rPr>
                  <a:t> </a:t>
                </a:r>
              </a:p>
            </p:txBody>
          </p:sp>
        </mc:Fallback>
      </mc:AlternateContent>
    </p:spTree>
    <p:extLst>
      <p:ext uri="{BB962C8B-B14F-4D97-AF65-F5344CB8AC3E}">
        <p14:creationId xmlns:p14="http://schemas.microsoft.com/office/powerpoint/2010/main" val="44228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847B-8054-410F-A1F6-3BCFD1BE5FB4}"/>
              </a:ext>
            </a:extLst>
          </p:cNvPr>
          <p:cNvSpPr>
            <a:spLocks noGrp="1"/>
          </p:cNvSpPr>
          <p:nvPr>
            <p:ph type="title"/>
          </p:nvPr>
        </p:nvSpPr>
        <p:spPr>
          <a:xfrm>
            <a:off x="838200" y="0"/>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6BA3CD53-A9EE-4813-B055-519B40EF917A}"/>
              </a:ext>
            </a:extLst>
          </p:cNvPr>
          <p:cNvSpPr>
            <a:spLocks noGrp="1"/>
          </p:cNvSpPr>
          <p:nvPr>
            <p:ph idx="1"/>
          </p:nvPr>
        </p:nvSpPr>
        <p:spPr>
          <a:xfrm>
            <a:off x="838200" y="1016000"/>
            <a:ext cx="10515600" cy="5401733"/>
          </a:xfrm>
        </p:spPr>
        <p:txBody>
          <a:bodyPr>
            <a:normAutofit fontScale="77500" lnSpcReduction="20000"/>
          </a:bodyPr>
          <a:lstStyle/>
          <a:p>
            <a:pPr>
              <a:lnSpc>
                <a:spcPct val="150000"/>
              </a:lnSpc>
            </a:pPr>
            <a:r>
              <a:rPr lang="en-US" sz="2100" dirty="0">
                <a:latin typeface="Times New Roman" panose="02020603050405020304" pitchFamily="18" charset="0"/>
                <a:cs typeface="Times New Roman" panose="02020603050405020304" pitchFamily="18" charset="0"/>
              </a:rPr>
              <a:t>Moretti &amp; Wilson combined the scientists location/patent information in COMETS dataset (Zucker, Darby, &amp; Fong, 2011) to data on state taxes from </a:t>
            </a:r>
            <a:r>
              <a:rPr lang="en-US" sz="2100" dirty="0" err="1">
                <a:latin typeface="Times New Roman" panose="02020603050405020304" pitchFamily="18" charset="0"/>
                <a:cs typeface="Times New Roman" panose="02020603050405020304" pitchFamily="18" charset="0"/>
              </a:rPr>
              <a:t>Chirinko</a:t>
            </a:r>
            <a:r>
              <a:rPr lang="en-US" sz="2100" dirty="0">
                <a:latin typeface="Times New Roman" panose="02020603050405020304" pitchFamily="18" charset="0"/>
                <a:cs typeface="Times New Roman" panose="02020603050405020304" pitchFamily="18" charset="0"/>
              </a:rPr>
              <a:t> &amp; Wilson (2008)</a:t>
            </a:r>
          </a:p>
          <a:p>
            <a:pPr>
              <a:lnSpc>
                <a:spcPct val="150000"/>
              </a:lnSpc>
            </a:pPr>
            <a:r>
              <a:rPr lang="en-US" sz="2100" dirty="0">
                <a:latin typeface="Times New Roman" panose="02020603050405020304" pitchFamily="18" charset="0"/>
                <a:cs typeface="Times New Roman" panose="02020603050405020304" pitchFamily="18" charset="0"/>
              </a:rPr>
              <a:t>“star scientists”: in a given year, as those that are at or above the 95th percentile in number of patents over the past ten years. </a:t>
            </a:r>
          </a:p>
          <a:p>
            <a:pPr>
              <a:lnSpc>
                <a:spcPct val="150000"/>
              </a:lnSpc>
            </a:pPr>
            <a:r>
              <a:rPr lang="en-US" sz="2100" dirty="0">
                <a:latin typeface="Times New Roman" panose="02020603050405020304" pitchFamily="18" charset="0"/>
                <a:cs typeface="Times New Roman" panose="02020603050405020304" pitchFamily="18" charset="0"/>
              </a:rPr>
              <a:t>Potential [(51*51) – 51]*(2009-1977) = 84,150 origin*destination*year cells. Among them,  15,247 have positive migration flows. </a:t>
            </a:r>
          </a:p>
          <a:p>
            <a:pPr>
              <a:lnSpc>
                <a:spcPct val="150000"/>
              </a:lnSpc>
            </a:pPr>
            <a:r>
              <a:rPr lang="en-US" altLang="ja-JP" sz="2300" b="1" dirty="0">
                <a:latin typeface="Times New Roman" panose="02020603050405020304" pitchFamily="18" charset="0"/>
                <a:cs typeface="Times New Roman" panose="02020603050405020304" pitchFamily="18" charset="0"/>
              </a:rPr>
              <a:t>Four types of taxes: </a:t>
            </a:r>
          </a:p>
          <a:p>
            <a:pPr lvl="1">
              <a:lnSpc>
                <a:spcPct val="150000"/>
              </a:lnSpc>
            </a:pPr>
            <a:r>
              <a:rPr lang="en-US" altLang="ja-JP" sz="2100" dirty="0">
                <a:latin typeface="Times New Roman" panose="02020603050405020304" pitchFamily="18" charset="0"/>
                <a:cs typeface="Times New Roman" panose="02020603050405020304" pitchFamily="18" charset="0"/>
              </a:rPr>
              <a:t>ATR = average tax rate in a state faced by a hypothetical taxpayer at the 99th percentile of the national income distribution. top scientists are assumed to be in this income category, as the COMET dataset does not have income information. </a:t>
            </a:r>
          </a:p>
          <a:p>
            <a:pPr lvl="1">
              <a:lnSpc>
                <a:spcPct val="150000"/>
              </a:lnSpc>
            </a:pPr>
            <a:r>
              <a:rPr lang="en-US" altLang="ja-JP" sz="2100" dirty="0">
                <a:latin typeface="Times New Roman" panose="02020603050405020304" pitchFamily="18" charset="0"/>
                <a:cs typeface="Times New Roman" panose="02020603050405020304" pitchFamily="18" charset="0"/>
              </a:rPr>
              <a:t>CIT = effective corporate income tax , incorporating both federal and state rates. </a:t>
            </a:r>
          </a:p>
          <a:p>
            <a:pPr lvl="1">
              <a:lnSpc>
                <a:spcPct val="150000"/>
              </a:lnSpc>
            </a:pPr>
            <a:r>
              <a:rPr lang="en-US" altLang="ja-JP" sz="2100" dirty="0">
                <a:latin typeface="Times New Roman" panose="02020603050405020304" pitchFamily="18" charset="0"/>
                <a:cs typeface="Times New Roman" panose="02020603050405020304" pitchFamily="18" charset="0"/>
              </a:rPr>
              <a:t>ITC = corporate investment tax credit </a:t>
            </a:r>
          </a:p>
          <a:p>
            <a:pPr lvl="1">
              <a:lnSpc>
                <a:spcPct val="150000"/>
              </a:lnSpc>
            </a:pPr>
            <a:r>
              <a:rPr lang="en-US" altLang="ja-JP" sz="2100" dirty="0">
                <a:latin typeface="Times New Roman" panose="02020603050405020304" pitchFamily="18" charset="0"/>
                <a:cs typeface="Times New Roman" panose="02020603050405020304" pitchFamily="18" charset="0"/>
              </a:rPr>
              <a:t>R &amp; D cred = each state’s R&amp;D tax credit. It can be given to both individual and corporates.</a:t>
            </a: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48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79EC-DBEB-4377-AC1F-0BDBA2E7BF56}"/>
              </a:ext>
            </a:extLst>
          </p:cNvPr>
          <p:cNvSpPr>
            <a:spLocks noGrp="1"/>
          </p:cNvSpPr>
          <p:nvPr>
            <p:ph type="title"/>
          </p:nvPr>
        </p:nvSpPr>
        <p:spPr>
          <a:xfrm>
            <a:off x="369511" y="-89909"/>
            <a:ext cx="10515600" cy="1325563"/>
          </a:xfrm>
        </p:spPr>
        <p:txBody>
          <a:bodyPr>
            <a:normAutofit/>
          </a:bodyPr>
          <a:lstStyle/>
          <a:p>
            <a:r>
              <a:rPr lang="en-US" sz="2800" dirty="0">
                <a:latin typeface="Arial" panose="020B0604020202020204" pitchFamily="34" charset="0"/>
                <a:cs typeface="Arial" panose="020B0604020202020204" pitchFamily="34" charset="0"/>
              </a:rPr>
              <a:t>Graphical Evidence: Nonlinear TIM</a:t>
            </a:r>
          </a:p>
        </p:txBody>
      </p:sp>
      <p:pic>
        <p:nvPicPr>
          <p:cNvPr id="2072" name="Picture 10">
            <a:extLst>
              <a:ext uri="{FF2B5EF4-FFF2-40B4-BE49-F238E27FC236}">
                <a16:creationId xmlns:a16="http://schemas.microsoft.com/office/drawing/2014/main" id="{CBACF491-7928-448E-9F24-6E1BA9BC04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0547" y="1404484"/>
            <a:ext cx="3142374" cy="2622383"/>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11">
            <a:extLst>
              <a:ext uri="{FF2B5EF4-FFF2-40B4-BE49-F238E27FC236}">
                <a16:creationId xmlns:a16="http://schemas.microsoft.com/office/drawing/2014/main" id="{EF45F83D-14E5-4B58-BE93-6C4BF9088E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921" y="1418901"/>
            <a:ext cx="3142374" cy="262238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14">
            <a:extLst>
              <a:ext uri="{FF2B5EF4-FFF2-40B4-BE49-F238E27FC236}">
                <a16:creationId xmlns:a16="http://schemas.microsoft.com/office/drawing/2014/main" id="{CF5E6B4F-5FC9-466D-941A-8EB16D1AF2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3946" y="3973958"/>
            <a:ext cx="3142374" cy="2622383"/>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16">
            <a:extLst>
              <a:ext uri="{FF2B5EF4-FFF2-40B4-BE49-F238E27FC236}">
                <a16:creationId xmlns:a16="http://schemas.microsoft.com/office/drawing/2014/main" id="{C5707EF1-2049-4EC1-98F6-4473C4329D4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231" y="3961360"/>
            <a:ext cx="3142374" cy="262238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3CC88D7F-4B85-42D7-8F27-E9BCE15EBD49}"/>
              </a:ext>
            </a:extLst>
          </p:cNvPr>
          <p:cNvSpPr/>
          <p:nvPr/>
        </p:nvSpPr>
        <p:spPr>
          <a:xfrm>
            <a:off x="475019" y="956231"/>
            <a:ext cx="11452978" cy="338554"/>
          </a:xfrm>
          <a:prstGeom prst="rect">
            <a:avLst/>
          </a:prstGeom>
        </p:spPr>
        <p:txBody>
          <a:bodyPr wrap="square">
            <a:spAutoFit/>
          </a:bodyPr>
          <a:lstStyle/>
          <a:p>
            <a:r>
              <a:rPr lang="en-US" sz="1600" kern="0" dirty="0">
                <a:solidFill>
                  <a:srgbClr val="FF0000"/>
                </a:solidFill>
                <a:latin typeface="Arial" panose="020B0604020202020204" pitchFamily="34" charset="0"/>
                <a:ea typeface="MS Mincho" panose="02020609040205080304" pitchFamily="49" charset="-128"/>
                <a:cs typeface="Arial" panose="020B0604020202020204" pitchFamily="34" charset="0"/>
              </a:rPr>
              <a:t>bin-scatterplots</a:t>
            </a:r>
            <a:r>
              <a:rPr lang="en-US" sz="1600" kern="0" dirty="0">
                <a:latin typeface="Arial" panose="020B0604020202020204" pitchFamily="34" charset="0"/>
                <a:ea typeface="MS Mincho" panose="02020609040205080304" pitchFamily="49" charset="-128"/>
                <a:cs typeface="Arial" panose="020B0604020202020204" pitchFamily="34" charset="0"/>
              </a:rPr>
              <a:t> of the log odds-ratio against the log net-of-tax rates </a:t>
            </a:r>
            <a:r>
              <a:rPr lang="en-US" sz="1600" kern="0" dirty="0">
                <a:solidFill>
                  <a:srgbClr val="FF0000"/>
                </a:solidFill>
                <a:latin typeface="Arial" panose="020B0604020202020204" pitchFamily="34" charset="0"/>
                <a:ea typeface="MS Mincho" panose="02020609040205080304" pitchFamily="49" charset="-128"/>
                <a:cs typeface="Arial" panose="020B0604020202020204" pitchFamily="34" charset="0"/>
              </a:rPr>
              <a:t>controlling for state-pair and year fixed effects</a:t>
            </a:r>
            <a:endParaRPr lang="en-US" sz="44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7B7F7C1-5EE5-42FE-B7E2-41B229AF0106}"/>
              </a:ext>
            </a:extLst>
          </p:cNvPr>
          <p:cNvSpPr txBox="1"/>
          <p:nvPr/>
        </p:nvSpPr>
        <p:spPr>
          <a:xfrm>
            <a:off x="1695840" y="2433836"/>
            <a:ext cx="162657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ATR</a:t>
            </a:r>
          </a:p>
        </p:txBody>
      </p:sp>
      <p:sp>
        <p:nvSpPr>
          <p:cNvPr id="18" name="TextBox 17">
            <a:extLst>
              <a:ext uri="{FF2B5EF4-FFF2-40B4-BE49-F238E27FC236}">
                <a16:creationId xmlns:a16="http://schemas.microsoft.com/office/drawing/2014/main" id="{9E3387DA-F943-45A2-895D-C8315B8FE953}"/>
              </a:ext>
            </a:extLst>
          </p:cNvPr>
          <p:cNvSpPr txBox="1"/>
          <p:nvPr/>
        </p:nvSpPr>
        <p:spPr>
          <a:xfrm>
            <a:off x="8833001" y="2433836"/>
            <a:ext cx="1274884"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CIT</a:t>
            </a:r>
          </a:p>
        </p:txBody>
      </p:sp>
      <p:sp>
        <p:nvSpPr>
          <p:cNvPr id="19" name="TextBox 18">
            <a:extLst>
              <a:ext uri="{FF2B5EF4-FFF2-40B4-BE49-F238E27FC236}">
                <a16:creationId xmlns:a16="http://schemas.microsoft.com/office/drawing/2014/main" id="{C56814DF-20CD-49E0-BC56-07C5B93ABFDF}"/>
              </a:ext>
            </a:extLst>
          </p:cNvPr>
          <p:cNvSpPr txBox="1"/>
          <p:nvPr/>
        </p:nvSpPr>
        <p:spPr>
          <a:xfrm>
            <a:off x="1690194" y="5103274"/>
            <a:ext cx="89681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ITC</a:t>
            </a:r>
          </a:p>
        </p:txBody>
      </p:sp>
      <p:sp>
        <p:nvSpPr>
          <p:cNvPr id="44" name="TextBox 43">
            <a:extLst>
              <a:ext uri="{FF2B5EF4-FFF2-40B4-BE49-F238E27FC236}">
                <a16:creationId xmlns:a16="http://schemas.microsoft.com/office/drawing/2014/main" id="{CF5D025F-9D01-4CE1-BB24-D4A9A18A329B}"/>
              </a:ext>
            </a:extLst>
          </p:cNvPr>
          <p:cNvSpPr txBox="1"/>
          <p:nvPr/>
        </p:nvSpPr>
        <p:spPr>
          <a:xfrm>
            <a:off x="8919915" y="5103274"/>
            <a:ext cx="1377463"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 &amp; D Credit</a:t>
            </a:r>
          </a:p>
        </p:txBody>
      </p:sp>
    </p:spTree>
    <p:extLst>
      <p:ext uri="{BB962C8B-B14F-4D97-AF65-F5344CB8AC3E}">
        <p14:creationId xmlns:p14="http://schemas.microsoft.com/office/powerpoint/2010/main" val="372018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9234854" cy="830630"/>
          </a:xfrm>
        </p:spPr>
        <p:txBody>
          <a:bodyPr>
            <a:normAutofit/>
          </a:bodyPr>
          <a:lstStyle/>
          <a:p>
            <a:r>
              <a:rPr kumimoji="1" lang="en-US" altLang="ja-JP" sz="4000" dirty="0"/>
              <a:t>Empirical Results</a:t>
            </a:r>
            <a:endParaRPr kumimoji="1" lang="ja-JP" altLang="en-US" sz="4000" dirty="0"/>
          </a:p>
        </p:txBody>
      </p:sp>
      <p:sp>
        <p:nvSpPr>
          <p:cNvPr id="2" name="Rectangle 1">
            <a:extLst>
              <a:ext uri="{FF2B5EF4-FFF2-40B4-BE49-F238E27FC236}">
                <a16:creationId xmlns:a16="http://schemas.microsoft.com/office/drawing/2014/main" id="{A70571D0-AFB9-42E7-86AE-2CDE8BE51FCD}"/>
              </a:ext>
            </a:extLst>
          </p:cNvPr>
          <p:cNvSpPr/>
          <p:nvPr/>
        </p:nvSpPr>
        <p:spPr>
          <a:xfrm>
            <a:off x="838200" y="5084587"/>
            <a:ext cx="11301046" cy="1155316"/>
          </a:xfrm>
          <a:prstGeom prst="rect">
            <a:avLst/>
          </a:prstGeom>
        </p:spPr>
        <p:txBody>
          <a:bodyPr wrap="square">
            <a:spAutoFit/>
          </a:bodyPr>
          <a:lstStyle/>
          <a:p>
            <a:pPr algn="just">
              <a:lnSpc>
                <a:spcPct val="150000"/>
              </a:lnSpc>
            </a:pPr>
            <a:r>
              <a:rPr lang="en-US" sz="1600" kern="0" dirty="0">
                <a:latin typeface="Times New Roman" panose="02020603050405020304" pitchFamily="18" charset="0"/>
                <a:ea typeface="MS Mincho" panose="02020609040205080304" pitchFamily="49" charset="-128"/>
                <a:cs typeface="Times New Roman" panose="02020603050405020304" pitchFamily="18" charset="0"/>
              </a:rPr>
              <a:t>Table 1 summarizes the result of fitting the spline augmented GAM in equation (3).  </a:t>
            </a:r>
            <a:r>
              <a:rPr lang="en-US" sz="1600" kern="0"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Each of the four </a:t>
            </a:r>
            <a:r>
              <a:rPr lang="en-US" sz="1600" i="1" kern="0"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p</a:t>
            </a:r>
            <a:r>
              <a:rPr lang="en-US" sz="1600" kern="0"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-values corresponds to a null hypothesis of a linear relationship </a:t>
            </a:r>
            <a:r>
              <a:rPr lang="en-US" sz="1600" kern="0" dirty="0">
                <a:latin typeface="Times New Roman" panose="02020603050405020304" pitchFamily="18" charset="0"/>
                <a:ea typeface="MS Mincho" panose="02020609040205080304" pitchFamily="49" charset="-128"/>
                <a:cs typeface="Times New Roman" panose="02020603050405020304" pitchFamily="18" charset="0"/>
              </a:rPr>
              <a:t>versus the alternative of a non-linear relationship (James </a:t>
            </a:r>
            <a:r>
              <a:rPr lang="en-US" sz="1600" i="1" kern="0" dirty="0">
                <a:latin typeface="Times New Roman" panose="02020603050405020304" pitchFamily="18" charset="0"/>
                <a:ea typeface="MS Mincho" panose="02020609040205080304" pitchFamily="49" charset="-128"/>
                <a:cs typeface="Times New Roman" panose="02020603050405020304" pitchFamily="18" charset="0"/>
              </a:rPr>
              <a:t>et al.</a:t>
            </a:r>
            <a:r>
              <a:rPr lang="en-US" sz="1600" kern="0" dirty="0">
                <a:latin typeface="Times New Roman" panose="02020603050405020304" pitchFamily="18" charset="0"/>
                <a:ea typeface="MS Mincho" panose="02020609040205080304" pitchFamily="49" charset="-128"/>
                <a:cs typeface="Times New Roman" panose="02020603050405020304" pitchFamily="18" charset="0"/>
              </a:rPr>
              <a:t>, 2013).  The significance levels provide </a:t>
            </a:r>
            <a:r>
              <a:rPr lang="en-US" sz="1600" kern="0"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clear evidence that all four taxes or tax credits have nonlinear effects on scientist migration</a:t>
            </a:r>
            <a:r>
              <a:rPr lang="en-US" sz="1600" kern="0" dirty="0">
                <a:latin typeface="Times New Roman" panose="02020603050405020304" pitchFamily="18" charset="0"/>
                <a:ea typeface="MS Mincho" panose="02020609040205080304" pitchFamily="49" charset="-128"/>
                <a:cs typeface="Times New Roman" panose="02020603050405020304" pitchFamily="18" charset="0"/>
              </a:rPr>
              <a:t>. </a:t>
            </a:r>
            <a:endParaRPr lang="en-US" sz="1200" kern="100" dirty="0">
              <a:effectLst/>
              <a:latin typeface="Century" panose="02040604050505020304" pitchFamily="18" charset="0"/>
              <a:ea typeface="MS Mincho" panose="02020609040205080304" pitchFamily="49" charset="-128"/>
              <a:cs typeface="Times New Roman" panose="02020603050405020304" pitchFamily="18" charset="0"/>
            </a:endParaRPr>
          </a:p>
        </p:txBody>
      </p:sp>
      <p:graphicFrame>
        <p:nvGraphicFramePr>
          <p:cNvPr id="5" name="Table 4">
            <a:extLst>
              <a:ext uri="{FF2B5EF4-FFF2-40B4-BE49-F238E27FC236}">
                <a16:creationId xmlns:a16="http://schemas.microsoft.com/office/drawing/2014/main" id="{ACCCA543-FD55-497C-B24E-D7687FEA7235}"/>
              </a:ext>
            </a:extLst>
          </p:cNvPr>
          <p:cNvGraphicFramePr>
            <a:graphicFrameLocks noGrp="1"/>
          </p:cNvGraphicFramePr>
          <p:nvPr>
            <p:extLst>
              <p:ext uri="{D42A27DB-BD31-4B8C-83A1-F6EECF244321}">
                <p14:modId xmlns:p14="http://schemas.microsoft.com/office/powerpoint/2010/main" val="2901964595"/>
              </p:ext>
            </p:extLst>
          </p:nvPr>
        </p:nvGraphicFramePr>
        <p:xfrm>
          <a:off x="2118946" y="1195755"/>
          <a:ext cx="7772398" cy="3709078"/>
        </p:xfrm>
        <a:graphic>
          <a:graphicData uri="http://schemas.openxmlformats.org/drawingml/2006/table">
            <a:tbl>
              <a:tblPr firstRow="1" firstCol="1" bandRow="1"/>
              <a:tblGrid>
                <a:gridCol w="3343257">
                  <a:extLst>
                    <a:ext uri="{9D8B030D-6E8A-4147-A177-3AD203B41FA5}">
                      <a16:colId xmlns:a16="http://schemas.microsoft.com/office/drawing/2014/main" val="2841694206"/>
                    </a:ext>
                  </a:extLst>
                </a:gridCol>
                <a:gridCol w="877150">
                  <a:extLst>
                    <a:ext uri="{9D8B030D-6E8A-4147-A177-3AD203B41FA5}">
                      <a16:colId xmlns:a16="http://schemas.microsoft.com/office/drawing/2014/main" val="843260762"/>
                    </a:ext>
                  </a:extLst>
                </a:gridCol>
                <a:gridCol w="1367323">
                  <a:extLst>
                    <a:ext uri="{9D8B030D-6E8A-4147-A177-3AD203B41FA5}">
                      <a16:colId xmlns:a16="http://schemas.microsoft.com/office/drawing/2014/main" val="2121717613"/>
                    </a:ext>
                  </a:extLst>
                </a:gridCol>
                <a:gridCol w="997709">
                  <a:extLst>
                    <a:ext uri="{9D8B030D-6E8A-4147-A177-3AD203B41FA5}">
                      <a16:colId xmlns:a16="http://schemas.microsoft.com/office/drawing/2014/main" val="4053318819"/>
                    </a:ext>
                  </a:extLst>
                </a:gridCol>
                <a:gridCol w="532615">
                  <a:extLst>
                    <a:ext uri="{9D8B030D-6E8A-4147-A177-3AD203B41FA5}">
                      <a16:colId xmlns:a16="http://schemas.microsoft.com/office/drawing/2014/main" val="3094182238"/>
                    </a:ext>
                  </a:extLst>
                </a:gridCol>
                <a:gridCol w="654344">
                  <a:extLst>
                    <a:ext uri="{9D8B030D-6E8A-4147-A177-3AD203B41FA5}">
                      <a16:colId xmlns:a16="http://schemas.microsoft.com/office/drawing/2014/main" val="1763318937"/>
                    </a:ext>
                  </a:extLst>
                </a:gridCol>
              </a:tblGrid>
              <a:tr h="329209">
                <a:tc gridSpan="6">
                  <a:txBody>
                    <a:bodyPr/>
                    <a:lstStyle/>
                    <a:p>
                      <a:pPr marL="0" marR="0" algn="ctr">
                        <a:spcBef>
                          <a:spcPts val="0"/>
                        </a:spcBef>
                        <a:spcAft>
                          <a:spcPts val="0"/>
                        </a:spcAft>
                      </a:pPr>
                      <a:r>
                        <a:rPr lang="en-US" sz="18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Table 1: Spline Regression Results</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w="1905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3246316"/>
                  </a:ext>
                </a:extLst>
              </a:tr>
              <a:tr h="329209">
                <a:tc>
                  <a:txBody>
                    <a:bodyPr/>
                    <a:lstStyle/>
                    <a:p>
                      <a:endParaRPr lang="en-US" sz="1600" kern="100">
                        <a:effectLst/>
                        <a:latin typeface="Century" panose="02040604050505020304" pitchFamily="18" charset="0"/>
                      </a:endParaRPr>
                    </a:p>
                  </a:txBody>
                  <a:tcPr marL="62865" marR="62865"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edf</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Ref.df</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F</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p-value</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81424927"/>
                  </a:ext>
                </a:extLst>
              </a:tr>
              <a:tr h="526732">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s(ATR)</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kern="0" dirty="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7.556</a:t>
                      </a:r>
                      <a:endParaRPr lang="en-US" sz="16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8.531</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6.83</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2.02e-09 ***</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2626820458"/>
                  </a:ext>
                </a:extLst>
              </a:tr>
              <a:tr h="526732">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s(CIT)</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8.265</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8.871</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6.839</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gridSpan="2">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7.82e-10 ***</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572456132"/>
                  </a:ext>
                </a:extLst>
              </a:tr>
              <a:tr h="526732">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s(ITC)</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8.332</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8.877</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13.732</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gridSpan="2">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&lt; 2e-16 ***</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5703174"/>
                  </a:ext>
                </a:extLst>
              </a:tr>
              <a:tr h="526732">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s(R and D cred)</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8.765</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8.981</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9.697</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4.73e-14 ***</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51862178"/>
                  </a:ext>
                </a:extLst>
              </a:tr>
              <a:tr h="329209">
                <a:tc gridSpan="5">
                  <a:txBody>
                    <a:bodyPr/>
                    <a:lstStyle/>
                    <a:p>
                      <a:pPr marL="0" marR="0" algn="l">
                        <a:spcBef>
                          <a:spcPts val="0"/>
                        </a:spcBef>
                        <a:spcAft>
                          <a:spcPts val="0"/>
                        </a:spcAft>
                      </a:pPr>
                      <a:r>
                        <a:rPr lang="en-US" sz="1200" kern="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n = 15226,  R-sq.(adj) = 0.825 , Deviance explained = 85%</a:t>
                      </a:r>
                      <a:endParaRPr lang="en-US" sz="1600" kern="10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600" kern="100">
                        <a:effectLst/>
                        <a:latin typeface="Century" panose="02040604050505020304" pitchFamily="18" charset="0"/>
                      </a:endParaRPr>
                    </a:p>
                  </a:txBody>
                  <a:tcPr marL="62865" marR="62865" marT="0" marB="0" anchor="ctr">
                    <a:lnL>
                      <a:noFill/>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690159227"/>
                  </a:ext>
                </a:extLst>
              </a:tr>
              <a:tr h="614523">
                <a:tc gridSpan="6">
                  <a:txBody>
                    <a:bodyPr/>
                    <a:lstStyle/>
                    <a:p>
                      <a:pPr marL="0" marR="0" algn="just">
                        <a:spcBef>
                          <a:spcPts val="0"/>
                        </a:spcBef>
                        <a:spcAft>
                          <a:spcPts val="0"/>
                        </a:spcAft>
                      </a:pPr>
                      <a:r>
                        <a:rPr lang="en-US" sz="1050" kern="0" dirty="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Note: the first two columns are the values of </a:t>
                      </a:r>
                      <a:r>
                        <a:rPr lang="en-US" sz="1050" i="1" kern="0" dirty="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equivalent degrees of freedom</a:t>
                      </a:r>
                      <a:r>
                        <a:rPr lang="en-US" sz="1050" kern="0" dirty="0">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 or the most suitable degrees of polynomials to approximate the spline term. The third column is the F-statistics, and the fourth column is the p-values associated with a linear null hypothesis. </a:t>
                      </a:r>
                      <a:endParaRPr lang="en-US" sz="1600" kern="100" dirty="0">
                        <a:effectLst/>
                        <a:latin typeface="Century" panose="02040604050505020304" pitchFamily="18" charset="0"/>
                        <a:ea typeface="MS Mincho" panose="02020609040205080304" pitchFamily="49" charset="-128"/>
                        <a:cs typeface="Times New Roman" panose="02020603050405020304" pitchFamily="18" charset="0"/>
                      </a:endParaRPr>
                    </a:p>
                  </a:txBody>
                  <a:tcPr marL="62865" marR="62865" marT="0" marB="0" anchor="ctr">
                    <a:lnL>
                      <a:noFill/>
                    </a:lnL>
                    <a:lnR>
                      <a:noFill/>
                    </a:lnR>
                    <a:lnT w="19050" cap="flat" cmpd="dbl"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36233"/>
                  </a:ext>
                </a:extLst>
              </a:tr>
            </a:tbl>
          </a:graphicData>
        </a:graphic>
      </p:graphicFrame>
    </p:spTree>
    <p:extLst>
      <p:ext uri="{BB962C8B-B14F-4D97-AF65-F5344CB8AC3E}">
        <p14:creationId xmlns:p14="http://schemas.microsoft.com/office/powerpoint/2010/main" val="27621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CDEF-A4D8-4D92-B5A0-3FF8CA7F1D35}"/>
              </a:ext>
            </a:extLst>
          </p:cNvPr>
          <p:cNvSpPr>
            <a:spLocks noGrp="1"/>
          </p:cNvSpPr>
          <p:nvPr>
            <p:ph type="title"/>
          </p:nvPr>
        </p:nvSpPr>
        <p:spPr>
          <a:xfrm>
            <a:off x="648929" y="297183"/>
            <a:ext cx="3987079" cy="1676603"/>
          </a:xfrm>
        </p:spPr>
        <p:txBody>
          <a:bodyPr vert="horz" lIns="91440" tIns="45720" rIns="91440" bIns="45720" rtlCol="0">
            <a:normAutofit/>
          </a:bodyPr>
          <a:lstStyle/>
          <a:p>
            <a:r>
              <a:rPr lang="en-US" sz="2400" kern="1200" dirty="0">
                <a:latin typeface="Arial" panose="020B0604020202020204" pitchFamily="34" charset="0"/>
                <a:cs typeface="Arial" panose="020B0604020202020204" pitchFamily="34" charset="0"/>
              </a:rPr>
              <a:t>Net-of-Individual Average Income Tax Rate (ATR)</a:t>
            </a:r>
          </a:p>
        </p:txBody>
      </p:sp>
      <p:sp>
        <p:nvSpPr>
          <p:cNvPr id="16" name="Content Placeholder 15">
            <a:extLst>
              <a:ext uri="{FF2B5EF4-FFF2-40B4-BE49-F238E27FC236}">
                <a16:creationId xmlns:a16="http://schemas.microsoft.com/office/drawing/2014/main" id="{835B0C37-3F23-409A-8228-00615E483BF6}"/>
              </a:ext>
            </a:extLst>
          </p:cNvPr>
          <p:cNvSpPr>
            <a:spLocks noGrp="1"/>
          </p:cNvSpPr>
          <p:nvPr>
            <p:ph idx="1"/>
          </p:nvPr>
        </p:nvSpPr>
        <p:spPr>
          <a:xfrm>
            <a:off x="648931" y="1910861"/>
            <a:ext cx="3843937" cy="4649956"/>
          </a:xfrm>
        </p:spPr>
        <p:txBody>
          <a:bodyPr>
            <a:normAutofit fontScale="85000" lnSpcReduction="10000"/>
          </a:bodyPr>
          <a:lstStyle/>
          <a:p>
            <a:pPr>
              <a:lnSpc>
                <a:spcPct val="160000"/>
              </a:lnSpc>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y axis </a:t>
            </a:r>
            <a:r>
              <a:rPr lang="en-US" sz="1600" dirty="0">
                <a:latin typeface="Arial" panose="020B0604020202020204" pitchFamily="34" charset="0"/>
                <a:cs typeface="Arial" panose="020B0604020202020204" pitchFamily="34" charset="0"/>
              </a:rPr>
              <a:t>reports the fitted values of the log-odds ratio; the </a:t>
            </a:r>
            <a:r>
              <a:rPr lang="en-US" sz="1600" b="1" dirty="0">
                <a:latin typeface="Arial" panose="020B0604020202020204" pitchFamily="34" charset="0"/>
                <a:cs typeface="Arial" panose="020B0604020202020204" pitchFamily="34" charset="0"/>
              </a:rPr>
              <a:t>x axis </a:t>
            </a:r>
            <a:r>
              <a:rPr lang="en-US" sz="1600" dirty="0">
                <a:latin typeface="Arial" panose="020B0604020202020204" pitchFamily="34" charset="0"/>
                <a:cs typeface="Arial" panose="020B0604020202020204" pitchFamily="34" charset="0"/>
              </a:rPr>
              <a:t>reports the log of interregional tax differentials (net-of-ATR). </a:t>
            </a:r>
          </a:p>
          <a:p>
            <a:pPr>
              <a:lnSpc>
                <a:spcPct val="160000"/>
              </a:lnSpc>
            </a:pPr>
            <a:r>
              <a:rPr lang="en-US" sz="1600" dirty="0">
                <a:latin typeface="Arial" panose="020B0604020202020204" pitchFamily="34" charset="0"/>
                <a:cs typeface="Arial" panose="020B0604020202020204" pitchFamily="34" charset="0"/>
              </a:rPr>
              <a:t>The red dotted lines display the average elasticities estimated in Moretti and Wilson (2017). </a:t>
            </a:r>
          </a:p>
          <a:p>
            <a:pPr>
              <a:lnSpc>
                <a:spcPct val="160000"/>
              </a:lnSpc>
            </a:pPr>
            <a:r>
              <a:rPr lang="en-US" sz="1600" dirty="0">
                <a:latin typeface="Arial" panose="020B0604020202020204" pitchFamily="34" charset="0"/>
                <a:cs typeface="Arial" panose="020B0604020202020204" pitchFamily="34" charset="0"/>
              </a:rPr>
              <a:t>The wide confidence intervals at the outer range of tax differentials is typical of spline regression (James et al., 2013). </a:t>
            </a:r>
          </a:p>
          <a:p>
            <a:pPr>
              <a:lnSpc>
                <a:spcPct val="160000"/>
              </a:lnSpc>
            </a:pPr>
            <a:r>
              <a:rPr lang="en-US" sz="1600" dirty="0">
                <a:latin typeface="Arial" panose="020B0604020202020204" pitchFamily="34" charset="0"/>
                <a:cs typeface="Arial" panose="020B0604020202020204" pitchFamily="34" charset="0"/>
              </a:rPr>
              <a:t>A clear threshold pattern for ATR:  the slope of the fitted value curve increases more rapidly after a 4 percent differentials is reached. </a:t>
            </a:r>
            <a:endParaRPr lang="en-US" sz="1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4" name="Content Placeholder 3">
            <a:extLst>
              <a:ext uri="{FF2B5EF4-FFF2-40B4-BE49-F238E27FC236}">
                <a16:creationId xmlns:a16="http://schemas.microsoft.com/office/drawing/2014/main" id="{EA51246B-15FC-458B-8B20-5AC5F276ED87}"/>
              </a:ext>
            </a:extLst>
          </p:cNvPr>
          <p:cNvPicPr>
            <a:picLocks/>
          </p:cNvPicPr>
          <p:nvPr/>
        </p:nvPicPr>
        <p:blipFill rotWithShape="1">
          <a:blip r:embed="rId2" cstate="print">
            <a:extLst>
              <a:ext uri="{28A0092B-C50C-407E-A947-70E740481C1C}">
                <a14:useLocalDpi xmlns:a14="http://schemas.microsoft.com/office/drawing/2010/main" val="0"/>
              </a:ext>
            </a:extLst>
          </a:blip>
          <a:srcRect l="4817" r="1675" b="-3"/>
          <a:stretch/>
        </p:blipFill>
        <p:spPr>
          <a:xfrm>
            <a:off x="5276088" y="640082"/>
            <a:ext cx="6276250" cy="5577838"/>
          </a:xfrm>
          <a:prstGeom prst="rect">
            <a:avLst/>
          </a:prstGeom>
          <a:effectLst/>
        </p:spPr>
      </p:pic>
    </p:spTree>
    <p:extLst>
      <p:ext uri="{BB962C8B-B14F-4D97-AF65-F5344CB8AC3E}">
        <p14:creationId xmlns:p14="http://schemas.microsoft.com/office/powerpoint/2010/main" val="24499048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DE47-31CB-4684-9907-EE36F18FF689}"/>
              </a:ext>
            </a:extLst>
          </p:cNvPr>
          <p:cNvSpPr>
            <a:spLocks noGrp="1"/>
          </p:cNvSpPr>
          <p:nvPr>
            <p:ph type="title"/>
          </p:nvPr>
        </p:nvSpPr>
        <p:spPr>
          <a:xfrm>
            <a:off x="648929" y="629266"/>
            <a:ext cx="3667039" cy="1676603"/>
          </a:xfrm>
        </p:spPr>
        <p:txBody>
          <a:bodyPr>
            <a:normAutofit/>
          </a:bodyPr>
          <a:lstStyle/>
          <a:p>
            <a:r>
              <a:rPr lang="en-US" sz="3200" dirty="0">
                <a:latin typeface="Arial" panose="020B0604020202020204" pitchFamily="34" charset="0"/>
                <a:cs typeface="Arial" panose="020B0604020202020204" pitchFamily="34" charset="0"/>
              </a:rPr>
              <a:t>Corporate Income Tax (CIT)</a:t>
            </a:r>
          </a:p>
        </p:txBody>
      </p:sp>
      <p:sp>
        <p:nvSpPr>
          <p:cNvPr id="9" name="Content Placeholder 8">
            <a:extLst>
              <a:ext uri="{FF2B5EF4-FFF2-40B4-BE49-F238E27FC236}">
                <a16:creationId xmlns:a16="http://schemas.microsoft.com/office/drawing/2014/main" id="{0EDC1018-F13A-4FF9-BB2D-C92EA4E19AAA}"/>
              </a:ext>
            </a:extLst>
          </p:cNvPr>
          <p:cNvSpPr>
            <a:spLocks noGrp="1"/>
          </p:cNvSpPr>
          <p:nvPr>
            <p:ph idx="1"/>
          </p:nvPr>
        </p:nvSpPr>
        <p:spPr>
          <a:xfrm>
            <a:off x="648931" y="2438401"/>
            <a:ext cx="3667036" cy="377952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a mainly linear effect on migration throughout most of the range of CIT</a:t>
            </a:r>
          </a:p>
          <a:p>
            <a:pPr>
              <a:lnSpc>
                <a:spcPct val="150000"/>
              </a:lnSpc>
            </a:pPr>
            <a:r>
              <a:rPr lang="en-US" sz="2000" dirty="0">
                <a:latin typeface="Arial" panose="020B0604020202020204" pitchFamily="34" charset="0"/>
                <a:cs typeface="Arial" panose="020B0604020202020204" pitchFamily="34" charset="0"/>
              </a:rPr>
              <a:t>The fitted curve compatible with the average elasticity estimated in Moretti &amp; Wilson 2017. </a:t>
            </a:r>
            <a:endParaRPr lang="en-US" sz="1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pic>
        <p:nvPicPr>
          <p:cNvPr id="7" name="Content Placeholder 3">
            <a:extLst>
              <a:ext uri="{FF2B5EF4-FFF2-40B4-BE49-F238E27FC236}">
                <a16:creationId xmlns:a16="http://schemas.microsoft.com/office/drawing/2014/main" id="{8970EE5C-2D9E-43F2-A05E-C64EA76819C6}"/>
              </a:ext>
            </a:extLst>
          </p:cNvPr>
          <p:cNvPicPr>
            <a:picLocks/>
          </p:cNvPicPr>
          <p:nvPr/>
        </p:nvPicPr>
        <p:blipFill rotWithShape="1">
          <a:blip r:embed="rId2" cstate="print">
            <a:extLst>
              <a:ext uri="{28A0092B-C50C-407E-A947-70E740481C1C}">
                <a14:useLocalDpi xmlns:a14="http://schemas.microsoft.com/office/drawing/2010/main" val="0"/>
              </a:ext>
            </a:extLst>
          </a:blip>
          <a:srcRect l="6495" r="-3" b="-3"/>
          <a:stretch/>
        </p:blipFill>
        <p:spPr>
          <a:xfrm>
            <a:off x="5276088" y="640082"/>
            <a:ext cx="6276250" cy="5577838"/>
          </a:xfrm>
          <a:prstGeom prst="rect">
            <a:avLst/>
          </a:prstGeom>
          <a:effectLst/>
        </p:spPr>
      </p:pic>
    </p:spTree>
    <p:extLst>
      <p:ext uri="{BB962C8B-B14F-4D97-AF65-F5344CB8AC3E}">
        <p14:creationId xmlns:p14="http://schemas.microsoft.com/office/powerpoint/2010/main" val="258403886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0226-6DCC-4BC3-8FC2-104C13E61AAE}"/>
              </a:ext>
            </a:extLst>
          </p:cNvPr>
          <p:cNvSpPr>
            <a:spLocks noGrp="1"/>
          </p:cNvSpPr>
          <p:nvPr>
            <p:ph type="title"/>
          </p:nvPr>
        </p:nvSpPr>
        <p:spPr>
          <a:xfrm>
            <a:off x="648929" y="629266"/>
            <a:ext cx="3667039" cy="1676603"/>
          </a:xfrm>
        </p:spPr>
        <p:txBody>
          <a:bodyPr>
            <a:normAutofit/>
          </a:bodyPr>
          <a:lstStyle/>
          <a:p>
            <a:r>
              <a:rPr lang="en-US" sz="2800" dirty="0">
                <a:latin typeface="Arial" panose="020B0604020202020204" pitchFamily="34" charset="0"/>
                <a:cs typeface="Arial" panose="020B0604020202020204" pitchFamily="34" charset="0"/>
              </a:rPr>
              <a:t>Investment Tax Credit (ITC)</a:t>
            </a:r>
          </a:p>
        </p:txBody>
      </p:sp>
      <p:sp>
        <p:nvSpPr>
          <p:cNvPr id="9" name="Content Placeholder 8">
            <a:extLst>
              <a:ext uri="{FF2B5EF4-FFF2-40B4-BE49-F238E27FC236}">
                <a16:creationId xmlns:a16="http://schemas.microsoft.com/office/drawing/2014/main" id="{DA6A4B09-A4C7-42B9-9AC7-15F6469C01D0}"/>
              </a:ext>
            </a:extLst>
          </p:cNvPr>
          <p:cNvSpPr>
            <a:spLocks noGrp="1"/>
          </p:cNvSpPr>
          <p:nvPr>
            <p:ph idx="1"/>
          </p:nvPr>
        </p:nvSpPr>
        <p:spPr>
          <a:xfrm>
            <a:off x="648931" y="2438401"/>
            <a:ext cx="3667036" cy="3779520"/>
          </a:xfrm>
        </p:spPr>
        <p:txBody>
          <a:bodyPr>
            <a:normAutofit/>
          </a:bodyPr>
          <a:lstStyle/>
          <a:p>
            <a:r>
              <a:rPr lang="en-US" sz="2000" dirty="0">
                <a:latin typeface="Arial" panose="020B0604020202020204" pitchFamily="34" charset="0"/>
                <a:cs typeface="Arial" panose="020B0604020202020204" pitchFamily="34" charset="0"/>
              </a:rPr>
              <a:t>ITC has a linear effect when there is higher tax credit in the destination state than in the origin state, </a:t>
            </a:r>
          </a:p>
          <a:p>
            <a:r>
              <a:rPr lang="en-US" sz="2000" dirty="0">
                <a:latin typeface="Arial" panose="020B0604020202020204" pitchFamily="34" charset="0"/>
                <a:cs typeface="Arial" panose="020B0604020202020204" pitchFamily="34" charset="0"/>
              </a:rPr>
              <a:t>but the effects vacillate between positive and negative values without clear interpretation when the origin state initially had higher tax credits</a:t>
            </a:r>
            <a:endParaRPr lang="en-US" sz="1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pic>
        <p:nvPicPr>
          <p:cNvPr id="7" name="Content Placeholder 3">
            <a:extLst>
              <a:ext uri="{FF2B5EF4-FFF2-40B4-BE49-F238E27FC236}">
                <a16:creationId xmlns:a16="http://schemas.microsoft.com/office/drawing/2014/main" id="{1EB2CA07-4722-431B-AD48-E7F4B8F5F64F}"/>
              </a:ext>
            </a:extLst>
          </p:cNvPr>
          <p:cNvPicPr>
            <a:picLocks/>
          </p:cNvPicPr>
          <p:nvPr/>
        </p:nvPicPr>
        <p:blipFill rotWithShape="1">
          <a:blip r:embed="rId2" cstate="print">
            <a:extLst>
              <a:ext uri="{28A0092B-C50C-407E-A947-70E740481C1C}">
                <a14:useLocalDpi xmlns:a14="http://schemas.microsoft.com/office/drawing/2010/main" val="0"/>
              </a:ext>
            </a:extLst>
          </a:blip>
          <a:srcRect l="5737" r="756" b="-3"/>
          <a:stretch/>
        </p:blipFill>
        <p:spPr>
          <a:xfrm>
            <a:off x="5276088" y="640082"/>
            <a:ext cx="6276250" cy="5577838"/>
          </a:xfrm>
          <a:prstGeom prst="rect">
            <a:avLst/>
          </a:prstGeom>
          <a:effectLst/>
        </p:spPr>
      </p:pic>
    </p:spTree>
    <p:extLst>
      <p:ext uri="{BB962C8B-B14F-4D97-AF65-F5344CB8AC3E}">
        <p14:creationId xmlns:p14="http://schemas.microsoft.com/office/powerpoint/2010/main" val="140916059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FCD6-13D5-4C95-AC9D-FF905BAC4D49}"/>
              </a:ext>
            </a:extLst>
          </p:cNvPr>
          <p:cNvSpPr>
            <a:spLocks noGrp="1"/>
          </p:cNvSpPr>
          <p:nvPr>
            <p:ph type="title"/>
          </p:nvPr>
        </p:nvSpPr>
        <p:spPr>
          <a:xfrm>
            <a:off x="648929" y="629266"/>
            <a:ext cx="3667039" cy="1676603"/>
          </a:xfrm>
        </p:spPr>
        <p:txBody>
          <a:bodyPr>
            <a:normAutofit/>
          </a:bodyPr>
          <a:lstStyle/>
          <a:p>
            <a:r>
              <a:rPr lang="en-US" sz="3200" dirty="0">
                <a:latin typeface="Arial" panose="020B0604020202020204" pitchFamily="34" charset="0"/>
                <a:cs typeface="Arial" panose="020B0604020202020204" pitchFamily="34" charset="0"/>
              </a:rPr>
              <a:t>R and D tax credit</a:t>
            </a:r>
          </a:p>
        </p:txBody>
      </p:sp>
      <p:sp>
        <p:nvSpPr>
          <p:cNvPr id="11" name="Content Placeholder 10">
            <a:extLst>
              <a:ext uri="{FF2B5EF4-FFF2-40B4-BE49-F238E27FC236}">
                <a16:creationId xmlns:a16="http://schemas.microsoft.com/office/drawing/2014/main" id="{0A57F5F9-9DBA-41A5-BD8A-A295D125BC97}"/>
              </a:ext>
            </a:extLst>
          </p:cNvPr>
          <p:cNvSpPr>
            <a:spLocks noGrp="1"/>
          </p:cNvSpPr>
          <p:nvPr>
            <p:ph idx="1"/>
          </p:nvPr>
        </p:nvSpPr>
        <p:spPr>
          <a:xfrm>
            <a:off x="648931" y="2438401"/>
            <a:ext cx="3667036" cy="3779520"/>
          </a:xfrm>
        </p:spPr>
        <p:txBody>
          <a:bodyPr>
            <a:normAutofit/>
          </a:bodyPr>
          <a:lstStyle/>
          <a:p>
            <a:r>
              <a:rPr lang="en-US" sz="2400" dirty="0">
                <a:latin typeface="Arial" panose="020B0604020202020204" pitchFamily="34" charset="0"/>
                <a:cs typeface="Arial" panose="020B0604020202020204" pitchFamily="34" charset="0"/>
              </a:rPr>
              <a:t>R and D tax credit also has a threshold pattern like net-of-ATR but with greater thresholds: credit differentials impact migration only when they exceed 10 percent.</a:t>
            </a:r>
            <a:endParaRPr lang="en-US" sz="16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pic>
        <p:nvPicPr>
          <p:cNvPr id="9" name="Content Placeholder 5">
            <a:extLst>
              <a:ext uri="{FF2B5EF4-FFF2-40B4-BE49-F238E27FC236}">
                <a16:creationId xmlns:a16="http://schemas.microsoft.com/office/drawing/2014/main" id="{BB166E5C-0847-45AA-AD23-1EB6ED37D166}"/>
              </a:ext>
            </a:extLst>
          </p:cNvPr>
          <p:cNvPicPr>
            <a:picLocks/>
          </p:cNvPicPr>
          <p:nvPr/>
        </p:nvPicPr>
        <p:blipFill rotWithShape="1">
          <a:blip r:embed="rId2" cstate="print">
            <a:extLst>
              <a:ext uri="{28A0092B-C50C-407E-A947-70E740481C1C}">
                <a14:useLocalDpi xmlns:a14="http://schemas.microsoft.com/office/drawing/2010/main" val="0"/>
              </a:ext>
            </a:extLst>
          </a:blip>
          <a:srcRect l="5577" r="915" b="-3"/>
          <a:stretch/>
        </p:blipFill>
        <p:spPr>
          <a:xfrm>
            <a:off x="5276088" y="640082"/>
            <a:ext cx="6276250" cy="5577838"/>
          </a:xfrm>
          <a:prstGeom prst="rect">
            <a:avLst/>
          </a:prstGeom>
          <a:effectLst/>
        </p:spPr>
      </p:pic>
    </p:spTree>
    <p:extLst>
      <p:ext uri="{BB962C8B-B14F-4D97-AF65-F5344CB8AC3E}">
        <p14:creationId xmlns:p14="http://schemas.microsoft.com/office/powerpoint/2010/main" val="36429249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D1290-74D2-4E44-AE0F-889931AF68A6}"/>
              </a:ext>
            </a:extLst>
          </p:cNvPr>
          <p:cNvSpPr>
            <a:spLocks noGrp="1"/>
          </p:cNvSpPr>
          <p:nvPr>
            <p:ph type="title"/>
          </p:nvPr>
        </p:nvSpPr>
        <p:spPr>
          <a:xfrm>
            <a:off x="8172027" y="643467"/>
            <a:ext cx="3363974" cy="1597315"/>
          </a:xfrm>
          <a:noFill/>
          <a:ln w="19050">
            <a:solidFill>
              <a:schemeClr val="bg1"/>
            </a:solidFill>
          </a:ln>
        </p:spPr>
        <p:txBody>
          <a:bodyPr wrap="square">
            <a:normAutofit/>
          </a:bodyPr>
          <a:lstStyle/>
          <a:p>
            <a:pPr algn="ctr"/>
            <a:r>
              <a:rPr lang="en-US" sz="2800" dirty="0">
                <a:solidFill>
                  <a:schemeClr val="bg1"/>
                </a:solidFill>
              </a:rPr>
              <a:t>Binned Regression: Quantify Marginal Effect Changes</a:t>
            </a:r>
          </a:p>
        </p:txBody>
      </p:sp>
      <p:pic>
        <p:nvPicPr>
          <p:cNvPr id="21" name="Content Placeholder 5">
            <a:extLst>
              <a:ext uri="{FF2B5EF4-FFF2-40B4-BE49-F238E27FC236}">
                <a16:creationId xmlns:a16="http://schemas.microsoft.com/office/drawing/2014/main" id="{7581962F-2704-4AC4-B757-BC92F2C948D7}"/>
              </a:ext>
            </a:extLst>
          </p:cNvPr>
          <p:cNvPicPr>
            <a:picLocks noChangeAspect="1"/>
          </p:cNvPicPr>
          <p:nvPr/>
        </p:nvPicPr>
        <p:blipFill>
          <a:blip r:embed="rId2"/>
          <a:stretch>
            <a:fillRect/>
          </a:stretch>
        </p:blipFill>
        <p:spPr>
          <a:xfrm>
            <a:off x="655998" y="461076"/>
            <a:ext cx="6445941" cy="6159532"/>
          </a:xfrm>
          <a:prstGeom prst="rect">
            <a:avLst/>
          </a:prstGeom>
        </p:spPr>
      </p:pic>
      <p:sp>
        <p:nvSpPr>
          <p:cNvPr id="22" name="Content Placeholder 10">
            <a:extLst>
              <a:ext uri="{FF2B5EF4-FFF2-40B4-BE49-F238E27FC236}">
                <a16:creationId xmlns:a16="http://schemas.microsoft.com/office/drawing/2014/main" id="{70D1BCC1-A06A-4FD7-AC26-E0AA5DA7F6BE}"/>
              </a:ext>
            </a:extLst>
          </p:cNvPr>
          <p:cNvSpPr>
            <a:spLocks noGrp="1"/>
          </p:cNvSpPr>
          <p:nvPr>
            <p:ph idx="1"/>
          </p:nvPr>
        </p:nvSpPr>
        <p:spPr>
          <a:xfrm>
            <a:off x="8172028" y="2638044"/>
            <a:ext cx="3363974" cy="4219956"/>
          </a:xfrm>
        </p:spPr>
        <p:txBody>
          <a:bodyPr>
            <a:normAutofit fontScale="62500" lnSpcReduction="20000"/>
          </a:bodyPr>
          <a:lstStyle/>
          <a:p>
            <a:pPr>
              <a:lnSpc>
                <a:spcPct val="170000"/>
              </a:lnSpc>
            </a:pPr>
            <a:r>
              <a:rPr lang="en-US" dirty="0">
                <a:solidFill>
                  <a:schemeClr val="bg1"/>
                </a:solidFill>
              </a:rPr>
              <a:t>Plotting the fitted </a:t>
            </a:r>
            <a:r>
              <a:rPr lang="en-US" dirty="0" err="1">
                <a:solidFill>
                  <a:schemeClr val="bg1"/>
                </a:solidFill>
              </a:rPr>
              <a:t>valus</a:t>
            </a:r>
            <a:r>
              <a:rPr lang="en-US" dirty="0">
                <a:solidFill>
                  <a:schemeClr val="bg1"/>
                </a:solidFill>
              </a:rPr>
              <a:t> present the general nonlinearity patterns of the taxes but do not </a:t>
            </a:r>
            <a:r>
              <a:rPr lang="en-US" b="1" dirty="0">
                <a:solidFill>
                  <a:schemeClr val="bg1"/>
                </a:solidFill>
              </a:rPr>
              <a:t>quantify marginal effect changes</a:t>
            </a:r>
          </a:p>
          <a:p>
            <a:pPr>
              <a:lnSpc>
                <a:spcPct val="170000"/>
              </a:lnSpc>
            </a:pPr>
            <a:r>
              <a:rPr lang="en-US" dirty="0">
                <a:solidFill>
                  <a:schemeClr val="bg1"/>
                </a:solidFill>
              </a:rPr>
              <a:t>Bin regression augments the linear model with interaction terms corresponding to nonlinear effects</a:t>
            </a:r>
            <a:endParaRPr lang="en-US" sz="1800" dirty="0">
              <a:solidFill>
                <a:schemeClr val="bg1"/>
              </a:solidFill>
            </a:endParaRPr>
          </a:p>
        </p:txBody>
      </p:sp>
    </p:spTree>
    <p:extLst>
      <p:ext uri="{BB962C8B-B14F-4D97-AF65-F5344CB8AC3E}">
        <p14:creationId xmlns:p14="http://schemas.microsoft.com/office/powerpoint/2010/main" val="3981985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49FE6-9EE6-48D4-B9EA-2F10E9047D25}"/>
              </a:ext>
            </a:extLst>
          </p:cNvPr>
          <p:cNvSpPr>
            <a:spLocks noGrp="1"/>
          </p:cNvSpPr>
          <p:nvPr>
            <p:ph type="title"/>
          </p:nvPr>
        </p:nvSpPr>
        <p:spPr>
          <a:xfrm>
            <a:off x="8172028" y="274191"/>
            <a:ext cx="3363974" cy="1141372"/>
          </a:xfrm>
          <a:noFill/>
          <a:ln w="19050">
            <a:solidFill>
              <a:schemeClr val="bg1"/>
            </a:solidFill>
          </a:ln>
        </p:spPr>
        <p:txBody>
          <a:bodyPr wrap="square">
            <a:normAutofit/>
          </a:bodyPr>
          <a:lstStyle/>
          <a:p>
            <a:pPr algn="ctr"/>
            <a:r>
              <a:rPr lang="en-US" sz="2800" dirty="0">
                <a:solidFill>
                  <a:schemeClr val="bg1"/>
                </a:solidFill>
              </a:rPr>
              <a:t>Interpreting </a:t>
            </a:r>
            <a:r>
              <a:rPr lang="en-US" sz="2800" dirty="0" err="1">
                <a:solidFill>
                  <a:schemeClr val="bg1"/>
                </a:solidFill>
              </a:rPr>
              <a:t>NonLinear</a:t>
            </a:r>
            <a:r>
              <a:rPr lang="en-US" sz="2800" dirty="0">
                <a:solidFill>
                  <a:schemeClr val="bg1"/>
                </a:solidFill>
              </a:rPr>
              <a:t> TIM</a:t>
            </a:r>
          </a:p>
        </p:txBody>
      </p:sp>
      <p:pic>
        <p:nvPicPr>
          <p:cNvPr id="13" name="Content Placeholder 5">
            <a:extLst>
              <a:ext uri="{FF2B5EF4-FFF2-40B4-BE49-F238E27FC236}">
                <a16:creationId xmlns:a16="http://schemas.microsoft.com/office/drawing/2014/main" id="{6CDC1187-7AFD-4FBC-BC6F-9CE02EA8A67A}"/>
              </a:ext>
            </a:extLst>
          </p:cNvPr>
          <p:cNvPicPr>
            <a:picLocks noChangeAspect="1"/>
          </p:cNvPicPr>
          <p:nvPr/>
        </p:nvPicPr>
        <p:blipFill>
          <a:blip r:embed="rId2"/>
          <a:stretch>
            <a:fillRect/>
          </a:stretch>
        </p:blipFill>
        <p:spPr>
          <a:xfrm>
            <a:off x="785803" y="525978"/>
            <a:ext cx="6318381" cy="6037641"/>
          </a:xfrm>
          <a:prstGeom prst="rect">
            <a:avLst/>
          </a:prstGeom>
        </p:spPr>
      </p:pic>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D3ACB8F2-7C60-4237-9BFF-F3A57EC42440}"/>
                  </a:ext>
                </a:extLst>
              </p:cNvPr>
              <p:cNvSpPr>
                <a:spLocks noGrp="1"/>
              </p:cNvSpPr>
              <p:nvPr>
                <p:ph idx="1"/>
              </p:nvPr>
            </p:nvSpPr>
            <p:spPr>
              <a:xfrm>
                <a:off x="8242861" y="1689754"/>
                <a:ext cx="3363974" cy="5336929"/>
              </a:xfrm>
            </p:spPr>
            <p:txBody>
              <a:bodyPr>
                <a:normAutofit fontScale="92500"/>
              </a:bodyPr>
              <a:lstStyle/>
              <a:p>
                <a:pPr>
                  <a:lnSpc>
                    <a:spcPct val="150000"/>
                  </a:lnSpc>
                </a:pPr>
                <a:r>
                  <a:rPr lang="en-US" sz="1400" dirty="0">
                    <a:solidFill>
                      <a:schemeClr val="bg1"/>
                    </a:solidFill>
                    <a:latin typeface="Arial" panose="020B0604020202020204" pitchFamily="34" charset="0"/>
                    <a:cs typeface="Arial" panose="020B0604020202020204" pitchFamily="34" charset="0"/>
                  </a:rPr>
                  <a:t>For ATR, a 4 percent net-of-tax differential would not induce changes in migration flows. </a:t>
                </a:r>
                <a:r>
                  <a:rPr lang="en-US" sz="1400" b="1" dirty="0">
                    <a:solidFill>
                      <a:schemeClr val="bg1"/>
                    </a:solidFill>
                    <a:latin typeface="Arial" panose="020B0604020202020204" pitchFamily="34" charset="0"/>
                    <a:cs typeface="Arial" panose="020B0604020202020204" pitchFamily="34" charset="0"/>
                  </a:rPr>
                  <a:t>An Inertia Range</a:t>
                </a:r>
              </a:p>
              <a:p>
                <a:pPr>
                  <a:lnSpc>
                    <a:spcPct val="150000"/>
                  </a:lnSpc>
                </a:pPr>
                <a:r>
                  <a:rPr lang="en-US" sz="1400" b="1" dirty="0">
                    <a:solidFill>
                      <a:schemeClr val="bg1"/>
                    </a:solidFill>
                    <a:latin typeface="Arial" panose="020B0604020202020204" pitchFamily="34" charset="0"/>
                    <a:cs typeface="Arial" panose="020B0604020202020204" pitchFamily="34" charset="0"/>
                  </a:rPr>
                  <a:t>Linear Effect for CIT</a:t>
                </a:r>
                <a:r>
                  <a:rPr lang="en-US" sz="1400" dirty="0">
                    <a:solidFill>
                      <a:schemeClr val="bg1"/>
                    </a:solidFill>
                    <a:latin typeface="Arial" panose="020B0604020202020204" pitchFamily="34" charset="0"/>
                    <a:cs typeface="Arial" panose="020B0604020202020204" pitchFamily="34" charset="0"/>
                  </a:rPr>
                  <a:t>: an additional 1% increase in net-of-tax in </a:t>
                </a:r>
                <a14:m>
                  <m:oMath xmlns:m="http://schemas.openxmlformats.org/officeDocument/2006/math">
                    <m:r>
                      <m:rPr>
                        <m:sty m:val="p"/>
                      </m:rPr>
                      <a:rPr lang="en-US" sz="1400" b="0" i="0" smtClean="0">
                        <a:solidFill>
                          <a:schemeClr val="bg1"/>
                        </a:solidFill>
                        <a:latin typeface="Cambria Math" panose="02040503050406030204" pitchFamily="18" charset="0"/>
                      </a:rPr>
                      <m:t>destination</m:t>
                    </m:r>
                  </m:oMath>
                </a14:m>
                <a:r>
                  <a:rPr lang="en-US" sz="1400" dirty="0">
                    <a:solidFill>
                      <a:schemeClr val="bg1"/>
                    </a:solidFill>
                    <a:latin typeface="Arial" panose="020B0604020202020204" pitchFamily="34" charset="0"/>
                    <a:cs typeface="Arial" panose="020B0604020202020204" pitchFamily="34" charset="0"/>
                  </a:rPr>
                  <a:t> j would linearly induce a 1.55 percent migration-flow increase from </a:t>
                </a:r>
                <a14:m>
                  <m:oMath xmlns:m="http://schemas.openxmlformats.org/officeDocument/2006/math">
                    <m:r>
                      <a:rPr lang="en-US" sz="1400" i="1">
                        <a:solidFill>
                          <a:schemeClr val="bg1"/>
                        </a:solidFill>
                        <a:latin typeface="Cambria Math" panose="02040503050406030204" pitchFamily="18" charset="0"/>
                      </a:rPr>
                      <m:t>𝑖</m:t>
                    </m:r>
                  </m:oMath>
                </a14:m>
                <a:r>
                  <a:rPr lang="en-US" sz="1400" dirty="0">
                    <a:solidFill>
                      <a:schemeClr val="bg1"/>
                    </a:solidFill>
                    <a:latin typeface="Arial" panose="020B0604020202020204" pitchFamily="34" charset="0"/>
                    <a:cs typeface="Arial" panose="020B0604020202020204" pitchFamily="34" charset="0"/>
                  </a:rPr>
                  <a:t> to </a:t>
                </a:r>
                <a14:m>
                  <m:oMath xmlns:m="http://schemas.openxmlformats.org/officeDocument/2006/math">
                    <m:r>
                      <a:rPr lang="en-US" sz="1400" i="1">
                        <a:solidFill>
                          <a:schemeClr val="bg1"/>
                        </a:solidFill>
                        <a:latin typeface="Cambria Math" panose="02040503050406030204" pitchFamily="18" charset="0"/>
                      </a:rPr>
                      <m:t>𝑗</m:t>
                    </m:r>
                  </m:oMath>
                </a14:m>
                <a:r>
                  <a:rPr lang="en-US" sz="1400" dirty="0">
                    <a:solidFill>
                      <a:schemeClr val="bg1"/>
                    </a:solidFill>
                    <a:latin typeface="Arial" panose="020B0604020202020204" pitchFamily="34" charset="0"/>
                    <a:cs typeface="Arial" panose="020B0604020202020204" pitchFamily="34" charset="0"/>
                  </a:rPr>
                  <a:t>, </a:t>
                </a:r>
              </a:p>
              <a:p>
                <a:pPr>
                  <a:lnSpc>
                    <a:spcPct val="150000"/>
                  </a:lnSpc>
                </a:pPr>
                <a:r>
                  <a:rPr lang="en-US" sz="1400" b="1" dirty="0">
                    <a:solidFill>
                      <a:schemeClr val="bg1"/>
                    </a:solidFill>
                    <a:latin typeface="Arial" panose="020B0604020202020204" pitchFamily="34" charset="0"/>
                    <a:cs typeface="Arial" panose="020B0604020202020204" pitchFamily="34" charset="0"/>
                  </a:rPr>
                  <a:t>Asymmetric pattern for ITC</a:t>
                </a:r>
                <a:r>
                  <a:rPr lang="en-US" sz="1400" dirty="0">
                    <a:solidFill>
                      <a:schemeClr val="bg1"/>
                    </a:solidFill>
                    <a:latin typeface="Arial" panose="020B0604020202020204" pitchFamily="34" charset="0"/>
                    <a:cs typeface="Arial" panose="020B0604020202020204" pitchFamily="34" charset="0"/>
                  </a:rPr>
                  <a:t>: if the net-of-tax is originally higher in </a:t>
                </a:r>
                <a14:m>
                  <m:oMath xmlns:m="http://schemas.openxmlformats.org/officeDocument/2006/math">
                    <m:r>
                      <a:rPr lang="en-US" sz="1400" i="1">
                        <a:solidFill>
                          <a:schemeClr val="bg1"/>
                        </a:solidFill>
                        <a:latin typeface="Cambria Math" panose="02040503050406030204" pitchFamily="18" charset="0"/>
                      </a:rPr>
                      <m:t>𝑗</m:t>
                    </m:r>
                  </m:oMath>
                </a14:m>
                <a:r>
                  <a:rPr lang="en-US" sz="1400" dirty="0">
                    <a:solidFill>
                      <a:schemeClr val="bg1"/>
                    </a:solidFill>
                    <a:latin typeface="Arial" panose="020B0604020202020204" pitchFamily="34" charset="0"/>
                    <a:cs typeface="Arial" panose="020B0604020202020204" pitchFamily="34" charset="0"/>
                  </a:rPr>
                  <a:t>, then a 1% increase in </a:t>
                </a:r>
                <a14:m>
                  <m:oMath xmlns:m="http://schemas.openxmlformats.org/officeDocument/2006/math">
                    <m:r>
                      <a:rPr lang="en-US" sz="1400" i="1">
                        <a:solidFill>
                          <a:schemeClr val="bg1"/>
                        </a:solidFill>
                        <a:latin typeface="Cambria Math" panose="02040503050406030204" pitchFamily="18" charset="0"/>
                      </a:rPr>
                      <m:t>𝑗</m:t>
                    </m:r>
                  </m:oMath>
                </a14:m>
                <a:r>
                  <a:rPr lang="en-US" sz="1400" dirty="0">
                    <a:solidFill>
                      <a:schemeClr val="bg1"/>
                    </a:solidFill>
                    <a:latin typeface="Arial" panose="020B0604020202020204" pitchFamily="34" charset="0"/>
                    <a:cs typeface="Arial" panose="020B0604020202020204" pitchFamily="34" charset="0"/>
                  </a:rPr>
                  <a:t>’s credit would result in a 2.77 percent increase in the migration flow from </a:t>
                </a:r>
                <a14:m>
                  <m:oMath xmlns:m="http://schemas.openxmlformats.org/officeDocument/2006/math">
                    <m:r>
                      <a:rPr lang="en-US" sz="1400" i="1">
                        <a:solidFill>
                          <a:schemeClr val="bg1"/>
                        </a:solidFill>
                        <a:latin typeface="Cambria Math" panose="02040503050406030204" pitchFamily="18" charset="0"/>
                      </a:rPr>
                      <m:t>𝑖</m:t>
                    </m:r>
                  </m:oMath>
                </a14:m>
                <a:r>
                  <a:rPr lang="en-US" sz="1400" dirty="0">
                    <a:solidFill>
                      <a:schemeClr val="bg1"/>
                    </a:solidFill>
                    <a:latin typeface="Arial" panose="020B0604020202020204" pitchFamily="34" charset="0"/>
                    <a:cs typeface="Arial" panose="020B0604020202020204" pitchFamily="34" charset="0"/>
                  </a:rPr>
                  <a:t> to </a:t>
                </a:r>
                <a14:m>
                  <m:oMath xmlns:m="http://schemas.openxmlformats.org/officeDocument/2006/math">
                    <m:r>
                      <a:rPr lang="en-US" sz="1400" i="1">
                        <a:solidFill>
                          <a:schemeClr val="bg1"/>
                        </a:solidFill>
                        <a:latin typeface="Cambria Math" panose="02040503050406030204" pitchFamily="18" charset="0"/>
                      </a:rPr>
                      <m:t>𝑗</m:t>
                    </m:r>
                  </m:oMath>
                </a14:m>
                <a:r>
                  <a:rPr lang="en-US" sz="1400" dirty="0">
                    <a:solidFill>
                      <a:schemeClr val="bg1"/>
                    </a:solidFill>
                    <a:latin typeface="Arial" panose="020B0604020202020204" pitchFamily="34" charset="0"/>
                    <a:cs typeface="Arial" panose="020B0604020202020204" pitchFamily="34" charset="0"/>
                  </a:rPr>
                  <a:t>. Not consistent effect if </a:t>
                </a:r>
                <a14:m>
                  <m:oMath xmlns:m="http://schemas.openxmlformats.org/officeDocument/2006/math">
                    <m:r>
                      <a:rPr lang="en-US" sz="1400" i="1">
                        <a:solidFill>
                          <a:schemeClr val="bg1"/>
                        </a:solidFill>
                        <a:latin typeface="Cambria Math" panose="02040503050406030204" pitchFamily="18" charset="0"/>
                      </a:rPr>
                      <m:t>𝑗</m:t>
                    </m:r>
                  </m:oMath>
                </a14:m>
                <a:r>
                  <a:rPr lang="en-US" sz="1400" dirty="0">
                    <a:solidFill>
                      <a:schemeClr val="bg1"/>
                    </a:solidFill>
                    <a:latin typeface="Arial" panose="020B0604020202020204" pitchFamily="34" charset="0"/>
                    <a:cs typeface="Arial" panose="020B0604020202020204" pitchFamily="34" charset="0"/>
                  </a:rPr>
                  <a:t> originally has lower credit than </a:t>
                </a:r>
                <a14:m>
                  <m:oMath xmlns:m="http://schemas.openxmlformats.org/officeDocument/2006/math">
                    <m:r>
                      <a:rPr lang="en-US" sz="1400" i="1">
                        <a:solidFill>
                          <a:schemeClr val="bg1"/>
                        </a:solidFill>
                        <a:latin typeface="Cambria Math" panose="02040503050406030204" pitchFamily="18" charset="0"/>
                      </a:rPr>
                      <m:t>𝑖</m:t>
                    </m:r>
                  </m:oMath>
                </a14:m>
                <a:r>
                  <a:rPr lang="en-US" sz="1400" dirty="0">
                    <a:solidFill>
                      <a:schemeClr val="bg1"/>
                    </a:solidFill>
                    <a:latin typeface="Arial" panose="020B0604020202020204" pitchFamily="34" charset="0"/>
                    <a:cs typeface="Arial" panose="020B0604020202020204" pitchFamily="34" charset="0"/>
                  </a:rPr>
                  <a:t> </a:t>
                </a:r>
              </a:p>
              <a:p>
                <a:pPr>
                  <a:lnSpc>
                    <a:spcPct val="150000"/>
                  </a:lnSpc>
                </a:pPr>
                <a:r>
                  <a:rPr lang="en-US" sz="1400" dirty="0">
                    <a:solidFill>
                      <a:schemeClr val="bg1"/>
                    </a:solidFill>
                    <a:latin typeface="Arial" panose="020B0604020202020204" pitchFamily="34" charset="0"/>
                    <a:cs typeface="Arial" panose="020B0604020202020204" pitchFamily="34" charset="0"/>
                  </a:rPr>
                  <a:t>For R and D credit, an </a:t>
                </a:r>
                <a:r>
                  <a:rPr lang="en-US" sz="1400" b="1" dirty="0">
                    <a:solidFill>
                      <a:schemeClr val="bg1"/>
                    </a:solidFill>
                    <a:latin typeface="Arial" panose="020B0604020202020204" pitchFamily="34" charset="0"/>
                    <a:cs typeface="Arial" panose="020B0604020202020204" pitchFamily="34" charset="0"/>
                  </a:rPr>
                  <a:t>inertia range </a:t>
                </a:r>
                <a:r>
                  <a:rPr lang="en-US" sz="1400" dirty="0">
                    <a:solidFill>
                      <a:schemeClr val="bg1"/>
                    </a:solidFill>
                    <a:latin typeface="Arial" panose="020B0604020202020204" pitchFamily="34" charset="0"/>
                    <a:cs typeface="Arial" panose="020B0604020202020204" pitchFamily="34" charset="0"/>
                  </a:rPr>
                  <a:t>is between -0.1 and 0.1 </a:t>
                </a:r>
              </a:p>
            </p:txBody>
          </p:sp>
        </mc:Choice>
        <mc:Fallback xmlns="">
          <p:sp>
            <p:nvSpPr>
              <p:cNvPr id="15" name="Content Placeholder 14">
                <a:extLst>
                  <a:ext uri="{FF2B5EF4-FFF2-40B4-BE49-F238E27FC236}">
                    <a16:creationId xmlns:a16="http://schemas.microsoft.com/office/drawing/2014/main" id="{D3ACB8F2-7C60-4237-9BFF-F3A57EC42440}"/>
                  </a:ext>
                </a:extLst>
              </p:cNvPr>
              <p:cNvSpPr>
                <a:spLocks noGrp="1" noRot="1" noChangeAspect="1" noMove="1" noResize="1" noEditPoints="1" noAdjustHandles="1" noChangeArrowheads="1" noChangeShapeType="1" noTextEdit="1"/>
              </p:cNvSpPr>
              <p:nvPr>
                <p:ph idx="1"/>
              </p:nvPr>
            </p:nvSpPr>
            <p:spPr>
              <a:xfrm>
                <a:off x="8242861" y="1689754"/>
                <a:ext cx="3363974" cy="5336929"/>
              </a:xfrm>
              <a:blipFill>
                <a:blip r:embed="rId3"/>
                <a:stretch>
                  <a:fillRect r="-362"/>
                </a:stretch>
              </a:blipFill>
            </p:spPr>
            <p:txBody>
              <a:bodyPr/>
              <a:lstStyle/>
              <a:p>
                <a:r>
                  <a:rPr lang="en-US">
                    <a:noFill/>
                  </a:rPr>
                  <a:t> </a:t>
                </a:r>
              </a:p>
            </p:txBody>
          </p:sp>
        </mc:Fallback>
      </mc:AlternateContent>
    </p:spTree>
    <p:extLst>
      <p:ext uri="{BB962C8B-B14F-4D97-AF65-F5344CB8AC3E}">
        <p14:creationId xmlns:p14="http://schemas.microsoft.com/office/powerpoint/2010/main" val="76430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Motivation </a:t>
            </a:r>
          </a:p>
        </p:txBody>
      </p:sp>
      <p:sp>
        <p:nvSpPr>
          <p:cNvPr id="3" name="Content Placeholder 2"/>
          <p:cNvSpPr>
            <a:spLocks noGrp="1"/>
          </p:cNvSpPr>
          <p:nvPr>
            <p:ph idx="1"/>
          </p:nvPr>
        </p:nvSpPr>
        <p:spPr>
          <a:xfrm>
            <a:off x="838200" y="1537433"/>
            <a:ext cx="10515600" cy="4351338"/>
          </a:xfrm>
        </p:spPr>
        <p:txBody>
          <a:bodyPr>
            <a:noAutofit/>
          </a:bodyPr>
          <a:lstStyle/>
          <a:p>
            <a:pPr algn="just">
              <a:lnSpc>
                <a:spcPct val="150000"/>
              </a:lnSpc>
            </a:pPr>
            <a:r>
              <a:rPr lang="en-US" sz="2000" dirty="0">
                <a:latin typeface="Arial" panose="020B0604020202020204" pitchFamily="34" charset="0"/>
                <a:cs typeface="Arial" panose="020B0604020202020204" pitchFamily="34" charset="0"/>
              </a:rPr>
              <a:t>Tax policies are an important tool in the regional competition for skilled migrants. In the US, states openly compete for business activities and high-skill workers by offering lower taxes. </a:t>
            </a:r>
          </a:p>
          <a:p>
            <a:pPr algn="just">
              <a:lnSpc>
                <a:spcPct val="150000"/>
              </a:lnSpc>
            </a:pPr>
            <a:r>
              <a:rPr lang="en-US" sz="2000" dirty="0">
                <a:latin typeface="Arial" panose="020B0604020202020204" pitchFamily="34" charset="0"/>
                <a:cs typeface="Arial" panose="020B0604020202020204" pitchFamily="34" charset="0"/>
              </a:rPr>
              <a:t>The existing literature on tax-induced migration (TIM) has mainly focused on the estimation of the average elasticity of migration to taxes but has largely ignored the variance around these estimates. This might has important policy consequences. </a:t>
            </a:r>
          </a:p>
          <a:p>
            <a:pPr algn="just">
              <a:lnSpc>
                <a:spcPct val="150000"/>
              </a:lnSpc>
            </a:pPr>
            <a:r>
              <a:rPr lang="en-US" sz="2000" dirty="0">
                <a:latin typeface="Arial" panose="020B0604020202020204" pitchFamily="34" charset="0"/>
                <a:cs typeface="Arial" panose="020B0604020202020204" pitchFamily="34" charset="0"/>
              </a:rPr>
              <a:t>This paper aims to fill this literature gap by investigating </a:t>
            </a:r>
            <a:r>
              <a:rPr lang="en-US" sz="2000" b="1" dirty="0">
                <a:latin typeface="Arial" panose="020B0604020202020204" pitchFamily="34" charset="0"/>
                <a:cs typeface="Arial" panose="020B0604020202020204" pitchFamily="34" charset="0"/>
              </a:rPr>
              <a:t>nonlinear effects of taxes on migration. </a:t>
            </a:r>
          </a:p>
        </p:txBody>
      </p:sp>
    </p:spTree>
    <p:extLst>
      <p:ext uri="{BB962C8B-B14F-4D97-AF65-F5344CB8AC3E}">
        <p14:creationId xmlns:p14="http://schemas.microsoft.com/office/powerpoint/2010/main" val="3575867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0"/>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57469" y="1253331"/>
            <a:ext cx="10515600" cy="4351338"/>
          </a:xfrm>
        </p:spPr>
        <p:txBody>
          <a:bodyPr>
            <a:noAutofit/>
          </a:bodyPr>
          <a:lstStyle/>
          <a:p>
            <a:pPr algn="just">
              <a:lnSpc>
                <a:spcPct val="150000"/>
              </a:lnSpc>
            </a:pPr>
            <a:r>
              <a:rPr lang="en-US" sz="1600" b="1" dirty="0">
                <a:latin typeface="Arial" panose="020B0604020202020204" pitchFamily="34" charset="0"/>
                <a:cs typeface="Arial" panose="020B0604020202020204" pitchFamily="34" charset="0"/>
              </a:rPr>
              <a:t>Different nonlinear effects for four types of taxes or tax credits on migration.</a:t>
            </a:r>
          </a:p>
          <a:p>
            <a:pPr lvl="1" algn="just">
              <a:lnSpc>
                <a:spcPct val="150000"/>
              </a:lnSpc>
            </a:pPr>
            <a:r>
              <a:rPr lang="en-US" sz="1500" dirty="0">
                <a:latin typeface="Arial" panose="020B0604020202020204" pitchFamily="34" charset="0"/>
                <a:cs typeface="Arial" panose="020B0604020202020204" pitchFamily="34" charset="0"/>
              </a:rPr>
              <a:t>personal income taxes and research and development tax credit have </a:t>
            </a:r>
            <a:r>
              <a:rPr lang="en-US" sz="1500" dirty="0">
                <a:solidFill>
                  <a:srgbClr val="FF0000"/>
                </a:solidFill>
                <a:latin typeface="Arial" panose="020B0604020202020204" pitchFamily="34" charset="0"/>
                <a:cs typeface="Arial" panose="020B0604020202020204" pitchFamily="34" charset="0"/>
              </a:rPr>
              <a:t>threshold patterns, </a:t>
            </a:r>
            <a:r>
              <a:rPr lang="en-US" sz="1500" dirty="0">
                <a:latin typeface="Arial" panose="020B0604020202020204" pitchFamily="34" charset="0"/>
                <a:cs typeface="Arial" panose="020B0604020202020204" pitchFamily="34" charset="0"/>
              </a:rPr>
              <a:t>meaning that the migration flows of scientists only respond to net-of-tax or credit differentials that are </a:t>
            </a:r>
            <a:r>
              <a:rPr lang="en-US" sz="1500" dirty="0">
                <a:solidFill>
                  <a:srgbClr val="FF0000"/>
                </a:solidFill>
                <a:latin typeface="Arial" panose="020B0604020202020204" pitchFamily="34" charset="0"/>
                <a:cs typeface="Arial" panose="020B0604020202020204" pitchFamily="34" charset="0"/>
              </a:rPr>
              <a:t>outside the “inertia ranges</a:t>
            </a:r>
            <a:r>
              <a:rPr lang="en-US" sz="1500" dirty="0">
                <a:latin typeface="Arial" panose="020B0604020202020204" pitchFamily="34" charset="0"/>
                <a:cs typeface="Arial" panose="020B0604020202020204" pitchFamily="34" charset="0"/>
              </a:rPr>
              <a:t>.”</a:t>
            </a:r>
          </a:p>
          <a:p>
            <a:pPr lvl="1" algn="just">
              <a:lnSpc>
                <a:spcPct val="150000"/>
              </a:lnSpc>
            </a:pPr>
            <a:r>
              <a:rPr lang="en-US" sz="1500" dirty="0">
                <a:latin typeface="Arial" panose="020B0604020202020204" pitchFamily="34" charset="0"/>
                <a:cs typeface="Arial" panose="020B0604020202020204" pitchFamily="34" charset="0"/>
              </a:rPr>
              <a:t>Corporate income taxes have an overall </a:t>
            </a:r>
            <a:r>
              <a:rPr lang="en-US" sz="1500" dirty="0">
                <a:solidFill>
                  <a:srgbClr val="FF0000"/>
                </a:solidFill>
                <a:latin typeface="Arial" panose="020B0604020202020204" pitchFamily="34" charset="0"/>
                <a:cs typeface="Arial" panose="020B0604020202020204" pitchFamily="34" charset="0"/>
              </a:rPr>
              <a:t>linear effect</a:t>
            </a:r>
            <a:r>
              <a:rPr lang="en-US" sz="1500" dirty="0">
                <a:latin typeface="Arial" panose="020B0604020202020204" pitchFamily="34" charset="0"/>
                <a:cs typeface="Arial" panose="020B0604020202020204" pitchFamily="34" charset="0"/>
              </a:rPr>
              <a:t>; migration flows have a stable response to CIT changes and raising the net-of-tax in the destination state attracts migrants from other states</a:t>
            </a:r>
          </a:p>
          <a:p>
            <a:pPr lvl="1" algn="just">
              <a:lnSpc>
                <a:spcPct val="150000"/>
              </a:lnSpc>
            </a:pPr>
            <a:r>
              <a:rPr lang="en-US" sz="1500" dirty="0">
                <a:latin typeface="Arial" panose="020B0604020202020204" pitchFamily="34" charset="0"/>
                <a:cs typeface="Arial" panose="020B0604020202020204" pitchFamily="34" charset="0"/>
              </a:rPr>
              <a:t>investment tax credits have consistently positive effects on migration </a:t>
            </a:r>
            <a:r>
              <a:rPr lang="en-US" sz="1500" dirty="0">
                <a:solidFill>
                  <a:srgbClr val="FF0000"/>
                </a:solidFill>
                <a:latin typeface="Arial" panose="020B0604020202020204" pitchFamily="34" charset="0"/>
                <a:cs typeface="Arial" panose="020B0604020202020204" pitchFamily="34" charset="0"/>
              </a:rPr>
              <a:t>only when the destination state initially had higher tax credits</a:t>
            </a:r>
            <a:r>
              <a:rPr lang="en-US" sz="1500" dirty="0">
                <a:latin typeface="Arial" panose="020B0604020202020204" pitchFamily="34" charset="0"/>
                <a:cs typeface="Arial" panose="020B0604020202020204" pitchFamily="34" charset="0"/>
              </a:rPr>
              <a:t> than the origin state.  In other words, raising tax credits in the destination state </a:t>
            </a:r>
            <a:r>
              <a:rPr lang="en-US" sz="1500" dirty="0">
                <a:solidFill>
                  <a:srgbClr val="FF0000"/>
                </a:solidFill>
                <a:latin typeface="Arial" panose="020B0604020202020204" pitchFamily="34" charset="0"/>
                <a:cs typeface="Arial" panose="020B0604020202020204" pitchFamily="34" charset="0"/>
              </a:rPr>
              <a:t>would not consistently attract </a:t>
            </a:r>
            <a:r>
              <a:rPr lang="en-US" sz="1500" dirty="0">
                <a:latin typeface="Arial" panose="020B0604020202020204" pitchFamily="34" charset="0"/>
                <a:cs typeface="Arial" panose="020B0604020202020204" pitchFamily="34" charset="0"/>
              </a:rPr>
              <a:t>migrants from other states that initially have a higher level of tax credits</a:t>
            </a:r>
          </a:p>
          <a:p>
            <a:pPr algn="just">
              <a:lnSpc>
                <a:spcPct val="150000"/>
              </a:lnSpc>
            </a:pPr>
            <a:r>
              <a:rPr lang="en-US" sz="1500" dirty="0">
                <a:latin typeface="Arial" panose="020B0604020202020204" pitchFamily="34" charset="0"/>
                <a:cs typeface="Arial" panose="020B0604020202020204" pitchFamily="34" charset="0"/>
              </a:rPr>
              <a:t>Decision makers need to be cautious about the use of the average TIM elasticities. A state attempting to adjust tax rates needs to consider not just the opportunity cost of lost revenue (due to the downward adjustment of tax rates) but the probability that the anticipated in-migration of skilled workers/businesses will occur. </a:t>
            </a:r>
          </a:p>
        </p:txBody>
      </p:sp>
    </p:spTree>
    <p:extLst>
      <p:ext uri="{BB962C8B-B14F-4D97-AF65-F5344CB8AC3E}">
        <p14:creationId xmlns:p14="http://schemas.microsoft.com/office/powerpoint/2010/main" val="83012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400"/>
            <a:ext cx="10515600" cy="1325563"/>
          </a:xfrm>
        </p:spPr>
        <p:txBody>
          <a:bodyPr>
            <a:normAutofit/>
          </a:bodyPr>
          <a:lstStyle/>
          <a:p>
            <a:r>
              <a:rPr lang="en-US" sz="3600" dirty="0">
                <a:latin typeface="Arial" panose="020B0604020202020204" pitchFamily="34" charset="0"/>
                <a:cs typeface="Arial" panose="020B0604020202020204" pitchFamily="34" charset="0"/>
              </a:rPr>
              <a:t>Literature Review</a:t>
            </a:r>
          </a:p>
        </p:txBody>
      </p:sp>
      <p:sp>
        <p:nvSpPr>
          <p:cNvPr id="3" name="Content Placeholder 2"/>
          <p:cNvSpPr>
            <a:spLocks noGrp="1"/>
          </p:cNvSpPr>
          <p:nvPr>
            <p:ph idx="1"/>
          </p:nvPr>
        </p:nvSpPr>
        <p:spPr>
          <a:xfrm>
            <a:off x="838200" y="1512198"/>
            <a:ext cx="10515600" cy="4351338"/>
          </a:xfrm>
        </p:spPr>
        <p:txBody>
          <a:bodyPr>
            <a:noAutofit/>
          </a:bodyPr>
          <a:lstStyle/>
          <a:p>
            <a:pPr algn="just">
              <a:lnSpc>
                <a:spcPct val="200000"/>
              </a:lnSpc>
            </a:pPr>
            <a:r>
              <a:rPr lang="en-US" sz="2400" dirty="0">
                <a:latin typeface="Arial" panose="020B0604020202020204" pitchFamily="34" charset="0"/>
                <a:cs typeface="Arial" panose="020B0604020202020204" pitchFamily="34" charset="0"/>
              </a:rPr>
              <a:t>Researchers have found empirical evidence for tax-induced labor migration (see, for example, </a:t>
            </a:r>
            <a:r>
              <a:rPr lang="en-US" sz="2400" dirty="0" err="1">
                <a:latin typeface="Arial" panose="020B0604020202020204" pitchFamily="34" charset="0"/>
                <a:cs typeface="Arial" panose="020B0604020202020204" pitchFamily="34" charset="0"/>
              </a:rPr>
              <a:t>Bakija</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Slemrod</a:t>
            </a:r>
            <a:r>
              <a:rPr lang="en-US" sz="2400" dirty="0">
                <a:latin typeface="Arial" panose="020B0604020202020204" pitchFamily="34" charset="0"/>
                <a:cs typeface="Arial" panose="020B0604020202020204" pitchFamily="34" charset="0"/>
              </a:rPr>
              <a:t> 2004; Cohen </a:t>
            </a:r>
            <a:r>
              <a:rPr lang="en-US" sz="2400" i="1" dirty="0">
                <a:latin typeface="Arial" panose="020B0604020202020204" pitchFamily="34" charset="0"/>
                <a:cs typeface="Arial" panose="020B0604020202020204" pitchFamily="34" charset="0"/>
              </a:rPr>
              <a:t>et al.</a:t>
            </a:r>
            <a:r>
              <a:rPr lang="en-US" sz="2400" dirty="0">
                <a:latin typeface="Arial" panose="020B0604020202020204" pitchFamily="34" charset="0"/>
                <a:cs typeface="Arial" panose="020B0604020202020204" pitchFamily="34" charset="0"/>
              </a:rPr>
              <a:t> 2011; </a:t>
            </a:r>
            <a:r>
              <a:rPr lang="en-US" sz="2400" dirty="0" err="1">
                <a:latin typeface="Arial" panose="020B0604020202020204" pitchFamily="34" charset="0"/>
                <a:cs typeface="Arial" panose="020B0604020202020204" pitchFamily="34" charset="0"/>
              </a:rPr>
              <a:t>Akcigit</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et al.</a:t>
            </a:r>
            <a:r>
              <a:rPr lang="en-US" sz="2400" dirty="0">
                <a:latin typeface="Arial" panose="020B0604020202020204" pitchFamily="34" charset="0"/>
                <a:cs typeface="Arial" panose="020B0604020202020204" pitchFamily="34" charset="0"/>
              </a:rPr>
              <a:t> 2016; </a:t>
            </a:r>
            <a:r>
              <a:rPr lang="en-US" sz="2400" dirty="0" err="1">
                <a:latin typeface="Arial" panose="020B0604020202020204" pitchFamily="34" charset="0"/>
                <a:cs typeface="Arial" panose="020B0604020202020204" pitchFamily="34" charset="0"/>
              </a:rPr>
              <a:t>Kleven</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et al. </a:t>
            </a:r>
            <a:r>
              <a:rPr lang="en-US" sz="2400" dirty="0">
                <a:latin typeface="Arial" panose="020B0604020202020204" pitchFamily="34" charset="0"/>
                <a:cs typeface="Arial" panose="020B0604020202020204" pitchFamily="34" charset="0"/>
              </a:rPr>
              <a:t>2013; 2014; Moretti and Wilson, 2017). </a:t>
            </a:r>
          </a:p>
          <a:p>
            <a:pPr algn="just">
              <a:lnSpc>
                <a:spcPct val="200000"/>
              </a:lnSpc>
            </a:pPr>
            <a:r>
              <a:rPr lang="en-US" sz="2400" dirty="0">
                <a:latin typeface="Arial" panose="020B0604020202020204" pitchFamily="34" charset="0"/>
                <a:cs typeface="Arial" panose="020B0604020202020204" pitchFamily="34" charset="0"/>
              </a:rPr>
              <a:t>The TIM literature has focused on estimating the </a:t>
            </a:r>
            <a:r>
              <a:rPr lang="en-US" sz="2400" dirty="0">
                <a:solidFill>
                  <a:srgbClr val="FF0000"/>
                </a:solidFill>
                <a:latin typeface="Arial" panose="020B0604020202020204" pitchFamily="34" charset="0"/>
                <a:cs typeface="Arial" panose="020B0604020202020204" pitchFamily="34" charset="0"/>
              </a:rPr>
              <a:t>average </a:t>
            </a:r>
            <a:r>
              <a:rPr lang="en-US" sz="2400" dirty="0">
                <a:latin typeface="Arial" panose="020B0604020202020204" pitchFamily="34" charset="0"/>
                <a:cs typeface="Arial" panose="020B0604020202020204" pitchFamily="34" charset="0"/>
              </a:rPr>
              <a:t>elasticities </a:t>
            </a:r>
            <a:r>
              <a:rPr lang="en-US" sz="2400" dirty="0">
                <a:solidFill>
                  <a:srgbClr val="FF0000"/>
                </a:solidFill>
                <a:latin typeface="Arial" panose="020B0604020202020204" pitchFamily="34" charset="0"/>
                <a:cs typeface="Arial" panose="020B0604020202020204" pitchFamily="34" charset="0"/>
              </a:rPr>
              <a:t>without considering the variation </a:t>
            </a:r>
            <a:r>
              <a:rPr lang="en-US" sz="2400" dirty="0">
                <a:latin typeface="Arial" panose="020B0604020202020204" pitchFamily="34" charset="0"/>
                <a:cs typeface="Arial" panose="020B0604020202020204" pitchFamily="34" charset="0"/>
              </a:rPr>
              <a:t>of marginal effects, with a few exceptions.</a:t>
            </a:r>
          </a:p>
        </p:txBody>
      </p:sp>
    </p:spTree>
    <p:extLst>
      <p:ext uri="{BB962C8B-B14F-4D97-AF65-F5344CB8AC3E}">
        <p14:creationId xmlns:p14="http://schemas.microsoft.com/office/powerpoint/2010/main" val="214766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630E-FA6F-481A-8884-6AD18D56A037}"/>
              </a:ext>
            </a:extLst>
          </p:cNvPr>
          <p:cNvSpPr>
            <a:spLocks noGrp="1"/>
          </p:cNvSpPr>
          <p:nvPr>
            <p:ph type="title"/>
          </p:nvPr>
        </p:nvSpPr>
        <p:spPr/>
        <p:txBody>
          <a:bodyPr/>
          <a:lstStyle/>
          <a:p>
            <a:r>
              <a:rPr lang="en-US" dirty="0"/>
              <a:t>Nonlinear Tax-Induced Migration </a:t>
            </a:r>
          </a:p>
        </p:txBody>
      </p:sp>
      <p:sp>
        <p:nvSpPr>
          <p:cNvPr id="3" name="Content Placeholder 2">
            <a:extLst>
              <a:ext uri="{FF2B5EF4-FFF2-40B4-BE49-F238E27FC236}">
                <a16:creationId xmlns:a16="http://schemas.microsoft.com/office/drawing/2014/main" id="{8F9C4865-01B9-41C0-974B-E711F9CBFCEB}"/>
              </a:ext>
            </a:extLst>
          </p:cNvPr>
          <p:cNvSpPr>
            <a:spLocks noGrp="1"/>
          </p:cNvSpPr>
          <p:nvPr>
            <p:ph idx="1"/>
          </p:nvPr>
        </p:nvSpPr>
        <p:spPr/>
        <p:txBody>
          <a:bodyPr>
            <a:normAutofit/>
          </a:bodyPr>
          <a:lstStyle/>
          <a:p>
            <a:pPr>
              <a:lnSpc>
                <a:spcPct val="150000"/>
              </a:lnSpc>
            </a:pPr>
            <a:r>
              <a:rPr lang="en-US" sz="1500" dirty="0" err="1">
                <a:latin typeface="Arial" panose="020B0604020202020204" pitchFamily="34" charset="0"/>
                <a:cs typeface="Arial" panose="020B0604020202020204" pitchFamily="34" charset="0"/>
              </a:rPr>
              <a:t>Coomes</a:t>
            </a:r>
            <a:r>
              <a:rPr lang="en-US" sz="1500" dirty="0">
                <a:latin typeface="Arial" panose="020B0604020202020204" pitchFamily="34" charset="0"/>
                <a:cs typeface="Arial" panose="020B0604020202020204" pitchFamily="34" charset="0"/>
              </a:rPr>
              <a:t> and Hoyt (2008) found that migration between MSAs was most responsive to </a:t>
            </a:r>
            <a:r>
              <a:rPr lang="en-US" sz="1500" dirty="0">
                <a:solidFill>
                  <a:srgbClr val="FF0000"/>
                </a:solidFill>
                <a:latin typeface="Arial" panose="020B0604020202020204" pitchFamily="34" charset="0"/>
                <a:cs typeface="Arial" panose="020B0604020202020204" pitchFamily="34" charset="0"/>
              </a:rPr>
              <a:t>tax differences above a threshold level of 1.5 percentage points </a:t>
            </a:r>
            <a:r>
              <a:rPr lang="en-US" sz="1500" dirty="0">
                <a:latin typeface="Arial" panose="020B0604020202020204" pitchFamily="34" charset="0"/>
                <a:cs typeface="Arial" panose="020B0604020202020204" pitchFamily="34" charset="0"/>
              </a:rPr>
              <a:t>and between areas that did not have reciprocity agreements</a:t>
            </a:r>
          </a:p>
          <a:p>
            <a:pPr lvl="1">
              <a:lnSpc>
                <a:spcPct val="150000"/>
              </a:lnSpc>
            </a:pPr>
            <a:r>
              <a:rPr lang="en-US" sz="1500" dirty="0">
                <a:latin typeface="Arial" panose="020B0604020202020204" pitchFamily="34" charset="0"/>
                <a:cs typeface="Arial" panose="020B0604020202020204" pitchFamily="34" charset="0"/>
              </a:rPr>
              <a:t>However, it was not clear why they chose the 1.5 percent threshold, nor was there any discussion of the marginal effects above 1.5 percent</a:t>
            </a:r>
          </a:p>
          <a:p>
            <a:pPr>
              <a:lnSpc>
                <a:spcPct val="150000"/>
              </a:lnSpc>
            </a:pPr>
            <a:r>
              <a:rPr lang="en-US" sz="1500" dirty="0" err="1">
                <a:latin typeface="Arial" panose="020B0604020202020204" pitchFamily="34" charset="0"/>
                <a:cs typeface="Arial" panose="020B0604020202020204" pitchFamily="34" charset="0"/>
              </a:rPr>
              <a:t>Hsing</a:t>
            </a:r>
            <a:r>
              <a:rPr lang="en-US" sz="1500" dirty="0">
                <a:latin typeface="Arial" panose="020B0604020202020204" pitchFamily="34" charset="0"/>
                <a:cs typeface="Arial" panose="020B0604020202020204" pitchFamily="34" charset="0"/>
              </a:rPr>
              <a:t> (1995) and </a:t>
            </a:r>
            <a:r>
              <a:rPr lang="en-US" sz="1500" dirty="0" err="1">
                <a:latin typeface="Arial" panose="020B0604020202020204" pitchFamily="34" charset="0"/>
                <a:cs typeface="Arial" panose="020B0604020202020204" pitchFamily="34" charset="0"/>
              </a:rPr>
              <a:t>Hsing</a:t>
            </a:r>
            <a:r>
              <a:rPr lang="en-US" sz="1500" dirty="0">
                <a:latin typeface="Arial" panose="020B0604020202020204" pitchFamily="34" charset="0"/>
                <a:cs typeface="Arial" panose="020B0604020202020204" pitchFamily="34" charset="0"/>
              </a:rPr>
              <a:t> and Mixon (1996) built on the work of </a:t>
            </a:r>
            <a:r>
              <a:rPr lang="en-US" sz="1500" dirty="0" err="1">
                <a:latin typeface="Arial" panose="020B0604020202020204" pitchFamily="34" charset="0"/>
                <a:cs typeface="Arial" panose="020B0604020202020204" pitchFamily="34" charset="0"/>
              </a:rPr>
              <a:t>Cebula</a:t>
            </a:r>
            <a:r>
              <a:rPr lang="en-US" sz="1500" dirty="0">
                <a:latin typeface="Arial" panose="020B0604020202020204" pitchFamily="34" charset="0"/>
                <a:cs typeface="Arial" panose="020B0604020202020204" pitchFamily="34" charset="0"/>
              </a:rPr>
              <a:t> (1990) and identified a quadratic relationship between tax and migration.</a:t>
            </a:r>
          </a:p>
          <a:p>
            <a:pPr lvl="1">
              <a:lnSpc>
                <a:spcPct val="150000"/>
              </a:lnSpc>
            </a:pPr>
            <a:r>
              <a:rPr lang="en-US" sz="1500" dirty="0">
                <a:latin typeface="Arial" panose="020B0604020202020204" pitchFamily="34" charset="0"/>
                <a:cs typeface="Arial" panose="020B0604020202020204" pitchFamily="34" charset="0"/>
              </a:rPr>
              <a:t>However, the papers did </a:t>
            </a:r>
            <a:r>
              <a:rPr lang="en-US" sz="1500" dirty="0">
                <a:solidFill>
                  <a:srgbClr val="FF0000"/>
                </a:solidFill>
                <a:latin typeface="Arial" panose="020B0604020202020204" pitchFamily="34" charset="0"/>
                <a:cs typeface="Arial" panose="020B0604020202020204" pitchFamily="34" charset="0"/>
              </a:rPr>
              <a:t>not fully develop theoretical frameworks</a:t>
            </a:r>
            <a:r>
              <a:rPr lang="en-US" sz="1500" dirty="0">
                <a:latin typeface="Arial" panose="020B0604020202020204" pitchFamily="34" charset="0"/>
                <a:cs typeface="Arial" panose="020B0604020202020204" pitchFamily="34" charset="0"/>
              </a:rPr>
              <a:t> for labor migration, and no specific reason was provided to adopt a quadratic model as opposed to other models</a:t>
            </a:r>
          </a:p>
          <a:p>
            <a:pPr>
              <a:lnSpc>
                <a:spcPct val="150000"/>
              </a:lnSpc>
            </a:pPr>
            <a:r>
              <a:rPr lang="en-US" sz="1500" dirty="0">
                <a:latin typeface="Arial" panose="020B0604020202020204" pitchFamily="34" charset="0"/>
                <a:cs typeface="Arial" panose="020B0604020202020204" pitchFamily="34" charset="0"/>
              </a:rPr>
              <a:t>Basile and Lim (2017) found a </a:t>
            </a:r>
            <a:r>
              <a:rPr lang="en-US" sz="1500" dirty="0">
                <a:solidFill>
                  <a:srgbClr val="FF0000"/>
                </a:solidFill>
                <a:latin typeface="Arial" panose="020B0604020202020204" pitchFamily="34" charset="0"/>
                <a:cs typeface="Arial" panose="020B0604020202020204" pitchFamily="34" charset="0"/>
              </a:rPr>
              <a:t>threshold pattern in the effect of regional wage differentials </a:t>
            </a:r>
            <a:r>
              <a:rPr lang="en-US" sz="1500" dirty="0">
                <a:latin typeface="Arial" panose="020B0604020202020204" pitchFamily="34" charset="0"/>
                <a:cs typeface="Arial" panose="020B0604020202020204" pitchFamily="34" charset="0"/>
              </a:rPr>
              <a:t>on migration</a:t>
            </a:r>
          </a:p>
          <a:p>
            <a:pPr lvl="1">
              <a:lnSpc>
                <a:spcPct val="150000"/>
              </a:lnSpc>
            </a:pPr>
            <a:r>
              <a:rPr lang="en-US" sz="1500" dirty="0">
                <a:latin typeface="Arial" panose="020B0604020202020204" pitchFamily="34" charset="0"/>
                <a:cs typeface="Arial" panose="020B0604020202020204" pitchFamily="34" charset="0"/>
              </a:rPr>
              <a:t>However, the authors did not quantify how migration flows change marginally at the threshold values</a:t>
            </a:r>
          </a:p>
          <a:p>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62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F135-AE97-4D7E-B60A-69067CBB8A8E}"/>
              </a:ext>
            </a:extLst>
          </p:cNvPr>
          <p:cNvSpPr>
            <a:spLocks noGrp="1"/>
          </p:cNvSpPr>
          <p:nvPr>
            <p:ph type="title"/>
          </p:nvPr>
        </p:nvSpPr>
        <p:spPr/>
        <p:txBody>
          <a:bodyPr/>
          <a:lstStyle/>
          <a:p>
            <a:r>
              <a:rPr lang="en-US" dirty="0"/>
              <a:t>Potential Literature Gap </a:t>
            </a:r>
          </a:p>
        </p:txBody>
      </p:sp>
      <p:sp>
        <p:nvSpPr>
          <p:cNvPr id="3" name="Content Placeholder 2">
            <a:extLst>
              <a:ext uri="{FF2B5EF4-FFF2-40B4-BE49-F238E27FC236}">
                <a16:creationId xmlns:a16="http://schemas.microsoft.com/office/drawing/2014/main" id="{1908BF0C-FE48-4797-AAFF-3656CA6B868F}"/>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present paper develops the research of nonlinear TIM in two ways.</a:t>
            </a:r>
          </a:p>
          <a:p>
            <a:pPr lvl="1">
              <a:lnSpc>
                <a:spcPct val="150000"/>
              </a:lnSpc>
            </a:pPr>
            <a:r>
              <a:rPr lang="en-US" sz="2000" dirty="0">
                <a:latin typeface="Arial" panose="020B0604020202020204" pitchFamily="34" charset="0"/>
                <a:cs typeface="Arial" panose="020B0604020202020204" pitchFamily="34" charset="0"/>
              </a:rPr>
              <a:t>First, we </a:t>
            </a:r>
            <a:r>
              <a:rPr lang="en-US" sz="2000" dirty="0">
                <a:solidFill>
                  <a:srgbClr val="FF0000"/>
                </a:solidFill>
                <a:latin typeface="Arial" panose="020B0604020202020204" pitchFamily="34" charset="0"/>
                <a:cs typeface="Arial" panose="020B0604020202020204" pitchFamily="34" charset="0"/>
              </a:rPr>
              <a:t>investigate and compare the nonlinear effects </a:t>
            </a:r>
            <a:r>
              <a:rPr lang="en-US" sz="2000" dirty="0">
                <a:latin typeface="Arial" panose="020B0604020202020204" pitchFamily="34" charset="0"/>
                <a:cs typeface="Arial" panose="020B0604020202020204" pitchFamily="34" charset="0"/>
              </a:rPr>
              <a:t>of different demand- and supply-side taxes on labor migration. Corporate Income Tax compared with Individual Income Tax</a:t>
            </a:r>
          </a:p>
          <a:p>
            <a:pPr lvl="1">
              <a:lnSpc>
                <a:spcPct val="150000"/>
              </a:lnSpc>
            </a:pPr>
            <a:r>
              <a:rPr lang="en-US" sz="2000" dirty="0">
                <a:latin typeface="Arial" panose="020B0604020202020204" pitchFamily="34" charset="0"/>
                <a:cs typeface="Arial" panose="020B0604020202020204" pitchFamily="34" charset="0"/>
              </a:rPr>
              <a:t>Secondly, spline regression </a:t>
            </a:r>
            <a:r>
              <a:rPr lang="en-US" sz="2000" dirty="0">
                <a:solidFill>
                  <a:srgbClr val="FF0000"/>
                </a:solidFill>
                <a:latin typeface="Arial" panose="020B0604020202020204" pitchFamily="34" charset="0"/>
                <a:cs typeface="Arial" panose="020B0604020202020204" pitchFamily="34" charset="0"/>
              </a:rPr>
              <a:t>traces the marginal effects of taxes </a:t>
            </a:r>
            <a:r>
              <a:rPr lang="en-US" sz="2000" dirty="0">
                <a:latin typeface="Arial" panose="020B0604020202020204" pitchFamily="34" charset="0"/>
                <a:cs typeface="Arial" panose="020B0604020202020204" pitchFamily="34" charset="0"/>
              </a:rPr>
              <a:t>avoiding </a:t>
            </a:r>
            <a:r>
              <a:rPr lang="en-US" sz="2000" i="1" dirty="0">
                <a:latin typeface="Arial" panose="020B0604020202020204" pitchFamily="34" charset="0"/>
                <a:cs typeface="Arial" panose="020B0604020202020204" pitchFamily="34" charset="0"/>
              </a:rPr>
              <a:t>ad hoc </a:t>
            </a:r>
            <a:r>
              <a:rPr lang="en-US" sz="2000" dirty="0">
                <a:latin typeface="Arial" panose="020B0604020202020204" pitchFamily="34" charset="0"/>
                <a:cs typeface="Arial" panose="020B0604020202020204" pitchFamily="34" charset="0"/>
              </a:rPr>
              <a:t>choices of nonlinear model or critical points of interests</a:t>
            </a:r>
          </a:p>
        </p:txBody>
      </p:sp>
    </p:spTree>
    <p:extLst>
      <p:ext uri="{BB962C8B-B14F-4D97-AF65-F5344CB8AC3E}">
        <p14:creationId xmlns:p14="http://schemas.microsoft.com/office/powerpoint/2010/main" val="332465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EB40-E2DF-443D-A94E-79D96A9BDEC4}"/>
              </a:ext>
            </a:extLst>
          </p:cNvPr>
          <p:cNvSpPr>
            <a:spLocks noGrp="1"/>
          </p:cNvSpPr>
          <p:nvPr>
            <p:ph type="title"/>
          </p:nvPr>
        </p:nvSpPr>
        <p:spPr>
          <a:xfrm>
            <a:off x="838200" y="160866"/>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Theoretical Framework: Labor Migration</a:t>
            </a:r>
          </a:p>
        </p:txBody>
      </p:sp>
      <p:sp>
        <p:nvSpPr>
          <p:cNvPr id="3" name="Content Placeholder 2">
            <a:extLst>
              <a:ext uri="{FF2B5EF4-FFF2-40B4-BE49-F238E27FC236}">
                <a16:creationId xmlns:a16="http://schemas.microsoft.com/office/drawing/2014/main" id="{E1768986-1EC2-494A-AB2F-06F465304C38}"/>
              </a:ext>
            </a:extLst>
          </p:cNvPr>
          <p:cNvSpPr>
            <a:spLocks noGrp="1"/>
          </p:cNvSpPr>
          <p:nvPr>
            <p:ph idx="1"/>
          </p:nvPr>
        </p:nvSpPr>
        <p:spPr>
          <a:xfrm>
            <a:off x="838200" y="1210733"/>
            <a:ext cx="10515600" cy="5054436"/>
          </a:xfrm>
        </p:spPr>
        <p:txBody>
          <a:bodyPr>
            <a:noAutofit/>
          </a:bodyPr>
          <a:lstStyle/>
          <a:p>
            <a:pPr>
              <a:lnSpc>
                <a:spcPct val="200000"/>
              </a:lnSpc>
            </a:pPr>
            <a:r>
              <a:rPr lang="en-US" sz="1800" dirty="0">
                <a:latin typeface="Arial" panose="020B0604020202020204" pitchFamily="34" charset="0"/>
                <a:cs typeface="Arial" panose="020B0604020202020204" pitchFamily="34" charset="0"/>
              </a:rPr>
              <a:t>A logistic model and its variants have been widely used in the place-to-place labor migration literature (Gabriel et al.1987; Gabriel et al. 1992,1993; Gabriel et al. 1995; </a:t>
            </a:r>
            <a:r>
              <a:rPr lang="pt-BR" sz="1800" dirty="0">
                <a:latin typeface="Arial" panose="020B0604020202020204" pitchFamily="34" charset="0"/>
                <a:cs typeface="Arial" panose="020B0604020202020204" pitchFamily="34" charset="0"/>
              </a:rPr>
              <a:t>Sasser 2010; Kleven et al. </a:t>
            </a:r>
            <a:r>
              <a:rPr lang="en-US" sz="1800" dirty="0">
                <a:latin typeface="Arial" panose="020B0604020202020204" pitchFamily="34" charset="0"/>
                <a:cs typeface="Arial" panose="020B0604020202020204" pitchFamily="34" charset="0"/>
              </a:rPr>
              <a:t>2013; Cohen et al. 2011). The underlying assumption is that individuals make </a:t>
            </a:r>
            <a:r>
              <a:rPr lang="en-US" sz="1800" dirty="0">
                <a:solidFill>
                  <a:srgbClr val="FF0000"/>
                </a:solidFill>
                <a:latin typeface="Arial" panose="020B0604020202020204" pitchFamily="34" charset="0"/>
                <a:cs typeface="Arial" panose="020B0604020202020204" pitchFamily="34" charset="0"/>
              </a:rPr>
              <a:t>pairwise comparisons between alternative origin-destination pairs </a:t>
            </a:r>
            <a:r>
              <a:rPr lang="en-US" sz="1800" dirty="0">
                <a:latin typeface="Arial" panose="020B0604020202020204" pitchFamily="34" charset="0"/>
                <a:cs typeface="Arial" panose="020B0604020202020204" pitchFamily="34" charset="0"/>
              </a:rPr>
              <a:t>and choose the pair that yields the highest </a:t>
            </a:r>
            <a:r>
              <a:rPr lang="en-US" sz="1800" dirty="0">
                <a:solidFill>
                  <a:srgbClr val="FF0000"/>
                </a:solidFill>
                <a:latin typeface="Arial" panose="020B0604020202020204" pitchFamily="34" charset="0"/>
                <a:cs typeface="Arial" panose="020B0604020202020204" pitchFamily="34" charset="0"/>
              </a:rPr>
              <a:t>expected utility gain from migration</a:t>
            </a:r>
            <a:r>
              <a:rPr lang="en-US" sz="1800" dirty="0">
                <a:latin typeface="Arial" panose="020B0604020202020204" pitchFamily="34" charset="0"/>
                <a:cs typeface="Arial" panose="020B0604020202020204" pitchFamily="34" charset="0"/>
              </a:rPr>
              <a:t>. Moretti and Wilson (2017) modified the model to incorporate </a:t>
            </a:r>
            <a:r>
              <a:rPr lang="en-US" sz="1800" dirty="0">
                <a:solidFill>
                  <a:srgbClr val="FF0000"/>
                </a:solidFill>
                <a:latin typeface="Arial" panose="020B0604020202020204" pitchFamily="34" charset="0"/>
                <a:cs typeface="Arial" panose="020B0604020202020204" pitchFamily="34" charset="0"/>
              </a:rPr>
              <a:t>corporate migration:</a:t>
            </a:r>
            <a:endParaRPr lang="en-US" sz="1800" dirty="0">
              <a:latin typeface="Arial" panose="020B0604020202020204" pitchFamily="34" charset="0"/>
              <a:cs typeface="Arial" panose="020B0604020202020204" pitchFamily="34" charset="0"/>
            </a:endParaRPr>
          </a:p>
          <a:p>
            <a:pPr marL="0" indent="0">
              <a:lnSpc>
                <a:spcPct val="200000"/>
              </a:lnSpc>
              <a:buNone/>
            </a:pPr>
            <a:endParaRPr lang="en-US" sz="1600" dirty="0">
              <a:latin typeface="Arial" panose="020B0604020202020204" pitchFamily="34" charset="0"/>
              <a:cs typeface="Arial" panose="020B0604020202020204" pitchFamily="34" charset="0"/>
            </a:endParaRPr>
          </a:p>
          <a:p>
            <a:pPr>
              <a:lnSpc>
                <a:spcPct val="200000"/>
              </a:lnSpc>
            </a:pPr>
            <a:endParaRPr lang="en-US" sz="1800" dirty="0">
              <a:latin typeface="Arial" panose="020B0604020202020204" pitchFamily="34" charset="0"/>
              <a:cs typeface="Arial" panose="020B0604020202020204" pitchFamily="34" charset="0"/>
            </a:endParaRPr>
          </a:p>
          <a:p>
            <a:pPr>
              <a:lnSpc>
                <a:spcPct val="200000"/>
              </a:lnSpc>
            </a:pPr>
            <a:endParaRPr lang="en-US" sz="1600" b="1" dirty="0">
              <a:latin typeface="Arial" panose="020B0604020202020204" pitchFamily="34" charset="0"/>
              <a:cs typeface="Arial" panose="020B0604020202020204" pitchFamily="34" charset="0"/>
            </a:endParaRPr>
          </a:p>
          <a:p>
            <a:pPr marL="0" indent="0">
              <a:lnSpc>
                <a:spcPct val="200000"/>
              </a:lnSpc>
              <a:buNone/>
            </a:pPr>
            <a:endParaRPr lang="en-US" sz="1600" dirty="0">
              <a:latin typeface="Arial" panose="020B0604020202020204" pitchFamily="34" charset="0"/>
              <a:cs typeface="Arial" panose="020B0604020202020204" pitchFamily="34" charset="0"/>
            </a:endParaRPr>
          </a:p>
          <a:p>
            <a:pPr marL="0" indent="0">
              <a:lnSpc>
                <a:spcPct val="200000"/>
              </a:lnSpc>
              <a:buNone/>
            </a:pPr>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3FB02C5-A361-4228-ACF9-05D86847B07C}"/>
                  </a:ext>
                </a:extLst>
              </p:cNvPr>
              <p:cNvSpPr/>
              <p:nvPr/>
            </p:nvSpPr>
            <p:spPr>
              <a:xfrm>
                <a:off x="951034" y="4994314"/>
                <a:ext cx="10777904" cy="7823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𝑖𝑗𝑡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𝑖𝑖𝑡</m:t>
                                      </m:r>
                                    </m:sub>
                                  </m:sSub>
                                </m:den>
                              </m:f>
                            </m:e>
                          </m:d>
                        </m:e>
                      </m:func>
                      <m:r>
                        <a:rPr lang="en-US" i="0">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r>
                            <a:rPr lang="en-US" i="0">
                              <a:latin typeface="Cambria Math" panose="02040503050406030204" pitchFamily="18" charset="0"/>
                            </a:rPr>
                            <m:t>∈</m:t>
                          </m:r>
                          <m:r>
                            <a:rPr lang="en-US" i="1">
                              <a:latin typeface="Cambria Math" panose="02040503050406030204" pitchFamily="18" charset="0"/>
                            </a:rPr>
                            <m:t>𝑇𝑎𝑥</m:t>
                          </m:r>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𝑘𝑗𝑡</m:t>
                                              </m:r>
                                            </m:sub>
                                          </m:sSub>
                                        </m:num>
                                        <m:den>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𝑘𝑖𝑡</m:t>
                                              </m:r>
                                            </m:sub>
                                          </m:sSub>
                                        </m:den>
                                      </m:f>
                                    </m:e>
                                  </m:d>
                                </m:e>
                              </m:func>
                            </m:e>
                          </m:d>
                        </m:e>
                      </m:nary>
                      <m:r>
                        <a:rPr lang="en-US" i="0">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h</m:t>
                          </m:r>
                          <m:r>
                            <a:rPr lang="en-US" i="0">
                              <a:latin typeface="Cambria Math" panose="02040503050406030204" pitchFamily="18" charset="0"/>
                            </a:rPr>
                            <m:t>∈</m:t>
                          </m:r>
                          <m:r>
                            <a:rPr lang="en-US" i="1">
                              <a:latin typeface="Cambria Math" panose="02040503050406030204" pitchFamily="18" charset="0"/>
                            </a:rPr>
                            <m:t>𝐶𝑟𝑒𝑑</m:t>
                          </m: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h</m:t>
                              </m:r>
                            </m:sub>
                          </m:sSub>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h𝑗𝑡</m:t>
                                              </m:r>
                                            </m:sub>
                                          </m:sSub>
                                        </m:num>
                                        <m:den>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h𝑖𝑡</m:t>
                                              </m:r>
                                            </m:sub>
                                          </m:sSub>
                                        </m:den>
                                      </m:f>
                                    </m:e>
                                  </m:d>
                                </m:e>
                              </m:func>
                            </m:e>
                          </m:d>
                        </m:e>
                      </m:nary>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γ</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γ</m:t>
                          </m:r>
                        </m:e>
                        <m:sub>
                          <m:r>
                            <a:rPr lang="en-US" i="1">
                              <a:latin typeface="Cambria Math" panose="02040503050406030204" pitchFamily="18" charset="0"/>
                            </a:rPr>
                            <m:t>𝑗</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γ</m:t>
                          </m:r>
                        </m:e>
                        <m:sub>
                          <m:r>
                            <a:rPr lang="en-US" i="1">
                              <a:latin typeface="Cambria Math" panose="02040503050406030204" pitchFamily="18" charset="0"/>
                            </a:rPr>
                            <m:t>𝑖𝑗</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γ</m:t>
                          </m:r>
                        </m:e>
                        <m:sub>
                          <m:r>
                            <a:rPr lang="en-US" i="1">
                              <a:latin typeface="Cambria Math" panose="02040503050406030204" pitchFamily="18" charset="0"/>
                            </a:rPr>
                            <m:t>𝑡</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𝑖𝑡</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𝑗𝑡</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𝑖𝑗𝑡</m:t>
                          </m:r>
                        </m:sub>
                      </m:sSub>
                      <m:r>
                        <a:rPr lang="en-US" b="0" i="1" smtClean="0">
                          <a:latin typeface="Cambria Math" panose="02040503050406030204" pitchFamily="18" charset="0"/>
                        </a:rPr>
                        <m:t>    (1)</m:t>
                      </m:r>
                    </m:oMath>
                  </m:oMathPara>
                </a14:m>
                <a:endParaRPr lang="en-US" dirty="0"/>
              </a:p>
            </p:txBody>
          </p:sp>
        </mc:Choice>
        <mc:Fallback xmlns="">
          <p:sp>
            <p:nvSpPr>
              <p:cNvPr id="6" name="Rectangle 5">
                <a:extLst>
                  <a:ext uri="{FF2B5EF4-FFF2-40B4-BE49-F238E27FC236}">
                    <a16:creationId xmlns:a16="http://schemas.microsoft.com/office/drawing/2014/main" id="{53FB02C5-A361-4228-ACF9-05D86847B07C}"/>
                  </a:ext>
                </a:extLst>
              </p:cNvPr>
              <p:cNvSpPr>
                <a:spLocks noRot="1" noChangeAspect="1" noMove="1" noResize="1" noEditPoints="1" noAdjustHandles="1" noChangeArrowheads="1" noChangeShapeType="1" noTextEdit="1"/>
              </p:cNvSpPr>
              <p:nvPr/>
            </p:nvSpPr>
            <p:spPr>
              <a:xfrm>
                <a:off x="951034" y="4994314"/>
                <a:ext cx="10777904" cy="78233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283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5E4FC-B5FE-457B-A905-E33E37DEBBF7}"/>
                  </a:ext>
                </a:extLst>
              </p:cNvPr>
              <p:cNvSpPr>
                <a:spLocks noGrp="1"/>
              </p:cNvSpPr>
              <p:nvPr>
                <p:ph idx="1"/>
              </p:nvPr>
            </p:nvSpPr>
            <p:spPr>
              <a:xfrm>
                <a:off x="915865" y="1772872"/>
                <a:ext cx="10515600" cy="4351338"/>
              </a:xfrm>
            </p:spPr>
            <p:txBody>
              <a:bodyPr>
                <a:normAutofit/>
              </a:bodyPr>
              <a:lstStyle/>
              <a:p>
                <a:pPr>
                  <a:lnSpc>
                    <a:spcPct val="150000"/>
                  </a:lnSpc>
                </a:pPr>
                <a14:m>
                  <m:oMath xmlns:m="http://schemas.openxmlformats.org/officeDocument/2006/math">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log</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𝑃</m:t>
                                    </m:r>
                                  </m:e>
                                  <m:sub>
                                    <m:r>
                                      <a:rPr lang="en-US" sz="1800" i="1">
                                        <a:latin typeface="Cambria Math" panose="02040503050406030204" pitchFamily="18" charset="0"/>
                                      </a:rPr>
                                      <m:t>𝑖𝑗𝑡</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𝑃</m:t>
                                    </m:r>
                                  </m:e>
                                  <m:sub>
                                    <m:r>
                                      <a:rPr lang="en-US" sz="1800" i="1">
                                        <a:latin typeface="Cambria Math" panose="02040503050406030204" pitchFamily="18" charset="0"/>
                                      </a:rPr>
                                      <m:t>𝑖𝑖𝑡</m:t>
                                    </m:r>
                                  </m:sub>
                                </m:sSub>
                              </m:den>
                            </m:f>
                          </m:e>
                        </m:d>
                      </m:e>
                    </m:func>
                    <m:r>
                      <a:rPr lang="en-US" sz="1800" i="1">
                        <a:latin typeface="Cambria Math" panose="02040503050406030204" pitchFamily="18" charset="0"/>
                      </a:rPr>
                      <m:t> </m:t>
                    </m:r>
                  </m:oMath>
                </a14:m>
                <a:r>
                  <a:rPr lang="en-US" sz="1800" dirty="0">
                    <a:latin typeface="Arial" panose="020B0604020202020204" pitchFamily="34" charset="0"/>
                    <a:cs typeface="Arial" panose="020B0604020202020204" pitchFamily="34" charset="0"/>
                  </a:rPr>
                  <a:t>is the likelihood that an individual moved from region </a:t>
                </a:r>
                <a14:m>
                  <m:oMath xmlns:m="http://schemas.openxmlformats.org/officeDocument/2006/math">
                    <m:r>
                      <a:rPr lang="en-US" sz="1800" i="1">
                        <a:latin typeface="Cambria Math" panose="02040503050406030204" pitchFamily="18" charset="0"/>
                      </a:rPr>
                      <m:t>𝑖</m:t>
                    </m:r>
                  </m:oMath>
                </a14:m>
                <a:r>
                  <a:rPr lang="en-US" sz="1800" dirty="0">
                    <a:latin typeface="Arial" panose="020B0604020202020204" pitchFamily="34" charset="0"/>
                    <a:cs typeface="Arial" panose="020B0604020202020204" pitchFamily="34" charset="0"/>
                  </a:rPr>
                  <a:t> to </a:t>
                </a:r>
                <a14:m>
                  <m:oMath xmlns:m="http://schemas.openxmlformats.org/officeDocument/2006/math">
                    <m:r>
                      <a:rPr lang="en-US" sz="1800" i="1">
                        <a:latin typeface="Cambria Math" panose="02040503050406030204" pitchFamily="18" charset="0"/>
                      </a:rPr>
                      <m:t>𝑗</m:t>
                    </m:r>
                  </m:oMath>
                </a14:m>
                <a:r>
                  <a:rPr lang="en-US" sz="1800" dirty="0">
                    <a:latin typeface="Arial" panose="020B0604020202020204" pitchFamily="34" charset="0"/>
                    <a:cs typeface="Arial" panose="020B0604020202020204" pitchFamily="34" charset="0"/>
                  </a:rPr>
                  <a:t> at time </a:t>
                </a:r>
                <a14:m>
                  <m:oMath xmlns:m="http://schemas.openxmlformats.org/officeDocument/2006/math">
                    <m:r>
                      <a:rPr lang="en-US" sz="1800" i="1">
                        <a:latin typeface="Cambria Math" panose="02040503050406030204" pitchFamily="18" charset="0"/>
                      </a:rPr>
                      <m:t>𝑡</m:t>
                    </m:r>
                  </m:oMath>
                </a14:m>
                <a:r>
                  <a:rPr lang="en-US" sz="1800" dirty="0">
                    <a:latin typeface="Arial" panose="020B0604020202020204" pitchFamily="34" charset="0"/>
                    <a:cs typeface="Arial" panose="020B0604020202020204" pitchFamily="34" charset="0"/>
                  </a:rPr>
                  <a:t>, relative to the probability of staying in that state, known as the “log-odds ratio”. </a:t>
                </a:r>
                <a14:m>
                  <m:oMath xmlns:m="http://schemas.openxmlformats.org/officeDocument/2006/math">
                    <m:r>
                      <a:rPr lang="en-US" sz="1800" i="1">
                        <a:latin typeface="Cambria Math" panose="02040503050406030204" pitchFamily="18" charset="0"/>
                      </a:rPr>
                      <m:t>1−</m:t>
                    </m:r>
                    <m:sSubSup>
                      <m:sSubSupPr>
                        <m:ctrlPr>
                          <a:rPr lang="en-US" sz="1800" i="1">
                            <a:latin typeface="Cambria Math" panose="02040503050406030204" pitchFamily="18" charset="0"/>
                          </a:rPr>
                        </m:ctrlPr>
                      </m:sSubSupPr>
                      <m:e>
                        <m:r>
                          <a:rPr lang="en-US" sz="1800" i="1">
                            <a:latin typeface="Cambria Math" panose="02040503050406030204" pitchFamily="18" charset="0"/>
                          </a:rPr>
                          <m:t>𝜋</m:t>
                        </m:r>
                      </m:e>
                      <m:sub>
                        <m:r>
                          <a:rPr lang="en-US" sz="1800" i="1">
                            <a:latin typeface="Cambria Math" panose="02040503050406030204" pitchFamily="18" charset="0"/>
                          </a:rPr>
                          <m:t>𝑖𝑡</m:t>
                        </m:r>
                      </m:sub>
                      <m:sup>
                        <m:r>
                          <a:rPr lang="en-US" sz="1800" i="1">
                            <a:latin typeface="Cambria Math" panose="02040503050406030204" pitchFamily="18" charset="0"/>
                          </a:rPr>
                          <m:t>𝑖</m:t>
                        </m:r>
                      </m:sup>
                    </m:sSubSup>
                  </m:oMath>
                </a14:m>
                <a:r>
                  <a:rPr lang="en-US" sz="1800" dirty="0">
                    <a:latin typeface="Arial" panose="020B0604020202020204" pitchFamily="34" charset="0"/>
                    <a:cs typeface="Arial" panose="020B0604020202020204" pitchFamily="34" charset="0"/>
                  </a:rPr>
                  <a:t> and </a:t>
                </a:r>
                <a14:m>
                  <m:oMath xmlns:m="http://schemas.openxmlformats.org/officeDocument/2006/math">
                    <m:r>
                      <a:rPr lang="en-US" sz="1800" i="1">
                        <a:latin typeface="Cambria Math" panose="02040503050406030204" pitchFamily="18" charset="0"/>
                      </a:rPr>
                      <m:t>1−</m:t>
                    </m:r>
                    <m:sSubSup>
                      <m:sSubSupPr>
                        <m:ctrlPr>
                          <a:rPr lang="en-US" sz="1800" i="1">
                            <a:latin typeface="Cambria Math" panose="02040503050406030204" pitchFamily="18" charset="0"/>
                          </a:rPr>
                        </m:ctrlPr>
                      </m:sSubSupPr>
                      <m:e>
                        <m:r>
                          <a:rPr lang="en-US" sz="1800" i="1">
                            <a:latin typeface="Cambria Math" panose="02040503050406030204" pitchFamily="18" charset="0"/>
                          </a:rPr>
                          <m:t>𝜋</m:t>
                        </m:r>
                      </m:e>
                      <m:sub>
                        <m:r>
                          <a:rPr lang="en-US" sz="1800" i="1">
                            <a:latin typeface="Cambria Math" panose="02040503050406030204" pitchFamily="18" charset="0"/>
                          </a:rPr>
                          <m:t>𝑗𝑡</m:t>
                        </m:r>
                      </m:sub>
                      <m:sup>
                        <m:r>
                          <a:rPr lang="en-US" sz="1800" i="1">
                            <a:latin typeface="Cambria Math" panose="02040503050406030204" pitchFamily="18" charset="0"/>
                          </a:rPr>
                          <m:t>𝑖</m:t>
                        </m:r>
                      </m:sup>
                    </m:sSubSup>
                    <m:r>
                      <a:rPr lang="en-US" sz="1800" i="1">
                        <a:latin typeface="Cambria Math" panose="02040503050406030204" pitchFamily="18" charset="0"/>
                      </a:rPr>
                      <m:t> </m:t>
                    </m:r>
                  </m:oMath>
                </a14:m>
                <a:r>
                  <a:rPr lang="en-US" sz="1800" dirty="0">
                    <a:latin typeface="Arial" panose="020B0604020202020204" pitchFamily="34" charset="0"/>
                    <a:cs typeface="Arial" panose="020B0604020202020204" pitchFamily="34" charset="0"/>
                  </a:rPr>
                  <a:t>are </a:t>
                </a:r>
                <a:r>
                  <a:rPr lang="en-US" sz="1800" i="1" dirty="0">
                    <a:latin typeface="Arial" panose="020B0604020202020204" pitchFamily="34" charset="0"/>
                    <a:cs typeface="Arial" panose="020B0604020202020204" pitchFamily="34" charset="0"/>
                  </a:rPr>
                  <a:t>net-of-tax rates</a:t>
                </a:r>
                <a:r>
                  <a:rPr lang="en-US" sz="1800" dirty="0">
                    <a:latin typeface="Arial" panose="020B0604020202020204" pitchFamily="34" charset="0"/>
                    <a:cs typeface="Arial" panose="020B0604020202020204" pitchFamily="34" charset="0"/>
                  </a:rPr>
                  <a:t> indicating the shares of after-tax individual or corporate income respectively in origin region </a:t>
                </a:r>
                <a14:m>
                  <m:oMath xmlns:m="http://schemas.openxmlformats.org/officeDocument/2006/math">
                    <m:r>
                      <a:rPr lang="en-US" sz="1800" i="1">
                        <a:latin typeface="Cambria Math" panose="02040503050406030204" pitchFamily="18" charset="0"/>
                      </a:rPr>
                      <m:t>𝑖</m:t>
                    </m:r>
                  </m:oMath>
                </a14:m>
                <a:r>
                  <a:rPr lang="en-US" sz="1800" dirty="0">
                    <a:latin typeface="Arial" panose="020B0604020202020204" pitchFamily="34" charset="0"/>
                    <a:cs typeface="Arial" panose="020B0604020202020204" pitchFamily="34" charset="0"/>
                  </a:rPr>
                  <a:t> and destination region  j.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h𝑗𝑡</m:t>
                        </m:r>
                      </m:sub>
                    </m:sSub>
                  </m:oMath>
                </a14:m>
                <a:r>
                  <a:rPr lang="en-US" sz="1800" dirty="0">
                    <a:latin typeface="Arial" panose="020B0604020202020204" pitchFamily="34" charset="0"/>
                    <a:cs typeface="Arial" panose="020B0604020202020204" pitchFamily="34" charset="0"/>
                  </a:rPr>
                  <a:t> is the destination state’s tax credits at time </a:t>
                </a:r>
                <a14:m>
                  <m:oMath xmlns:m="http://schemas.openxmlformats.org/officeDocument/2006/math">
                    <m:r>
                      <a:rPr lang="en-US" sz="1800" i="1">
                        <a:latin typeface="Cambria Math" panose="02040503050406030204" pitchFamily="18" charset="0"/>
                      </a:rPr>
                      <m:t>𝑡</m:t>
                    </m:r>
                  </m:oMath>
                </a14:m>
                <a:r>
                  <a:rPr lang="en-US" sz="1800" dirty="0">
                    <a:latin typeface="Arial" panose="020B0604020202020204" pitchFamily="34" charset="0"/>
                    <a:cs typeface="Arial" panose="020B0604020202020204" pitchFamily="34" charset="0"/>
                  </a:rPr>
                  <a:t>. </a:t>
                </a:r>
              </a:p>
              <a:p>
                <a:pPr>
                  <a:lnSpc>
                    <a:spcPct val="150000"/>
                  </a:lnSpc>
                </a:pP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γ</m:t>
                        </m:r>
                      </m:e>
                      <m:sub>
                        <m:r>
                          <a:rPr lang="en-US" sz="1800" i="1">
                            <a:latin typeface="Cambria Math" panose="02040503050406030204" pitchFamily="18" charset="0"/>
                          </a:rPr>
                          <m:t>𝑖</m:t>
                        </m:r>
                      </m:sub>
                    </m:sSub>
                  </m:oMath>
                </a14:m>
                <a:r>
                  <a:rPr 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γ</m:t>
                        </m:r>
                      </m:e>
                      <m:sub>
                        <m:r>
                          <a:rPr lang="en-US" sz="1800" i="1">
                            <a:latin typeface="Cambria Math" panose="02040503050406030204" pitchFamily="18" charset="0"/>
                          </a:rPr>
                          <m:t>𝑗</m:t>
                        </m:r>
                      </m:sub>
                    </m:sSub>
                  </m:oMath>
                </a14:m>
                <a:r>
                  <a:rPr lang="en-US" sz="1800" dirty="0">
                    <a:latin typeface="Arial" panose="020B0604020202020204" pitchFamily="34" charset="0"/>
                    <a:cs typeface="Arial" panose="020B0604020202020204" pitchFamily="34" charset="0"/>
                  </a:rPr>
                  <a:t>,</a:t>
                </a:r>
                <a14:m>
                  <m:oMath xmlns:m="http://schemas.openxmlformats.org/officeDocument/2006/math">
                    <m:r>
                      <a:rPr lang="en-US" sz="1800">
                        <a:latin typeface="Cambria Math" panose="02040503050406030204" pitchFamily="18" charset="0"/>
                      </a:rPr>
                      <m:t> </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γ</m:t>
                        </m:r>
                      </m:e>
                      <m:sub>
                        <m:r>
                          <a:rPr lang="en-US" sz="1800" i="1">
                            <a:latin typeface="Cambria Math" panose="02040503050406030204" pitchFamily="18" charset="0"/>
                          </a:rPr>
                          <m:t>𝑡</m:t>
                        </m:r>
                      </m:sub>
                    </m:sSub>
                  </m:oMath>
                </a14:m>
                <a:r>
                  <a:rPr lang="en-US" sz="1800" dirty="0">
                    <a:latin typeface="Arial" panose="020B0604020202020204" pitchFamily="34" charset="0"/>
                    <a:cs typeface="Arial" panose="020B0604020202020204" pitchFamily="34" charset="0"/>
                  </a:rPr>
                  <a:t> are respectively origin ,destination, and year fixed effects;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γ</m:t>
                        </m:r>
                      </m:e>
                      <m:sub>
                        <m:r>
                          <a:rPr lang="en-US" sz="1800" i="1">
                            <a:latin typeface="Cambria Math" panose="02040503050406030204" pitchFamily="18" charset="0"/>
                          </a:rPr>
                          <m:t>𝑖𝑗</m:t>
                        </m:r>
                      </m:sub>
                    </m:sSub>
                  </m:oMath>
                </a14:m>
                <a:r>
                  <a:rPr lang="en-US" sz="1800" dirty="0">
                    <a:latin typeface="Arial" panose="020B0604020202020204" pitchFamily="34" charset="0"/>
                    <a:cs typeface="Arial" panose="020B0604020202020204" pitchFamily="34" charset="0"/>
                  </a:rPr>
                  <a:t> indicates any time-invariant interregional </a:t>
                </a:r>
                <a:r>
                  <a:rPr lang="en-US" sz="1800" i="1" dirty="0">
                    <a:latin typeface="Arial" panose="020B0604020202020204" pitchFamily="34" charset="0"/>
                    <a:cs typeface="Arial" panose="020B0604020202020204" pitchFamily="34" charset="0"/>
                  </a:rPr>
                  <a:t>differences</a:t>
                </a:r>
                <a:r>
                  <a:rPr lang="en-US" sz="1800" dirty="0">
                    <a:latin typeface="Arial" panose="020B0604020202020204" pitchFamily="34" charset="0"/>
                    <a:cs typeface="Arial" panose="020B0604020202020204" pitchFamily="34" charset="0"/>
                  </a:rPr>
                  <a:t> such as climate, regional industrial compositions, or long-term housing price differentials</a:t>
                </a:r>
              </a:p>
              <a:p>
                <a:pPr>
                  <a:lnSpc>
                    <a:spcPct val="150000"/>
                  </a:lnSpc>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𝑗𝑡</m:t>
                        </m:r>
                      </m:sub>
                    </m:sSub>
                  </m:oMath>
                </a14:m>
                <a:r>
                  <a:rPr lang="en-US" sz="1800" dirty="0">
                    <a:latin typeface="Arial" panose="020B0604020202020204" pitchFamily="34" charset="0"/>
                    <a:cs typeface="Arial" panose="020B0604020202020204" pitchFamily="34" charset="0"/>
                  </a:rPr>
                  <a:t> captures the effect of time-variant regional differences on migration.</a:t>
                </a:r>
                <a:endParaRPr lang="en-US" sz="1800" b="1" dirty="0">
                  <a:latin typeface="Arial" panose="020B0604020202020204" pitchFamily="34" charset="0"/>
                  <a:cs typeface="Arial" panose="020B0604020202020204" pitchFamily="34" charset="0"/>
                </a:endParaRPr>
              </a:p>
              <a:p>
                <a:endParaRPr lang="en-US" sz="1800" dirty="0"/>
              </a:p>
            </p:txBody>
          </p:sp>
        </mc:Choice>
        <mc:Fallback xmlns="">
          <p:sp>
            <p:nvSpPr>
              <p:cNvPr id="3" name="Content Placeholder 2">
                <a:extLst>
                  <a:ext uri="{FF2B5EF4-FFF2-40B4-BE49-F238E27FC236}">
                    <a16:creationId xmlns:a16="http://schemas.microsoft.com/office/drawing/2014/main" id="{C2C5E4FC-B5FE-457B-A905-E33E37DEBBF7}"/>
                  </a:ext>
                </a:extLst>
              </p:cNvPr>
              <p:cNvSpPr>
                <a:spLocks noGrp="1" noRot="1" noChangeAspect="1" noMove="1" noResize="1" noEditPoints="1" noAdjustHandles="1" noChangeArrowheads="1" noChangeShapeType="1" noTextEdit="1"/>
              </p:cNvSpPr>
              <p:nvPr>
                <p:ph idx="1"/>
              </p:nvPr>
            </p:nvSpPr>
            <p:spPr>
              <a:xfrm>
                <a:off x="915865" y="1772872"/>
                <a:ext cx="10515600" cy="4351338"/>
              </a:xfrm>
              <a:blipFill>
                <a:blip r:embed="rId2"/>
                <a:stretch>
                  <a:fillRect l="-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8229BB5-3633-4EDF-BDAE-F7C1B4F30B5B}"/>
                  </a:ext>
                </a:extLst>
              </p:cNvPr>
              <p:cNvSpPr/>
              <p:nvPr/>
            </p:nvSpPr>
            <p:spPr>
              <a:xfrm>
                <a:off x="915865" y="912303"/>
                <a:ext cx="9920654" cy="7057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600" i="1" smtClean="0">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𝑖𝑗𝑡</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𝑖𝑖𝑡</m:t>
                                      </m:r>
                                    </m:sub>
                                  </m:sSub>
                                </m:den>
                              </m:f>
                            </m:e>
                          </m:d>
                        </m:e>
                      </m:func>
                      <m:r>
                        <a:rPr lang="en-US" sz="1600" i="0">
                          <a:latin typeface="Cambria Math" panose="02040503050406030204" pitchFamily="18" charset="0"/>
                        </a:rPr>
                        <m:t>=</m:t>
                      </m:r>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𝑘</m:t>
                          </m:r>
                          <m:r>
                            <a:rPr lang="en-US" sz="1600" i="0">
                              <a:latin typeface="Cambria Math" panose="02040503050406030204" pitchFamily="18" charset="0"/>
                            </a:rPr>
                            <m:t>∈</m:t>
                          </m:r>
                          <m:r>
                            <a:rPr lang="en-US" sz="1600" i="1">
                              <a:latin typeface="Cambria Math" panose="02040503050406030204" pitchFamily="18" charset="0"/>
                            </a:rPr>
                            <m:t>𝑇𝑎𝑥</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𝛼</m:t>
                              </m:r>
                            </m:e>
                            <m:sub>
                              <m:r>
                                <a:rPr lang="en-US" sz="1600" i="1">
                                  <a:latin typeface="Cambria Math" panose="02040503050406030204" pitchFamily="18" charset="0"/>
                                </a:rPr>
                                <m:t>𝑘</m:t>
                              </m:r>
                            </m:sub>
                          </m:sSub>
                          <m:d>
                            <m:dPr>
                              <m:begChr m:val="["/>
                              <m:endChr m:val="]"/>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m:rPr>
                                      <m:sty m:val="p"/>
                                    </m:rPr>
                                    <a:rPr lang="en-US" sz="1600" i="0">
                                      <a:latin typeface="Cambria Math" panose="02040503050406030204" pitchFamily="18" charset="0"/>
                                    </a:rPr>
                                    <m:t>log</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0">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𝜋</m:t>
                                              </m:r>
                                            </m:e>
                                            <m:sub>
                                              <m:r>
                                                <a:rPr lang="en-US" sz="1600" i="1">
                                                  <a:latin typeface="Cambria Math" panose="02040503050406030204" pitchFamily="18" charset="0"/>
                                                </a:rPr>
                                                <m:t>𝑘𝑗𝑡</m:t>
                                              </m:r>
                                            </m:sub>
                                          </m:sSub>
                                        </m:num>
                                        <m:den>
                                          <m:r>
                                            <a:rPr lang="en-US" sz="1600" i="0">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𝜋</m:t>
                                              </m:r>
                                            </m:e>
                                            <m:sub>
                                              <m:r>
                                                <a:rPr lang="en-US" sz="1600" i="1">
                                                  <a:latin typeface="Cambria Math" panose="02040503050406030204" pitchFamily="18" charset="0"/>
                                                </a:rPr>
                                                <m:t>𝑘𝑖𝑡</m:t>
                                              </m:r>
                                            </m:sub>
                                          </m:sSub>
                                        </m:den>
                                      </m:f>
                                    </m:e>
                                  </m:d>
                                </m:e>
                              </m:func>
                            </m:e>
                          </m:d>
                        </m:e>
                      </m:nary>
                      <m:r>
                        <a:rPr lang="en-US" sz="1600" i="0">
                          <a:latin typeface="Cambria Math" panose="02040503050406030204" pitchFamily="18" charset="0"/>
                        </a:rPr>
                        <m:t>+</m:t>
                      </m:r>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h</m:t>
                          </m:r>
                          <m:r>
                            <a:rPr lang="en-US" sz="1600" i="0">
                              <a:latin typeface="Cambria Math" panose="02040503050406030204" pitchFamily="18" charset="0"/>
                            </a:rPr>
                            <m:t>∈</m:t>
                          </m:r>
                          <m:r>
                            <a:rPr lang="en-US" sz="1600" i="1">
                              <a:latin typeface="Cambria Math" panose="02040503050406030204" pitchFamily="18" charset="0"/>
                            </a:rPr>
                            <m:t>𝐶𝑟𝑒𝑑</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h</m:t>
                              </m:r>
                            </m:sub>
                          </m:sSub>
                          <m:d>
                            <m:dPr>
                              <m:begChr m:val="["/>
                              <m:endChr m:val="]"/>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m:rPr>
                                      <m:sty m:val="p"/>
                                    </m:rPr>
                                    <a:rPr lang="en-US" sz="1600" i="0">
                                      <a:latin typeface="Cambria Math" panose="02040503050406030204" pitchFamily="18" charset="0"/>
                                    </a:rPr>
                                    <m:t>log</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h𝑗𝑡</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h𝑖𝑡</m:t>
                                              </m:r>
                                            </m:sub>
                                          </m:sSub>
                                        </m:den>
                                      </m:f>
                                    </m:e>
                                  </m:d>
                                </m:e>
                              </m:func>
                            </m:e>
                          </m:d>
                        </m:e>
                      </m:nary>
                      <m:r>
                        <a:rPr lang="en-US" sz="1600" i="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γ</m:t>
                          </m:r>
                        </m:e>
                        <m:sub>
                          <m:r>
                            <a:rPr lang="en-US" sz="1600" i="1">
                              <a:latin typeface="Cambria Math" panose="02040503050406030204" pitchFamily="18" charset="0"/>
                            </a:rPr>
                            <m:t>𝑖</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γ</m:t>
                          </m:r>
                        </m:e>
                        <m:sub>
                          <m:r>
                            <a:rPr lang="en-US" sz="1600" i="1">
                              <a:latin typeface="Cambria Math" panose="02040503050406030204" pitchFamily="18" charset="0"/>
                            </a:rPr>
                            <m:t>𝑗</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γ</m:t>
                          </m:r>
                        </m:e>
                        <m:sub>
                          <m:r>
                            <a:rPr lang="en-US" sz="1600" i="1">
                              <a:latin typeface="Cambria Math" panose="02040503050406030204" pitchFamily="18" charset="0"/>
                            </a:rPr>
                            <m:t>𝑖𝑗</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γ</m:t>
                          </m:r>
                        </m:e>
                        <m:sub>
                          <m:r>
                            <a:rPr lang="en-US" sz="1600" i="1">
                              <a:latin typeface="Cambria Math" panose="02040503050406030204" pitchFamily="18" charset="0"/>
                            </a:rPr>
                            <m:t>𝑡</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𝑖𝑡</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𝑗𝑡</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𝑖𝑗𝑡</m:t>
                          </m:r>
                        </m:sub>
                      </m:sSub>
                      <m:r>
                        <a:rPr lang="en-US" sz="1600" b="0" i="1" smtClean="0">
                          <a:latin typeface="Cambria Math" panose="02040503050406030204" pitchFamily="18" charset="0"/>
                        </a:rPr>
                        <m:t>      (1)</m:t>
                      </m:r>
                    </m:oMath>
                  </m:oMathPara>
                </a14:m>
                <a:endParaRPr lang="en-US" sz="1600" dirty="0"/>
              </a:p>
            </p:txBody>
          </p:sp>
        </mc:Choice>
        <mc:Fallback xmlns="">
          <p:sp>
            <p:nvSpPr>
              <p:cNvPr id="4" name="Rectangle 3">
                <a:extLst>
                  <a:ext uri="{FF2B5EF4-FFF2-40B4-BE49-F238E27FC236}">
                    <a16:creationId xmlns:a16="http://schemas.microsoft.com/office/drawing/2014/main" id="{78229BB5-3633-4EDF-BDAE-F7C1B4F30B5B}"/>
                  </a:ext>
                </a:extLst>
              </p:cNvPr>
              <p:cNvSpPr>
                <a:spLocks noRot="1" noChangeAspect="1" noMove="1" noResize="1" noEditPoints="1" noAdjustHandles="1" noChangeArrowheads="1" noChangeShapeType="1" noTextEdit="1"/>
              </p:cNvSpPr>
              <p:nvPr/>
            </p:nvSpPr>
            <p:spPr>
              <a:xfrm>
                <a:off x="915865" y="912303"/>
                <a:ext cx="9920654" cy="70570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888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EEE9-4F04-4D32-84B5-C6720289092A}"/>
              </a:ext>
            </a:extLst>
          </p:cNvPr>
          <p:cNvSpPr>
            <a:spLocks noGrp="1"/>
          </p:cNvSpPr>
          <p:nvPr>
            <p:ph type="title"/>
          </p:nvPr>
        </p:nvSpPr>
        <p:spPr/>
        <p:txBody>
          <a:bodyPr/>
          <a:lstStyle/>
          <a:p>
            <a:r>
              <a:rPr lang="en-US" dirty="0"/>
              <a:t>Key Identification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7F2CA8-4131-470F-ABDE-5A5A2C912CFB}"/>
                  </a:ext>
                </a:extLst>
              </p:cNvPr>
              <p:cNvSpPr>
                <a:spLocks noGrp="1"/>
              </p:cNvSpPr>
              <p:nvPr>
                <p:ph idx="1"/>
              </p:nvPr>
            </p:nvSpPr>
            <p:spPr/>
            <p:txBody>
              <a:bodyPr>
                <a:normAutofit fontScale="85000" lnSpcReduction="10000"/>
              </a:bodyPr>
              <a:lstStyle/>
              <a:p>
                <a:pPr>
                  <a:lnSpc>
                    <a:spcPct val="150000"/>
                  </a:lnSpc>
                </a:pPr>
                <a:r>
                  <a:rPr lang="en-US" sz="1800" dirty="0">
                    <a:latin typeface="Arial" panose="020B0604020202020204" pitchFamily="34" charset="0"/>
                    <a:cs typeface="Arial" panose="020B0604020202020204" pitchFamily="34" charset="0"/>
                  </a:rPr>
                  <a:t>the differences in migration flows between two states, or a state-pair, is permanent after controlling for state-pair fixed effect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γ</m:t>
                        </m:r>
                      </m:e>
                      <m:sub>
                        <m:r>
                          <a:rPr lang="en-US" sz="1800" i="1">
                            <a:latin typeface="Cambria Math" panose="02040503050406030204" pitchFamily="18" charset="0"/>
                          </a:rPr>
                          <m:t>𝑖𝑗</m:t>
                        </m:r>
                      </m:sub>
                    </m:sSub>
                  </m:oMath>
                </a14:m>
                <a:r>
                  <a:rPr lang="en-US" sz="1800" dirty="0">
                    <a:latin typeface="Arial" panose="020B0604020202020204" pitchFamily="34" charset="0"/>
                    <a:cs typeface="Arial" panose="020B0604020202020204" pitchFamily="34" charset="0"/>
                  </a:rPr>
                  <a:t>, year fixed effects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γ</m:t>
                        </m:r>
                      </m:e>
                      <m:sub>
                        <m:r>
                          <a:rPr lang="en-US" sz="1800" i="1">
                            <a:latin typeface="Cambria Math" panose="02040503050406030204" pitchFamily="18" charset="0"/>
                          </a:rPr>
                          <m:t>𝑡</m:t>
                        </m:r>
                      </m:sub>
                    </m:sSub>
                  </m:oMath>
                </a14:m>
                <a:r>
                  <a:rPr lang="en-US" sz="1800" dirty="0">
                    <a:latin typeface="Arial" panose="020B0604020202020204" pitchFamily="34" charset="0"/>
                    <a:cs typeface="Arial" panose="020B0604020202020204" pitchFamily="34" charset="0"/>
                  </a:rPr>
                  <a:t>, and region*year fixed effects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γ</m:t>
                        </m:r>
                      </m:e>
                      <m:sub>
                        <m:r>
                          <a:rPr lang="en-US" sz="1800" i="1">
                            <a:latin typeface="Cambria Math" panose="02040503050406030204" pitchFamily="18" charset="0"/>
                          </a:rPr>
                          <m:t>𝑖𝑗𝑡</m:t>
                        </m:r>
                      </m:sub>
                    </m:sSub>
                  </m:oMath>
                </a14:m>
                <a:r>
                  <a:rPr lang="en-US" sz="1800" dirty="0">
                    <a:latin typeface="Arial" panose="020B0604020202020204" pitchFamily="34" charset="0"/>
                    <a:cs typeface="Arial" panose="020B0604020202020204" pitchFamily="34" charset="0"/>
                  </a:rPr>
                  <a:t> (e.g. regional business cycles). </a:t>
                </a:r>
              </a:p>
              <a:p>
                <a:pPr>
                  <a:lnSpc>
                    <a:spcPct val="150000"/>
                  </a:lnSpc>
                </a:pPr>
                <a:r>
                  <a:rPr lang="en-US" sz="1800" dirty="0">
                    <a:latin typeface="Arial" panose="020B0604020202020204" pitchFamily="34" charset="0"/>
                    <a:cs typeface="Arial" panose="020B0604020202020204" pitchFamily="34" charset="0"/>
                  </a:rPr>
                  <a:t>In this way, the effect of </a:t>
                </a:r>
                <a:r>
                  <a:rPr lang="en-US" sz="1800" i="1" dirty="0">
                    <a:solidFill>
                      <a:srgbClr val="FF0000"/>
                    </a:solidFill>
                    <a:latin typeface="Arial" panose="020B0604020202020204" pitchFamily="34" charset="0"/>
                    <a:cs typeface="Arial" panose="020B0604020202020204" pitchFamily="34" charset="0"/>
                  </a:rPr>
                  <a:t>changes</a:t>
                </a:r>
                <a:r>
                  <a:rPr lang="en-US" sz="1800" dirty="0">
                    <a:solidFill>
                      <a:srgbClr val="FF000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in state tax-differentials on the </a:t>
                </a:r>
                <a:r>
                  <a:rPr lang="en-US" sz="1800" i="1" dirty="0">
                    <a:solidFill>
                      <a:srgbClr val="FF0000"/>
                    </a:solidFill>
                    <a:latin typeface="Arial" panose="020B0604020202020204" pitchFamily="34" charset="0"/>
                    <a:cs typeface="Arial" panose="020B0604020202020204" pitchFamily="34" charset="0"/>
                  </a:rPr>
                  <a:t>changes</a:t>
                </a:r>
                <a:r>
                  <a:rPr lang="en-US" sz="1800" dirty="0">
                    <a:latin typeface="Arial" panose="020B0604020202020204" pitchFamily="34" charset="0"/>
                    <a:cs typeface="Arial" panose="020B0604020202020204" pitchFamily="34" charset="0"/>
                  </a:rPr>
                  <a:t> in migration flows has a </a:t>
                </a:r>
                <a:r>
                  <a:rPr lang="en-US" sz="1800" dirty="0">
                    <a:solidFill>
                      <a:srgbClr val="FF0000"/>
                    </a:solidFill>
                    <a:latin typeface="Arial" panose="020B0604020202020204" pitchFamily="34" charset="0"/>
                    <a:cs typeface="Arial" panose="020B0604020202020204" pitchFamily="34" charset="0"/>
                  </a:rPr>
                  <a:t>causal interpretation</a:t>
                </a:r>
                <a:r>
                  <a:rPr lang="en-US" sz="1800" dirty="0">
                    <a:latin typeface="Arial" panose="020B0604020202020204" pitchFamily="34" charset="0"/>
                    <a:cs typeface="Arial" panose="020B0604020202020204" pitchFamily="34" charset="0"/>
                  </a:rPr>
                  <a:t>.</a:t>
                </a:r>
              </a:p>
              <a:p>
                <a:pPr>
                  <a:lnSpc>
                    <a:spcPct val="150000"/>
                  </a:lnSpc>
                </a:pPr>
                <a:r>
                  <a:rPr lang="en-US" sz="1800" dirty="0">
                    <a:latin typeface="Arial" panose="020B0604020202020204" pitchFamily="34" charset="0"/>
                    <a:cs typeface="Arial" panose="020B0604020202020204" pitchFamily="34" charset="0"/>
                  </a:rPr>
                  <a:t>Moretti and Wilson (2017) further address potential econometric issues;</a:t>
                </a:r>
              </a:p>
              <a:p>
                <a:pPr lvl="1">
                  <a:lnSpc>
                    <a:spcPct val="150000"/>
                  </a:lnSpc>
                </a:pPr>
                <a:r>
                  <a:rPr lang="en-US" sz="1800" dirty="0">
                    <a:latin typeface="Arial" panose="020B0604020202020204" pitchFamily="34" charset="0"/>
                    <a:cs typeface="Arial" panose="020B0604020202020204" pitchFamily="34" charset="0"/>
                  </a:rPr>
                  <a:t>state governments did not alter tax policies to help underperforming local businesses, or to collect more taxes from well-performing local businesses</a:t>
                </a:r>
              </a:p>
              <a:p>
                <a:pPr lvl="1">
                  <a:lnSpc>
                    <a:spcPct val="150000"/>
                  </a:lnSpc>
                </a:pPr>
                <a:r>
                  <a:rPr lang="en-US" sz="1800" dirty="0">
                    <a:latin typeface="Arial" panose="020B0604020202020204" pitchFamily="34" charset="0"/>
                    <a:cs typeface="Arial" panose="020B0604020202020204" pitchFamily="34" charset="0"/>
                  </a:rPr>
                  <a:t>impulse functions illustrated a causal relation in the time difference between the incidences of tax changes and scientist migration.</a:t>
                </a:r>
              </a:p>
              <a:p>
                <a:pPr lvl="1">
                  <a:lnSpc>
                    <a:spcPct val="150000"/>
                  </a:lnSpc>
                </a:pPr>
                <a:r>
                  <a:rPr lang="en-US" sz="1800" dirty="0">
                    <a:latin typeface="Arial" panose="020B0604020202020204" pitchFamily="34" charset="0"/>
                    <a:cs typeface="Arial" panose="020B0604020202020204" pitchFamily="34" charset="0"/>
                  </a:rPr>
                  <a:t>ruled out the possibility of non-random selection.  This may emerge if the origin*destination*year cells with zero mobility, which are left out of the regression after taking log, are systematically associated with tax-changes.</a:t>
                </a:r>
              </a:p>
            </p:txBody>
          </p:sp>
        </mc:Choice>
        <mc:Fallback xmlns="">
          <p:sp>
            <p:nvSpPr>
              <p:cNvPr id="3" name="Content Placeholder 2">
                <a:extLst>
                  <a:ext uri="{FF2B5EF4-FFF2-40B4-BE49-F238E27FC236}">
                    <a16:creationId xmlns:a16="http://schemas.microsoft.com/office/drawing/2014/main" id="{CB7F2CA8-4131-470F-ABDE-5A5A2C912CFB}"/>
                  </a:ext>
                </a:extLst>
              </p:cNvPr>
              <p:cNvSpPr>
                <a:spLocks noGrp="1" noRot="1" noChangeAspect="1" noMove="1" noResize="1" noEditPoints="1" noAdjustHandles="1" noChangeArrowheads="1" noChangeShapeType="1" noTextEdit="1"/>
              </p:cNvSpPr>
              <p:nvPr>
                <p:ph idx="1"/>
              </p:nvPr>
            </p:nvSpPr>
            <p:spPr>
              <a:blipFill>
                <a:blip r:embed="rId2"/>
                <a:stretch>
                  <a:fillRect l="-174"/>
                </a:stretch>
              </a:blipFill>
            </p:spPr>
            <p:txBody>
              <a:bodyPr/>
              <a:lstStyle/>
              <a:p>
                <a:r>
                  <a:rPr lang="en-US">
                    <a:noFill/>
                  </a:rPr>
                  <a:t> </a:t>
                </a:r>
              </a:p>
            </p:txBody>
          </p:sp>
        </mc:Fallback>
      </mc:AlternateContent>
    </p:spTree>
    <p:extLst>
      <p:ext uri="{BB962C8B-B14F-4D97-AF65-F5344CB8AC3E}">
        <p14:creationId xmlns:p14="http://schemas.microsoft.com/office/powerpoint/2010/main" val="118484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7909-5DA7-4EA0-AD69-CC7A428B600C}"/>
              </a:ext>
            </a:extLst>
          </p:cNvPr>
          <p:cNvSpPr>
            <a:spLocks noGrp="1"/>
          </p:cNvSpPr>
          <p:nvPr>
            <p:ph type="title"/>
          </p:nvPr>
        </p:nvSpPr>
        <p:spPr/>
        <p:txBody>
          <a:bodyPr/>
          <a:lstStyle/>
          <a:p>
            <a:r>
              <a:rPr lang="en-US" dirty="0"/>
              <a:t>Spline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6A9216-89FB-43FC-8DA1-1E4CBF66F384}"/>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Generalized Additive Model (GAMs) provide a general framework for extending a standard linear model by allowing </a:t>
                </a:r>
                <a:r>
                  <a:rPr lang="en-US" sz="2000" dirty="0">
                    <a:solidFill>
                      <a:srgbClr val="FF0000"/>
                    </a:solidFill>
                    <a:latin typeface="Arial" panose="020B0604020202020204" pitchFamily="34" charset="0"/>
                    <a:cs typeface="Arial" panose="020B0604020202020204" pitchFamily="34" charset="0"/>
                  </a:rPr>
                  <a:t>non-linear functions such as smoothing spline for each of the variables separately </a:t>
                </a:r>
                <a:r>
                  <a:rPr lang="en-US" sz="2000" dirty="0">
                    <a:latin typeface="Arial" panose="020B0604020202020204" pitchFamily="34" charset="0"/>
                    <a:cs typeface="Arial" panose="020B0604020202020204" pitchFamily="34" charset="0"/>
                  </a:rPr>
                  <a:t>while holding all the other variables fixed.</a:t>
                </a:r>
              </a:p>
              <a:p>
                <a:pPr>
                  <a:lnSpc>
                    <a:spcPct val="150000"/>
                  </a:lnSpc>
                </a:pPr>
                <a:r>
                  <a:rPr lang="en-US" sz="2000" dirty="0">
                    <a:latin typeface="Arial" panose="020B0604020202020204" pitchFamily="34" charset="0"/>
                    <a:cs typeface="Arial" panose="020B0604020202020204" pitchFamily="34" charset="0"/>
                  </a:rPr>
                  <a:t>Augment equation (1) with smoothing spline terms for each of the four types of taxes: Individual Income Tax, Corporate Income Tax, Investment Tax Credits, R &amp; D tax credits</a:t>
                </a:r>
              </a:p>
              <a:p>
                <a:pPr>
                  <a:lnSpc>
                    <a:spcPct val="150000"/>
                  </a:lnSpc>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where </a:t>
                </a:r>
                <a14:m>
                  <m:oMath xmlns:m="http://schemas.openxmlformats.org/officeDocument/2006/math">
                    <m:r>
                      <a:rPr lang="en-US" sz="2000" i="1">
                        <a:latin typeface="Cambria Math" panose="02040503050406030204" pitchFamily="18" charset="0"/>
                      </a:rPr>
                      <m:t>𝑠</m:t>
                    </m:r>
                    <m:r>
                      <a:rPr lang="en-US" sz="2000">
                        <a:latin typeface="Cambria Math" panose="02040503050406030204" pitchFamily="18" charset="0"/>
                      </a:rPr>
                      <m:t>( )</m:t>
                    </m:r>
                  </m:oMath>
                </a14:m>
                <a:r>
                  <a:rPr lang="en-US" sz="2000" dirty="0">
                    <a:latin typeface="Arial" panose="020B0604020202020204" pitchFamily="34" charset="0"/>
                    <a:cs typeface="Arial" panose="020B0604020202020204" pitchFamily="34" charset="0"/>
                  </a:rPr>
                  <a:t> is the spline term for each of the taxes or tax-credits</a:t>
                </a:r>
              </a:p>
            </p:txBody>
          </p:sp>
        </mc:Choice>
        <mc:Fallback xmlns="">
          <p:sp>
            <p:nvSpPr>
              <p:cNvPr id="3" name="Content Placeholder 2">
                <a:extLst>
                  <a:ext uri="{FF2B5EF4-FFF2-40B4-BE49-F238E27FC236}">
                    <a16:creationId xmlns:a16="http://schemas.microsoft.com/office/drawing/2014/main" id="{4C6A9216-89FB-43FC-8DA1-1E4CBF66F384}"/>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35C5691-10B7-4AF3-ABE0-C977439CAA24}"/>
                  </a:ext>
                </a:extLst>
              </p:cNvPr>
              <p:cNvSpPr/>
              <p:nvPr/>
            </p:nvSpPr>
            <p:spPr>
              <a:xfrm>
                <a:off x="630115" y="4590443"/>
                <a:ext cx="10931769" cy="7823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𝑖𝑗𝑡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𝑖𝑖𝑡</m:t>
                                      </m:r>
                                    </m:sub>
                                  </m:sSub>
                                </m:den>
                              </m:f>
                            </m:e>
                          </m:d>
                        </m:e>
                      </m:func>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0</m:t>
                          </m:r>
                        </m:sub>
                      </m:sSub>
                      <m:r>
                        <a:rPr lang="en-US" i="0">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r>
                            <a:rPr lang="en-US" i="0">
                              <a:latin typeface="Cambria Math" panose="02040503050406030204" pitchFamily="18" charset="0"/>
                            </a:rPr>
                            <m:t>∈</m:t>
                          </m:r>
                          <m:r>
                            <a:rPr lang="en-US" i="1">
                              <a:latin typeface="Cambria Math" panose="02040503050406030204" pitchFamily="18" charset="0"/>
                            </a:rPr>
                            <m:t>𝑇𝑎𝑥</m:t>
                          </m:r>
                        </m:sub>
                        <m:sup/>
                        <m:e>
                          <m:r>
                            <a:rPr lang="en-US" b="1" i="1" smtClean="0">
                              <a:solidFill>
                                <a:srgbClr val="FF0000"/>
                              </a:solidFill>
                              <a:latin typeface="Cambria Math" panose="02040503050406030204" pitchFamily="18" charset="0"/>
                            </a:rPr>
                            <m:t>𝒔</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𝑘𝑗𝑡</m:t>
                                              </m:r>
                                            </m:sub>
                                          </m:sSub>
                                        </m:num>
                                        <m:den>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𝑘𝑖𝑡</m:t>
                                              </m:r>
                                            </m:sub>
                                          </m:sSub>
                                        </m:den>
                                      </m:f>
                                    </m:e>
                                  </m:d>
                                </m:e>
                              </m:func>
                            </m:e>
                          </m:d>
                        </m:e>
                      </m:nary>
                      <m:r>
                        <a:rPr lang="en-US" i="0">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h</m:t>
                          </m:r>
                          <m:r>
                            <a:rPr lang="en-US" i="0">
                              <a:latin typeface="Cambria Math" panose="02040503050406030204" pitchFamily="18" charset="0"/>
                            </a:rPr>
                            <m:t>∈</m:t>
                          </m:r>
                          <m:r>
                            <a:rPr lang="en-US" i="1">
                              <a:latin typeface="Cambria Math" panose="02040503050406030204" pitchFamily="18" charset="0"/>
                            </a:rPr>
                            <m:t>𝐶𝑟𝑒𝑑</m:t>
                          </m:r>
                        </m:sub>
                        <m:sup/>
                        <m:e>
                          <m:r>
                            <a:rPr lang="en-US" b="1" i="1" smtClean="0">
                              <a:solidFill>
                                <a:srgbClr val="FF0000"/>
                              </a:solidFill>
                              <a:latin typeface="Cambria Math" panose="02040503050406030204" pitchFamily="18" charset="0"/>
                            </a:rPr>
                            <m:t>𝒔</m:t>
                          </m:r>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h𝑗𝑡</m:t>
                                              </m:r>
                                            </m:sub>
                                          </m:sSub>
                                        </m:num>
                                        <m:den>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h𝑖𝑡</m:t>
                                              </m:r>
                                            </m:sub>
                                          </m:sSub>
                                        </m:den>
                                      </m:f>
                                    </m:e>
                                  </m:d>
                                </m:e>
                              </m:func>
                            </m:e>
                          </m:d>
                        </m:e>
                      </m:nary>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γ</m:t>
                          </m:r>
                        </m:e>
                        <m:sub>
                          <m:r>
                            <a:rPr lang="en-US" i="1">
                              <a:latin typeface="Cambria Math" panose="02040503050406030204" pitchFamily="18" charset="0"/>
                            </a:rPr>
                            <m:t>𝑡</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γ</m:t>
                          </m:r>
                        </m:e>
                        <m:sub>
                          <m:r>
                            <a:rPr lang="en-US" i="1">
                              <a:latin typeface="Cambria Math" panose="02040503050406030204" pitchFamily="18" charset="0"/>
                            </a:rPr>
                            <m:t>𝑖𝑗</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γ</m:t>
                          </m:r>
                        </m:e>
                        <m:sub>
                          <m:r>
                            <a:rPr lang="en-US" i="1">
                              <a:latin typeface="Cambria Math" panose="02040503050406030204" pitchFamily="18" charset="0"/>
                            </a:rPr>
                            <m:t>𝑖𝑗𝑡</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r>
                            <a:rPr lang="en-US" i="0">
                              <a:latin typeface="Cambria Math" panose="02040503050406030204" pitchFamily="18" charset="0"/>
                            </a:rPr>
                            <m:t> </m:t>
                          </m:r>
                        </m:e>
                        <m:sub>
                          <m:r>
                            <a:rPr lang="en-US" i="1">
                              <a:latin typeface="Cambria Math" panose="02040503050406030204" pitchFamily="18" charset="0"/>
                            </a:rPr>
                            <m:t>𝑖𝑗𝑡</m:t>
                          </m:r>
                        </m:sub>
                      </m:sSub>
                    </m:oMath>
                  </m:oMathPara>
                </a14:m>
                <a:endParaRPr lang="en-US" dirty="0"/>
              </a:p>
            </p:txBody>
          </p:sp>
        </mc:Choice>
        <mc:Fallback xmlns="">
          <p:sp>
            <p:nvSpPr>
              <p:cNvPr id="4" name="Rectangle 3">
                <a:extLst>
                  <a:ext uri="{FF2B5EF4-FFF2-40B4-BE49-F238E27FC236}">
                    <a16:creationId xmlns:a16="http://schemas.microsoft.com/office/drawing/2014/main" id="{F35C5691-10B7-4AF3-ABE0-C977439CAA24}"/>
                  </a:ext>
                </a:extLst>
              </p:cNvPr>
              <p:cNvSpPr>
                <a:spLocks noRot="1" noChangeAspect="1" noMove="1" noResize="1" noEditPoints="1" noAdjustHandles="1" noChangeArrowheads="1" noChangeShapeType="1" noTextEdit="1"/>
              </p:cNvSpPr>
              <p:nvPr/>
            </p:nvSpPr>
            <p:spPr>
              <a:xfrm>
                <a:off x="630115" y="4590443"/>
                <a:ext cx="10931769" cy="7823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6774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2010</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MS Mincho</vt:lpstr>
      <vt:lpstr>MS PGothic</vt:lpstr>
      <vt:lpstr>MS PGothic</vt:lpstr>
      <vt:lpstr>Arial</vt:lpstr>
      <vt:lpstr>Calibri</vt:lpstr>
      <vt:lpstr>Calibri Light</vt:lpstr>
      <vt:lpstr>Cambria Math</vt:lpstr>
      <vt:lpstr>Century</vt:lpstr>
      <vt:lpstr>Times New Roman</vt:lpstr>
      <vt:lpstr>Office Theme</vt:lpstr>
      <vt:lpstr>Nonlinear Tax-Induced Migration : An Overlooked Tale</vt:lpstr>
      <vt:lpstr>Motivation </vt:lpstr>
      <vt:lpstr>Literature Review</vt:lpstr>
      <vt:lpstr>Nonlinear Tax-Induced Migration </vt:lpstr>
      <vt:lpstr>Potential Literature Gap </vt:lpstr>
      <vt:lpstr>Theoretical Framework: Labor Migration</vt:lpstr>
      <vt:lpstr>PowerPoint Presentation</vt:lpstr>
      <vt:lpstr>Key Identification Assumptions</vt:lpstr>
      <vt:lpstr>Spline Regression</vt:lpstr>
      <vt:lpstr>Spline Regression</vt:lpstr>
      <vt:lpstr>Data</vt:lpstr>
      <vt:lpstr>Graphical Evidence: Nonlinear TIM</vt:lpstr>
      <vt:lpstr>Empirical Results</vt:lpstr>
      <vt:lpstr>Net-of-Individual Average Income Tax Rate (ATR)</vt:lpstr>
      <vt:lpstr>Corporate Income Tax (CIT)</vt:lpstr>
      <vt:lpstr>Investment Tax Credit (ITC)</vt:lpstr>
      <vt:lpstr>R and D tax credit</vt:lpstr>
      <vt:lpstr>Binned Regression: Quantify Marginal Effect Changes</vt:lpstr>
      <vt:lpstr>Interpreting NonLinear TIM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Asymmetry and Threshold Effects in Scientists’ Tax-Induced Migration</dc:title>
  <dc:creator>Zhang, Yizhou</dc:creator>
  <cp:lastModifiedBy>Zhang, Yizhou</cp:lastModifiedBy>
  <cp:revision>14</cp:revision>
  <dcterms:created xsi:type="dcterms:W3CDTF">2018-08-13T18:33:11Z</dcterms:created>
  <dcterms:modified xsi:type="dcterms:W3CDTF">2018-08-17T02:49:35Z</dcterms:modified>
</cp:coreProperties>
</file>