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1" r:id="rId2"/>
    <p:sldId id="263" r:id="rId3"/>
    <p:sldId id="264" r:id="rId4"/>
    <p:sldId id="266" r:id="rId5"/>
    <p:sldId id="265" r:id="rId6"/>
    <p:sldId id="267" r:id="rId7"/>
    <p:sldId id="268" r:id="rId8"/>
    <p:sldId id="269" r:id="rId9"/>
    <p:sldId id="270" r:id="rId10"/>
    <p:sldId id="2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55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CCB7-F5D7-4015-955A-A1F56E364011}" type="datetimeFigureOut">
              <a:rPr lang="en-US" smtClean="0"/>
              <a:pPr/>
              <a:t>11/15/2017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3C4B9-1B86-4F0C-AD92-4303C09E84D2}" type="slidenum">
              <a:rPr lang="en-US" smtClean="0"/>
              <a:pPr/>
              <a:t>‹#›</a:t>
            </a:fld>
            <a:endParaRPr lang="en-US"/>
          </a:p>
        </p:txBody>
      </p:sp>
    </p:spTree>
    <p:extLst>
      <p:ext uri="{BB962C8B-B14F-4D97-AF65-F5344CB8AC3E}">
        <p14:creationId xmlns:p14="http://schemas.microsoft.com/office/powerpoint/2010/main" val="39474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E3C4B9-1B86-4F0C-AD92-4303C09E84D2}" type="slidenum">
              <a:rPr lang="en-US" smtClean="0"/>
              <a:pPr/>
              <a:t>2</a:t>
            </a:fld>
            <a:endParaRPr lang="en-US"/>
          </a:p>
        </p:txBody>
      </p:sp>
    </p:spTree>
    <p:extLst>
      <p:ext uri="{BB962C8B-B14F-4D97-AF65-F5344CB8AC3E}">
        <p14:creationId xmlns:p14="http://schemas.microsoft.com/office/powerpoint/2010/main" val="2098766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E3C4B9-1B86-4F0C-AD92-4303C09E84D2}" type="slidenum">
              <a:rPr lang="en-US" smtClean="0"/>
              <a:pPr/>
              <a:t>3</a:t>
            </a:fld>
            <a:endParaRPr lang="en-US"/>
          </a:p>
        </p:txBody>
      </p:sp>
    </p:spTree>
    <p:extLst>
      <p:ext uri="{BB962C8B-B14F-4D97-AF65-F5344CB8AC3E}">
        <p14:creationId xmlns:p14="http://schemas.microsoft.com/office/powerpoint/2010/main" val="3616405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E3C4B9-1B86-4F0C-AD92-4303C09E84D2}" type="slidenum">
              <a:rPr lang="en-US" smtClean="0"/>
              <a:pPr/>
              <a:t>4</a:t>
            </a:fld>
            <a:endParaRPr lang="en-US"/>
          </a:p>
        </p:txBody>
      </p:sp>
    </p:spTree>
    <p:extLst>
      <p:ext uri="{BB962C8B-B14F-4D97-AF65-F5344CB8AC3E}">
        <p14:creationId xmlns:p14="http://schemas.microsoft.com/office/powerpoint/2010/main" val="4058732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E3C4B9-1B86-4F0C-AD92-4303C09E84D2}" type="slidenum">
              <a:rPr lang="en-US" smtClean="0"/>
              <a:pPr/>
              <a:t>5</a:t>
            </a:fld>
            <a:endParaRPr lang="en-US"/>
          </a:p>
        </p:txBody>
      </p:sp>
    </p:spTree>
    <p:extLst>
      <p:ext uri="{BB962C8B-B14F-4D97-AF65-F5344CB8AC3E}">
        <p14:creationId xmlns:p14="http://schemas.microsoft.com/office/powerpoint/2010/main" val="3794412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E3C4B9-1B86-4F0C-AD92-4303C09E84D2}" type="slidenum">
              <a:rPr lang="en-US" smtClean="0"/>
              <a:pPr/>
              <a:t>6</a:t>
            </a:fld>
            <a:endParaRPr lang="en-US"/>
          </a:p>
        </p:txBody>
      </p:sp>
    </p:spTree>
    <p:extLst>
      <p:ext uri="{BB962C8B-B14F-4D97-AF65-F5344CB8AC3E}">
        <p14:creationId xmlns:p14="http://schemas.microsoft.com/office/powerpoint/2010/main" val="4284027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E3C4B9-1B86-4F0C-AD92-4303C09E84D2}" type="slidenum">
              <a:rPr lang="en-US" smtClean="0"/>
              <a:pPr/>
              <a:t>7</a:t>
            </a:fld>
            <a:endParaRPr lang="en-US"/>
          </a:p>
        </p:txBody>
      </p:sp>
    </p:spTree>
    <p:extLst>
      <p:ext uri="{BB962C8B-B14F-4D97-AF65-F5344CB8AC3E}">
        <p14:creationId xmlns:p14="http://schemas.microsoft.com/office/powerpoint/2010/main" val="3684392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E3C4B9-1B86-4F0C-AD92-4303C09E84D2}" type="slidenum">
              <a:rPr lang="en-US" smtClean="0"/>
              <a:pPr/>
              <a:t>9</a:t>
            </a:fld>
            <a:endParaRPr lang="en-US"/>
          </a:p>
        </p:txBody>
      </p:sp>
    </p:spTree>
    <p:extLst>
      <p:ext uri="{BB962C8B-B14F-4D97-AF65-F5344CB8AC3E}">
        <p14:creationId xmlns:p14="http://schemas.microsoft.com/office/powerpoint/2010/main" val="1585174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0"/>
            <a:ext cx="8229600" cy="1143000"/>
          </a:xfrm>
        </p:spPr>
        <p:txBody>
          <a:bodyPr/>
          <a:lstStyle/>
          <a:p>
            <a:r>
              <a:rPr lang="en-US" dirty="0">
                <a:effectLst>
                  <a:outerShdw blurRad="38100" dist="38100" dir="2700000" algn="tl">
                    <a:srgbClr val="000000">
                      <a:alpha val="43137"/>
                    </a:srgbClr>
                  </a:outerShdw>
                </a:effectLst>
              </a:rPr>
              <a:t>Why are Humans so Smart?</a:t>
            </a:r>
          </a:p>
        </p:txBody>
      </p:sp>
      <p:sp>
        <p:nvSpPr>
          <p:cNvPr id="3" name="Content Placeholder 2"/>
          <p:cNvSpPr>
            <a:spLocks noGrp="1"/>
          </p:cNvSpPr>
          <p:nvPr>
            <p:ph idx="1"/>
          </p:nvPr>
        </p:nvSpPr>
        <p:spPr>
          <a:xfrm>
            <a:off x="337456" y="1338944"/>
            <a:ext cx="7075714" cy="5072742"/>
          </a:xfrm>
        </p:spPr>
        <p:txBody>
          <a:bodyPr/>
          <a:lstStyle/>
          <a:p>
            <a:r>
              <a:rPr lang="en-US" dirty="0"/>
              <a:t>Basic idea of runaway evolution due to Ronald Fisher (whom we met as the inventor of the linear classifier)</a:t>
            </a:r>
          </a:p>
          <a:p>
            <a:r>
              <a:rPr lang="en-US" dirty="0"/>
              <a:t>Application to human intelligence mostly due to Geoffrey Miller </a:t>
            </a:r>
          </a:p>
          <a:p>
            <a:r>
              <a:rPr lang="en-US" dirty="0"/>
              <a:t>Geoffrey Miller </a:t>
            </a:r>
            <a:r>
              <a:rPr lang="en-US" i="1" dirty="0"/>
              <a:t>The Mating Mind: How Sexual Choice Shaped Human Nature</a:t>
            </a:r>
            <a:r>
              <a:rPr lang="en-US" dirty="0"/>
              <a:t> (2000)</a:t>
            </a:r>
          </a:p>
          <a:p>
            <a:r>
              <a:rPr lang="en-US" dirty="0"/>
              <a:t>This is a </a:t>
            </a:r>
            <a:r>
              <a:rPr lang="en-US" i="1" dirty="0"/>
              <a:t>theory</a:t>
            </a:r>
            <a:r>
              <a:rPr lang="en-US" dirty="0"/>
              <a:t>, but very plausible.  </a:t>
            </a:r>
          </a:p>
          <a:p>
            <a:endParaRPr lang="en-US" dirty="0"/>
          </a:p>
        </p:txBody>
      </p:sp>
      <p:pic>
        <p:nvPicPr>
          <p:cNvPr id="1026" name="Picture 2" descr="http://images.npg.org.uk/264_325/8/9/mw93489.jpg"/>
          <p:cNvPicPr>
            <a:picLocks noChangeAspect="1" noChangeArrowheads="1"/>
          </p:cNvPicPr>
          <p:nvPr/>
        </p:nvPicPr>
        <p:blipFill>
          <a:blip r:embed="rId2" cstate="print"/>
          <a:srcRect l="15157" r="13414" b="24571"/>
          <a:stretch>
            <a:fillRect/>
          </a:stretch>
        </p:blipFill>
        <p:spPr bwMode="auto">
          <a:xfrm>
            <a:off x="7456715" y="4022271"/>
            <a:ext cx="1524000" cy="2334986"/>
          </a:xfrm>
          <a:prstGeom prst="rect">
            <a:avLst/>
          </a:prstGeom>
          <a:noFill/>
        </p:spPr>
      </p:pic>
      <p:sp>
        <p:nvSpPr>
          <p:cNvPr id="5" name="Rectangle 4"/>
          <p:cNvSpPr/>
          <p:nvPr/>
        </p:nvSpPr>
        <p:spPr>
          <a:xfrm>
            <a:off x="7535904" y="6314106"/>
            <a:ext cx="1452705" cy="369332"/>
          </a:xfrm>
          <a:prstGeom prst="rect">
            <a:avLst/>
          </a:prstGeom>
        </p:spPr>
        <p:txBody>
          <a:bodyPr wrap="none">
            <a:spAutoFit/>
          </a:bodyPr>
          <a:lstStyle/>
          <a:p>
            <a:r>
              <a:rPr lang="en-US" dirty="0"/>
              <a:t>Ronald Fisher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372600" cy="787400"/>
          </a:xfrm>
        </p:spPr>
        <p:txBody>
          <a:bodyPr>
            <a:noAutofit/>
          </a:bodyPr>
          <a:lstStyle/>
          <a:p>
            <a:r>
              <a:rPr lang="en-US" sz="3100" dirty="0">
                <a:effectLst>
                  <a:outerShdw blurRad="38100" dist="38100" dir="2700000" algn="tl">
                    <a:srgbClr val="000000">
                      <a:alpha val="43137"/>
                    </a:srgbClr>
                  </a:outerShdw>
                </a:effectLst>
              </a:rPr>
              <a:t>Before we get carried away, humans are not </a:t>
            </a:r>
            <a:r>
              <a:rPr lang="en-US" sz="3100" i="1" dirty="0">
                <a:effectLst>
                  <a:outerShdw blurRad="38100" dist="38100" dir="2700000" algn="tl">
                    <a:srgbClr val="000000">
                      <a:alpha val="43137"/>
                    </a:srgbClr>
                  </a:outerShdw>
                </a:effectLst>
              </a:rPr>
              <a:t>that</a:t>
            </a:r>
            <a:r>
              <a:rPr lang="en-US" sz="3100" dirty="0">
                <a:effectLst>
                  <a:outerShdw blurRad="38100" dist="38100" dir="2700000" algn="tl">
                    <a:srgbClr val="000000">
                      <a:alpha val="43137"/>
                    </a:srgbClr>
                  </a:outerShdw>
                </a:effectLst>
              </a:rPr>
              <a:t> smart</a:t>
            </a:r>
          </a:p>
        </p:txBody>
      </p:sp>
      <p:pic>
        <p:nvPicPr>
          <p:cNvPr id="1026" name="Picture 2" descr="http://rubenluengas.com/wp-content/uploads/2015/08/Religiosos.jpg"/>
          <p:cNvPicPr>
            <a:picLocks noChangeAspect="1" noChangeArrowheads="1"/>
          </p:cNvPicPr>
          <p:nvPr/>
        </p:nvPicPr>
        <p:blipFill rotWithShape="1">
          <a:blip r:embed="rId2">
            <a:extLst>
              <a:ext uri="{28A0092B-C50C-407E-A947-70E740481C1C}">
                <a14:useLocalDpi xmlns:a14="http://schemas.microsoft.com/office/drawing/2010/main" val="0"/>
              </a:ext>
            </a:extLst>
          </a:blip>
          <a:srcRect l="22774" r="15480"/>
          <a:stretch/>
        </p:blipFill>
        <p:spPr bwMode="auto">
          <a:xfrm>
            <a:off x="6138333" y="3208867"/>
            <a:ext cx="3005667" cy="36491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4.mirror.co.uk/incoming/article7477843.ece/ALTERNATES/s615b/ISIS-female-front-l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859" y="3208867"/>
            <a:ext cx="3125650" cy="36491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 How are you ali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208867"/>
            <a:ext cx="2477911" cy="37168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434" y="1568008"/>
            <a:ext cx="1621198" cy="12137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537" y="193996"/>
            <a:ext cx="1621198" cy="12137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434" y="2942020"/>
            <a:ext cx="1621198" cy="12137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311630" y="1925771"/>
            <a:ext cx="1621198" cy="1213757"/>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7"/>
          <p:cNvSpPr/>
          <p:nvPr/>
        </p:nvSpPr>
        <p:spPr>
          <a:xfrm rot="20769647">
            <a:off x="59315" y="3950824"/>
            <a:ext cx="488443" cy="148693"/>
          </a:xfrm>
          <a:custGeom>
            <a:avLst/>
            <a:gdLst>
              <a:gd name="connsiteX0" fmla="*/ 919 w 187020"/>
              <a:gd name="connsiteY0" fmla="*/ 145040 h 165861"/>
              <a:gd name="connsiteX1" fmla="*/ 158081 w 187020"/>
              <a:gd name="connsiteY1" fmla="*/ 154565 h 165861"/>
              <a:gd name="connsiteX2" fmla="*/ 181894 w 187020"/>
              <a:gd name="connsiteY2" fmla="*/ 2165 h 165861"/>
              <a:gd name="connsiteX3" fmla="*/ 96169 w 187020"/>
              <a:gd name="connsiteY3" fmla="*/ 68840 h 165861"/>
              <a:gd name="connsiteX4" fmla="*/ 919 w 187020"/>
              <a:gd name="connsiteY4" fmla="*/ 145040 h 16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20" h="165861">
                <a:moveTo>
                  <a:pt x="919" y="145040"/>
                </a:moveTo>
                <a:cubicBezTo>
                  <a:pt x="11238" y="159327"/>
                  <a:pt x="127919" y="178377"/>
                  <a:pt x="158081" y="154565"/>
                </a:cubicBezTo>
                <a:cubicBezTo>
                  <a:pt x="188243" y="130753"/>
                  <a:pt x="192213" y="16452"/>
                  <a:pt x="181894" y="2165"/>
                </a:cubicBezTo>
                <a:cubicBezTo>
                  <a:pt x="171575" y="-12122"/>
                  <a:pt x="122363" y="48202"/>
                  <a:pt x="96169" y="68840"/>
                </a:cubicBezTo>
                <a:cubicBezTo>
                  <a:pt x="69975" y="89477"/>
                  <a:pt x="-9400" y="130753"/>
                  <a:pt x="919" y="14504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1755356">
            <a:off x="170354" y="978626"/>
            <a:ext cx="493238" cy="342900"/>
          </a:xfrm>
          <a:custGeom>
            <a:avLst/>
            <a:gdLst>
              <a:gd name="connsiteX0" fmla="*/ 919 w 187020"/>
              <a:gd name="connsiteY0" fmla="*/ 145040 h 165861"/>
              <a:gd name="connsiteX1" fmla="*/ 158081 w 187020"/>
              <a:gd name="connsiteY1" fmla="*/ 154565 h 165861"/>
              <a:gd name="connsiteX2" fmla="*/ 181894 w 187020"/>
              <a:gd name="connsiteY2" fmla="*/ 2165 h 165861"/>
              <a:gd name="connsiteX3" fmla="*/ 96169 w 187020"/>
              <a:gd name="connsiteY3" fmla="*/ 68840 h 165861"/>
              <a:gd name="connsiteX4" fmla="*/ 919 w 187020"/>
              <a:gd name="connsiteY4" fmla="*/ 145040 h 16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20" h="165861">
                <a:moveTo>
                  <a:pt x="919" y="145040"/>
                </a:moveTo>
                <a:cubicBezTo>
                  <a:pt x="11238" y="159327"/>
                  <a:pt x="127919" y="178377"/>
                  <a:pt x="158081" y="154565"/>
                </a:cubicBezTo>
                <a:cubicBezTo>
                  <a:pt x="188243" y="130753"/>
                  <a:pt x="192213" y="16452"/>
                  <a:pt x="181894" y="2165"/>
                </a:cubicBezTo>
                <a:cubicBezTo>
                  <a:pt x="171575" y="-12122"/>
                  <a:pt x="122363" y="48202"/>
                  <a:pt x="96169" y="68840"/>
                </a:cubicBezTo>
                <a:cubicBezTo>
                  <a:pt x="69975" y="89477"/>
                  <a:pt x="-9400" y="130753"/>
                  <a:pt x="919" y="1450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571" y="1645110"/>
            <a:ext cx="891013" cy="307777"/>
          </a:xfrm>
          <a:prstGeom prst="rect">
            <a:avLst/>
          </a:prstGeom>
          <a:noFill/>
        </p:spPr>
        <p:txBody>
          <a:bodyPr wrap="none" rtlCol="0">
            <a:spAutoFit/>
          </a:bodyPr>
          <a:lstStyle/>
          <a:p>
            <a:r>
              <a:rPr lang="en-US" sz="1400" dirty="0"/>
              <a:t>2 inch tail</a:t>
            </a:r>
          </a:p>
        </p:txBody>
      </p:sp>
      <p:sp>
        <p:nvSpPr>
          <p:cNvPr id="14" name="TextBox 13"/>
          <p:cNvSpPr txBox="1"/>
          <p:nvPr/>
        </p:nvSpPr>
        <p:spPr>
          <a:xfrm>
            <a:off x="0" y="3019651"/>
            <a:ext cx="1027269" cy="307777"/>
          </a:xfrm>
          <a:prstGeom prst="rect">
            <a:avLst/>
          </a:prstGeom>
          <a:noFill/>
        </p:spPr>
        <p:txBody>
          <a:bodyPr wrap="none" rtlCol="0">
            <a:spAutoFit/>
          </a:bodyPr>
          <a:lstStyle/>
          <a:p>
            <a:r>
              <a:rPr lang="en-US" sz="1400" dirty="0"/>
              <a:t>2.5 inch tail</a:t>
            </a:r>
          </a:p>
        </p:txBody>
      </p:sp>
      <p:sp>
        <p:nvSpPr>
          <p:cNvPr id="15" name="TextBox 14"/>
          <p:cNvSpPr txBox="1"/>
          <p:nvPr/>
        </p:nvSpPr>
        <p:spPr>
          <a:xfrm>
            <a:off x="0" y="240408"/>
            <a:ext cx="1027269" cy="307777"/>
          </a:xfrm>
          <a:prstGeom prst="rect">
            <a:avLst/>
          </a:prstGeom>
          <a:noFill/>
        </p:spPr>
        <p:txBody>
          <a:bodyPr wrap="none" rtlCol="0">
            <a:spAutoFit/>
          </a:bodyPr>
          <a:lstStyle/>
          <a:p>
            <a:r>
              <a:rPr lang="en-US" sz="1400" dirty="0"/>
              <a:t>1.5 inch tail</a:t>
            </a:r>
          </a:p>
        </p:txBody>
      </p:sp>
      <p:sp>
        <p:nvSpPr>
          <p:cNvPr id="16" name="Rounded Rectangular Callout 15"/>
          <p:cNvSpPr/>
          <p:nvPr/>
        </p:nvSpPr>
        <p:spPr>
          <a:xfrm>
            <a:off x="7311629" y="782986"/>
            <a:ext cx="1740099" cy="864523"/>
          </a:xfrm>
          <a:prstGeom prst="wedgeRoundRectCallout">
            <a:avLst>
              <a:gd name="adj1" fmla="val -32906"/>
              <a:gd name="adj2" fmla="val 8178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like guys with a two inch tail..</a:t>
            </a:r>
            <a:r>
              <a:rPr lang="en-US" sz="1600" dirty="0">
                <a:solidFill>
                  <a:schemeClr val="tx1"/>
                </a:solidFill>
              </a:rPr>
              <a:t> </a:t>
            </a:r>
            <a:endParaRPr lang="en-US" sz="1600" dirty="0"/>
          </a:p>
        </p:txBody>
      </p:sp>
      <p:sp>
        <p:nvSpPr>
          <p:cNvPr id="18" name="TextBox 17"/>
          <p:cNvSpPr txBox="1"/>
          <p:nvPr/>
        </p:nvSpPr>
        <p:spPr>
          <a:xfrm>
            <a:off x="303536" y="4773329"/>
            <a:ext cx="862929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Sexual selection is a big driver of evolution.</a:t>
            </a:r>
          </a:p>
          <a:p>
            <a:pPr marL="285750" indent="-285750">
              <a:buFont typeface="Arial" panose="020B0604020202020204" pitchFamily="34" charset="0"/>
              <a:buChar char="•"/>
            </a:pPr>
            <a:r>
              <a:rPr lang="en-US" dirty="0"/>
              <a:t>The </a:t>
            </a:r>
            <a:r>
              <a:rPr lang="en-US" i="1" dirty="0"/>
              <a:t>tails of a bird </a:t>
            </a:r>
            <a:r>
              <a:rPr lang="en-US" dirty="0"/>
              <a:t>are control by genes, but critically, so is their </a:t>
            </a:r>
            <a:r>
              <a:rPr lang="en-US" i="1" dirty="0"/>
              <a:t>behavior</a:t>
            </a:r>
            <a:r>
              <a:rPr lang="en-US" dirty="0"/>
              <a:t>.</a:t>
            </a:r>
          </a:p>
          <a:p>
            <a:pPr marL="285750" indent="-285750">
              <a:buFont typeface="Arial" panose="020B0604020202020204" pitchFamily="34" charset="0"/>
              <a:buChar char="•"/>
            </a:pPr>
            <a:r>
              <a:rPr lang="en-US" dirty="0"/>
              <a:t>Female choice is an example of a </a:t>
            </a:r>
            <a:r>
              <a:rPr lang="en-US" i="1" dirty="0"/>
              <a:t>behavior</a:t>
            </a:r>
            <a:r>
              <a:rPr lang="en-US" dirty="0"/>
              <a:t>. If a female that likes 2-inch tails has daughters, it is likely that the daughters will also like 2-inch tails.</a:t>
            </a:r>
          </a:p>
          <a:p>
            <a:pPr marL="285750" indent="-285750">
              <a:buFont typeface="Arial" panose="020B0604020202020204" pitchFamily="34" charset="0"/>
              <a:buChar char="•"/>
            </a:pPr>
            <a:r>
              <a:rPr lang="en-US" dirty="0"/>
              <a:t>Some female choice may be rational, they may choose for strong beaks, or for good nest making ability, or….</a:t>
            </a:r>
          </a:p>
          <a:p>
            <a:pPr marL="285750" indent="-285750">
              <a:buFont typeface="Arial" panose="020B0604020202020204" pitchFamily="34" charset="0"/>
              <a:buChar char="•"/>
            </a:pPr>
            <a:r>
              <a:rPr lang="en-US" dirty="0"/>
              <a:t>Some (perhaps </a:t>
            </a:r>
            <a:r>
              <a:rPr lang="en-US" i="1" dirty="0"/>
              <a:t>most</a:t>
            </a:r>
            <a:r>
              <a:rPr lang="en-US" dirty="0"/>
              <a:t>) female choices could be arbitrary.  </a:t>
            </a:r>
          </a:p>
        </p:txBody>
      </p:sp>
    </p:spTree>
    <p:extLst>
      <p:ext uri="{BB962C8B-B14F-4D97-AF65-F5344CB8AC3E}">
        <p14:creationId xmlns:p14="http://schemas.microsoft.com/office/powerpoint/2010/main" val="188060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434" y="1568008"/>
            <a:ext cx="1621198" cy="12137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clipartbest.com/cliparts/4i9/oMx/4i9oMxbGT.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303537" y="193996"/>
            <a:ext cx="1621198" cy="12137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clipartbest.com/cliparts/4i9/oMx/4i9oMxbGT.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38434" y="2942020"/>
            <a:ext cx="1621198" cy="12137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311630" y="1925771"/>
            <a:ext cx="1621198" cy="1213757"/>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7"/>
          <p:cNvSpPr/>
          <p:nvPr/>
        </p:nvSpPr>
        <p:spPr>
          <a:xfrm rot="20769647">
            <a:off x="59315" y="3950824"/>
            <a:ext cx="488443" cy="148693"/>
          </a:xfrm>
          <a:custGeom>
            <a:avLst/>
            <a:gdLst>
              <a:gd name="connsiteX0" fmla="*/ 919 w 187020"/>
              <a:gd name="connsiteY0" fmla="*/ 145040 h 165861"/>
              <a:gd name="connsiteX1" fmla="*/ 158081 w 187020"/>
              <a:gd name="connsiteY1" fmla="*/ 154565 h 165861"/>
              <a:gd name="connsiteX2" fmla="*/ 181894 w 187020"/>
              <a:gd name="connsiteY2" fmla="*/ 2165 h 165861"/>
              <a:gd name="connsiteX3" fmla="*/ 96169 w 187020"/>
              <a:gd name="connsiteY3" fmla="*/ 68840 h 165861"/>
              <a:gd name="connsiteX4" fmla="*/ 919 w 187020"/>
              <a:gd name="connsiteY4" fmla="*/ 145040 h 16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20" h="165861">
                <a:moveTo>
                  <a:pt x="919" y="145040"/>
                </a:moveTo>
                <a:cubicBezTo>
                  <a:pt x="11238" y="159327"/>
                  <a:pt x="127919" y="178377"/>
                  <a:pt x="158081" y="154565"/>
                </a:cubicBezTo>
                <a:cubicBezTo>
                  <a:pt x="188243" y="130753"/>
                  <a:pt x="192213" y="16452"/>
                  <a:pt x="181894" y="2165"/>
                </a:cubicBezTo>
                <a:cubicBezTo>
                  <a:pt x="171575" y="-12122"/>
                  <a:pt x="122363" y="48202"/>
                  <a:pt x="96169" y="68840"/>
                </a:cubicBezTo>
                <a:cubicBezTo>
                  <a:pt x="69975" y="89477"/>
                  <a:pt x="-9400" y="130753"/>
                  <a:pt x="919" y="14504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1755356">
            <a:off x="170354" y="978626"/>
            <a:ext cx="493238" cy="342900"/>
          </a:xfrm>
          <a:custGeom>
            <a:avLst/>
            <a:gdLst>
              <a:gd name="connsiteX0" fmla="*/ 919 w 187020"/>
              <a:gd name="connsiteY0" fmla="*/ 145040 h 165861"/>
              <a:gd name="connsiteX1" fmla="*/ 158081 w 187020"/>
              <a:gd name="connsiteY1" fmla="*/ 154565 h 165861"/>
              <a:gd name="connsiteX2" fmla="*/ 181894 w 187020"/>
              <a:gd name="connsiteY2" fmla="*/ 2165 h 165861"/>
              <a:gd name="connsiteX3" fmla="*/ 96169 w 187020"/>
              <a:gd name="connsiteY3" fmla="*/ 68840 h 165861"/>
              <a:gd name="connsiteX4" fmla="*/ 919 w 187020"/>
              <a:gd name="connsiteY4" fmla="*/ 145040 h 16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20" h="165861">
                <a:moveTo>
                  <a:pt x="919" y="145040"/>
                </a:moveTo>
                <a:cubicBezTo>
                  <a:pt x="11238" y="159327"/>
                  <a:pt x="127919" y="178377"/>
                  <a:pt x="158081" y="154565"/>
                </a:cubicBezTo>
                <a:cubicBezTo>
                  <a:pt x="188243" y="130753"/>
                  <a:pt x="192213" y="16452"/>
                  <a:pt x="181894" y="2165"/>
                </a:cubicBezTo>
                <a:cubicBezTo>
                  <a:pt x="171575" y="-12122"/>
                  <a:pt x="122363" y="48202"/>
                  <a:pt x="96169" y="68840"/>
                </a:cubicBezTo>
                <a:cubicBezTo>
                  <a:pt x="69975" y="89477"/>
                  <a:pt x="-9400" y="130753"/>
                  <a:pt x="919" y="1450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571" y="1645110"/>
            <a:ext cx="891013" cy="307777"/>
          </a:xfrm>
          <a:prstGeom prst="rect">
            <a:avLst/>
          </a:prstGeom>
          <a:noFill/>
        </p:spPr>
        <p:txBody>
          <a:bodyPr wrap="none" rtlCol="0">
            <a:spAutoFit/>
          </a:bodyPr>
          <a:lstStyle/>
          <a:p>
            <a:r>
              <a:rPr lang="en-US" sz="1400" dirty="0"/>
              <a:t>2 inch tail</a:t>
            </a:r>
          </a:p>
        </p:txBody>
      </p:sp>
      <p:sp>
        <p:nvSpPr>
          <p:cNvPr id="14" name="TextBox 13"/>
          <p:cNvSpPr txBox="1"/>
          <p:nvPr/>
        </p:nvSpPr>
        <p:spPr>
          <a:xfrm>
            <a:off x="0" y="3019651"/>
            <a:ext cx="1027269" cy="307777"/>
          </a:xfrm>
          <a:prstGeom prst="rect">
            <a:avLst/>
          </a:prstGeom>
          <a:noFill/>
        </p:spPr>
        <p:txBody>
          <a:bodyPr wrap="none" rtlCol="0">
            <a:spAutoFit/>
          </a:bodyPr>
          <a:lstStyle/>
          <a:p>
            <a:r>
              <a:rPr lang="en-US" sz="1400" dirty="0">
                <a:solidFill>
                  <a:schemeClr val="bg1">
                    <a:lumMod val="85000"/>
                  </a:schemeClr>
                </a:solidFill>
              </a:rPr>
              <a:t>2.5 inch tail</a:t>
            </a:r>
          </a:p>
        </p:txBody>
      </p:sp>
      <p:sp>
        <p:nvSpPr>
          <p:cNvPr id="15" name="TextBox 14"/>
          <p:cNvSpPr txBox="1"/>
          <p:nvPr/>
        </p:nvSpPr>
        <p:spPr>
          <a:xfrm>
            <a:off x="0" y="240408"/>
            <a:ext cx="1027269" cy="307777"/>
          </a:xfrm>
          <a:prstGeom prst="rect">
            <a:avLst/>
          </a:prstGeom>
          <a:noFill/>
        </p:spPr>
        <p:txBody>
          <a:bodyPr wrap="none" rtlCol="0">
            <a:spAutoFit/>
          </a:bodyPr>
          <a:lstStyle/>
          <a:p>
            <a:r>
              <a:rPr lang="en-US" sz="1400" dirty="0">
                <a:solidFill>
                  <a:schemeClr val="bg1">
                    <a:lumMod val="85000"/>
                  </a:schemeClr>
                </a:solidFill>
              </a:rPr>
              <a:t>1.5 inch tail</a:t>
            </a:r>
          </a:p>
        </p:txBody>
      </p:sp>
      <p:sp>
        <p:nvSpPr>
          <p:cNvPr id="16" name="Rounded Rectangular Callout 15"/>
          <p:cNvSpPr/>
          <p:nvPr/>
        </p:nvSpPr>
        <p:spPr>
          <a:xfrm>
            <a:off x="7311629" y="782986"/>
            <a:ext cx="1740099" cy="864523"/>
          </a:xfrm>
          <a:prstGeom prst="wedgeRoundRectCallout">
            <a:avLst>
              <a:gd name="adj1" fmla="val -32906"/>
              <a:gd name="adj2" fmla="val 8178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like guys with a two inch tail..</a:t>
            </a:r>
            <a:r>
              <a:rPr lang="en-US" sz="1600" dirty="0">
                <a:solidFill>
                  <a:schemeClr val="tx1"/>
                </a:solidFill>
              </a:rPr>
              <a:t> </a:t>
            </a:r>
            <a:endParaRPr lang="en-US" sz="1600" dirty="0"/>
          </a:p>
        </p:txBody>
      </p:sp>
      <p:sp>
        <p:nvSpPr>
          <p:cNvPr id="18" name="TextBox 17"/>
          <p:cNvSpPr txBox="1"/>
          <p:nvPr/>
        </p:nvSpPr>
        <p:spPr>
          <a:xfrm>
            <a:off x="238434" y="5320190"/>
            <a:ext cx="801196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Under certain conditions, the genes for </a:t>
            </a:r>
            <a:r>
              <a:rPr lang="en-US" i="1" dirty="0"/>
              <a:t>having</a:t>
            </a:r>
            <a:r>
              <a:rPr lang="en-US" dirty="0"/>
              <a:t> a trait, and the genes for </a:t>
            </a:r>
            <a:r>
              <a:rPr lang="en-US" i="1" dirty="0"/>
              <a:t>choosing</a:t>
            </a:r>
            <a:r>
              <a:rPr lang="en-US" dirty="0"/>
              <a:t> the same trait, can “take hold” in a population. </a:t>
            </a:r>
          </a:p>
          <a:p>
            <a:pPr marL="285750" indent="-285750">
              <a:buFont typeface="Arial" panose="020B0604020202020204" pitchFamily="34" charset="0"/>
              <a:buChar char="•"/>
            </a:pPr>
            <a:r>
              <a:rPr lang="en-US" dirty="0"/>
              <a:t>If that happens, it is unlikely to ever break out of the cycle. A male that has a longer or shorter tail simply will not be able find a mate.  </a:t>
            </a:r>
          </a:p>
        </p:txBody>
      </p:sp>
      <p:pic>
        <p:nvPicPr>
          <p:cNvPr id="3" name="Picture 2"/>
          <p:cNvPicPr>
            <a:picLocks noChangeAspect="1"/>
          </p:cNvPicPr>
          <p:nvPr/>
        </p:nvPicPr>
        <p:blipFill>
          <a:blip r:embed="rId4" cstate="print"/>
          <a:stretch>
            <a:fillRect/>
          </a:stretch>
        </p:blipFill>
        <p:spPr>
          <a:xfrm>
            <a:off x="4786979" y="2743664"/>
            <a:ext cx="1091601" cy="1464251"/>
          </a:xfrm>
          <a:prstGeom prst="rect">
            <a:avLst/>
          </a:prstGeom>
        </p:spPr>
      </p:pic>
      <p:pic>
        <p:nvPicPr>
          <p:cNvPr id="11" name="Picture 10"/>
          <p:cNvPicPr>
            <a:picLocks noChangeAspect="1"/>
          </p:cNvPicPr>
          <p:nvPr/>
        </p:nvPicPr>
        <p:blipFill>
          <a:blip r:embed="rId5" cstate="print"/>
          <a:stretch>
            <a:fillRect/>
          </a:stretch>
        </p:blipFill>
        <p:spPr>
          <a:xfrm>
            <a:off x="5717507" y="3498276"/>
            <a:ext cx="1091279" cy="1463167"/>
          </a:xfrm>
          <a:prstGeom prst="rect">
            <a:avLst/>
          </a:prstGeom>
        </p:spPr>
      </p:pic>
      <p:sp>
        <p:nvSpPr>
          <p:cNvPr id="20" name="Left-Right-Up Arrow 19"/>
          <p:cNvSpPr/>
          <p:nvPr/>
        </p:nvSpPr>
        <p:spPr>
          <a:xfrm flipV="1">
            <a:off x="2128637" y="2059484"/>
            <a:ext cx="5078498" cy="525774"/>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6" cstate="print"/>
          <a:stretch>
            <a:fillRect/>
          </a:stretch>
        </p:blipFill>
        <p:spPr>
          <a:xfrm>
            <a:off x="2696561" y="3996081"/>
            <a:ext cx="1225950" cy="779438"/>
          </a:xfrm>
          <a:prstGeom prst="rect">
            <a:avLst/>
          </a:prstGeom>
        </p:spPr>
      </p:pic>
      <p:pic>
        <p:nvPicPr>
          <p:cNvPr id="26" name="Picture 25"/>
          <p:cNvPicPr>
            <a:picLocks noChangeAspect="1"/>
          </p:cNvPicPr>
          <p:nvPr/>
        </p:nvPicPr>
        <p:blipFill>
          <a:blip r:embed="rId7" cstate="print"/>
          <a:stretch>
            <a:fillRect/>
          </a:stretch>
        </p:blipFill>
        <p:spPr>
          <a:xfrm>
            <a:off x="3049041" y="3169769"/>
            <a:ext cx="1237792" cy="790922"/>
          </a:xfrm>
          <a:prstGeom prst="rect">
            <a:avLst/>
          </a:prstGeom>
        </p:spPr>
      </p:pic>
    </p:spTree>
    <p:extLst>
      <p:ext uri="{BB962C8B-B14F-4D97-AF65-F5344CB8AC3E}">
        <p14:creationId xmlns:p14="http://schemas.microsoft.com/office/powerpoint/2010/main" val="418536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434" y="1568008"/>
            <a:ext cx="1621198" cy="12137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537" y="193996"/>
            <a:ext cx="1621198" cy="12137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434" y="2942020"/>
            <a:ext cx="1621198" cy="1213757"/>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7"/>
          <p:cNvSpPr/>
          <p:nvPr/>
        </p:nvSpPr>
        <p:spPr>
          <a:xfrm rot="20769647">
            <a:off x="59315" y="3950824"/>
            <a:ext cx="488443" cy="148693"/>
          </a:xfrm>
          <a:custGeom>
            <a:avLst/>
            <a:gdLst>
              <a:gd name="connsiteX0" fmla="*/ 919 w 187020"/>
              <a:gd name="connsiteY0" fmla="*/ 145040 h 165861"/>
              <a:gd name="connsiteX1" fmla="*/ 158081 w 187020"/>
              <a:gd name="connsiteY1" fmla="*/ 154565 h 165861"/>
              <a:gd name="connsiteX2" fmla="*/ 181894 w 187020"/>
              <a:gd name="connsiteY2" fmla="*/ 2165 h 165861"/>
              <a:gd name="connsiteX3" fmla="*/ 96169 w 187020"/>
              <a:gd name="connsiteY3" fmla="*/ 68840 h 165861"/>
              <a:gd name="connsiteX4" fmla="*/ 919 w 187020"/>
              <a:gd name="connsiteY4" fmla="*/ 145040 h 16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20" h="165861">
                <a:moveTo>
                  <a:pt x="919" y="145040"/>
                </a:moveTo>
                <a:cubicBezTo>
                  <a:pt x="11238" y="159327"/>
                  <a:pt x="127919" y="178377"/>
                  <a:pt x="158081" y="154565"/>
                </a:cubicBezTo>
                <a:cubicBezTo>
                  <a:pt x="188243" y="130753"/>
                  <a:pt x="192213" y="16452"/>
                  <a:pt x="181894" y="2165"/>
                </a:cubicBezTo>
                <a:cubicBezTo>
                  <a:pt x="171575" y="-12122"/>
                  <a:pt x="122363" y="48202"/>
                  <a:pt x="96169" y="68840"/>
                </a:cubicBezTo>
                <a:cubicBezTo>
                  <a:pt x="69975" y="89477"/>
                  <a:pt x="-9400" y="130753"/>
                  <a:pt x="919" y="14504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1755356">
            <a:off x="170354" y="978626"/>
            <a:ext cx="493238" cy="342900"/>
          </a:xfrm>
          <a:custGeom>
            <a:avLst/>
            <a:gdLst>
              <a:gd name="connsiteX0" fmla="*/ 919 w 187020"/>
              <a:gd name="connsiteY0" fmla="*/ 145040 h 165861"/>
              <a:gd name="connsiteX1" fmla="*/ 158081 w 187020"/>
              <a:gd name="connsiteY1" fmla="*/ 154565 h 165861"/>
              <a:gd name="connsiteX2" fmla="*/ 181894 w 187020"/>
              <a:gd name="connsiteY2" fmla="*/ 2165 h 165861"/>
              <a:gd name="connsiteX3" fmla="*/ 96169 w 187020"/>
              <a:gd name="connsiteY3" fmla="*/ 68840 h 165861"/>
              <a:gd name="connsiteX4" fmla="*/ 919 w 187020"/>
              <a:gd name="connsiteY4" fmla="*/ 145040 h 16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20" h="165861">
                <a:moveTo>
                  <a:pt x="919" y="145040"/>
                </a:moveTo>
                <a:cubicBezTo>
                  <a:pt x="11238" y="159327"/>
                  <a:pt x="127919" y="178377"/>
                  <a:pt x="158081" y="154565"/>
                </a:cubicBezTo>
                <a:cubicBezTo>
                  <a:pt x="188243" y="130753"/>
                  <a:pt x="192213" y="16452"/>
                  <a:pt x="181894" y="2165"/>
                </a:cubicBezTo>
                <a:cubicBezTo>
                  <a:pt x="171575" y="-12122"/>
                  <a:pt x="122363" y="48202"/>
                  <a:pt x="96169" y="68840"/>
                </a:cubicBezTo>
                <a:cubicBezTo>
                  <a:pt x="69975" y="89477"/>
                  <a:pt x="-9400" y="130753"/>
                  <a:pt x="919" y="1450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571" y="1645110"/>
            <a:ext cx="891013" cy="307777"/>
          </a:xfrm>
          <a:prstGeom prst="rect">
            <a:avLst/>
          </a:prstGeom>
          <a:noFill/>
        </p:spPr>
        <p:txBody>
          <a:bodyPr wrap="none" rtlCol="0">
            <a:spAutoFit/>
          </a:bodyPr>
          <a:lstStyle/>
          <a:p>
            <a:r>
              <a:rPr lang="en-US" sz="1400" dirty="0"/>
              <a:t>2 inch tail</a:t>
            </a:r>
          </a:p>
        </p:txBody>
      </p:sp>
      <p:sp>
        <p:nvSpPr>
          <p:cNvPr id="14" name="TextBox 13"/>
          <p:cNvSpPr txBox="1"/>
          <p:nvPr/>
        </p:nvSpPr>
        <p:spPr>
          <a:xfrm>
            <a:off x="0" y="3019651"/>
            <a:ext cx="1027269" cy="307777"/>
          </a:xfrm>
          <a:prstGeom prst="rect">
            <a:avLst/>
          </a:prstGeom>
          <a:noFill/>
        </p:spPr>
        <p:txBody>
          <a:bodyPr wrap="none" rtlCol="0">
            <a:spAutoFit/>
          </a:bodyPr>
          <a:lstStyle/>
          <a:p>
            <a:r>
              <a:rPr lang="en-US" sz="1400" dirty="0"/>
              <a:t>2.5 inch tail</a:t>
            </a:r>
          </a:p>
        </p:txBody>
      </p:sp>
      <p:sp>
        <p:nvSpPr>
          <p:cNvPr id="15" name="TextBox 14"/>
          <p:cNvSpPr txBox="1"/>
          <p:nvPr/>
        </p:nvSpPr>
        <p:spPr>
          <a:xfrm>
            <a:off x="0" y="240408"/>
            <a:ext cx="1027269" cy="307777"/>
          </a:xfrm>
          <a:prstGeom prst="rect">
            <a:avLst/>
          </a:prstGeom>
          <a:noFill/>
        </p:spPr>
        <p:txBody>
          <a:bodyPr wrap="none" rtlCol="0">
            <a:spAutoFit/>
          </a:bodyPr>
          <a:lstStyle/>
          <a:p>
            <a:r>
              <a:rPr lang="en-US" sz="1400" dirty="0"/>
              <a:t>1.5 inch tail</a:t>
            </a:r>
          </a:p>
        </p:txBody>
      </p:sp>
      <p:sp>
        <p:nvSpPr>
          <p:cNvPr id="18" name="TextBox 17"/>
          <p:cNvSpPr txBox="1"/>
          <p:nvPr/>
        </p:nvSpPr>
        <p:spPr>
          <a:xfrm>
            <a:off x="303536" y="4871303"/>
            <a:ext cx="8011969" cy="646331"/>
          </a:xfrm>
          <a:prstGeom prst="rect">
            <a:avLst/>
          </a:prstGeom>
          <a:noFill/>
        </p:spPr>
        <p:txBody>
          <a:bodyPr wrap="square" rtlCol="0">
            <a:spAutoFit/>
          </a:bodyPr>
          <a:lstStyle/>
          <a:p>
            <a:pPr marL="285750" indent="-285750">
              <a:buFont typeface="Arial" panose="020B0604020202020204" pitchFamily="34" charset="0"/>
              <a:buChar char="•"/>
            </a:pPr>
            <a:r>
              <a:rPr lang="en-US" dirty="0"/>
              <a:t>Suppose the female choice is not for a certain length tail, but for </a:t>
            </a:r>
            <a:r>
              <a:rPr lang="en-US" i="1" dirty="0"/>
              <a:t>a tail that is longer than average</a:t>
            </a:r>
            <a:r>
              <a:rPr lang="en-US" dirty="0"/>
              <a:t>….</a:t>
            </a:r>
          </a:p>
        </p:txBody>
      </p:sp>
      <p:pic>
        <p:nvPicPr>
          <p:cNvPr id="19"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286230" y="2781765"/>
            <a:ext cx="1621198" cy="1213757"/>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ular Callout 19"/>
          <p:cNvSpPr/>
          <p:nvPr/>
        </p:nvSpPr>
        <p:spPr>
          <a:xfrm>
            <a:off x="7286229" y="1105884"/>
            <a:ext cx="1740099" cy="1272163"/>
          </a:xfrm>
          <a:prstGeom prst="wedgeRoundRectCallout">
            <a:avLst>
              <a:gd name="adj1" fmla="val -32906"/>
              <a:gd name="adj2" fmla="val 8178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like guys whose tail is longer than average….</a:t>
            </a:r>
            <a:endParaRPr lang="en-US" sz="1600" dirty="0"/>
          </a:p>
        </p:txBody>
      </p:sp>
    </p:spTree>
    <p:extLst>
      <p:ext uri="{BB962C8B-B14F-4D97-AF65-F5344CB8AC3E}">
        <p14:creationId xmlns:p14="http://schemas.microsoft.com/office/powerpoint/2010/main" val="232841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lipartbest.com/cliparts/4i9/oMx/4i9oMxbGT.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38434" y="1568008"/>
            <a:ext cx="1621198" cy="12137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clipartbest.com/cliparts/4i9/oMx/4i9oMxbGT.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303537" y="193996"/>
            <a:ext cx="1621198" cy="12137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434" y="2942020"/>
            <a:ext cx="1621198" cy="12137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286230" y="2781765"/>
            <a:ext cx="1621198" cy="1213757"/>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7"/>
          <p:cNvSpPr/>
          <p:nvPr/>
        </p:nvSpPr>
        <p:spPr>
          <a:xfrm rot="20769647">
            <a:off x="59315" y="3950824"/>
            <a:ext cx="488443" cy="148693"/>
          </a:xfrm>
          <a:custGeom>
            <a:avLst/>
            <a:gdLst>
              <a:gd name="connsiteX0" fmla="*/ 919 w 187020"/>
              <a:gd name="connsiteY0" fmla="*/ 145040 h 165861"/>
              <a:gd name="connsiteX1" fmla="*/ 158081 w 187020"/>
              <a:gd name="connsiteY1" fmla="*/ 154565 h 165861"/>
              <a:gd name="connsiteX2" fmla="*/ 181894 w 187020"/>
              <a:gd name="connsiteY2" fmla="*/ 2165 h 165861"/>
              <a:gd name="connsiteX3" fmla="*/ 96169 w 187020"/>
              <a:gd name="connsiteY3" fmla="*/ 68840 h 165861"/>
              <a:gd name="connsiteX4" fmla="*/ 919 w 187020"/>
              <a:gd name="connsiteY4" fmla="*/ 145040 h 16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20" h="165861">
                <a:moveTo>
                  <a:pt x="919" y="145040"/>
                </a:moveTo>
                <a:cubicBezTo>
                  <a:pt x="11238" y="159327"/>
                  <a:pt x="127919" y="178377"/>
                  <a:pt x="158081" y="154565"/>
                </a:cubicBezTo>
                <a:cubicBezTo>
                  <a:pt x="188243" y="130753"/>
                  <a:pt x="192213" y="16452"/>
                  <a:pt x="181894" y="2165"/>
                </a:cubicBezTo>
                <a:cubicBezTo>
                  <a:pt x="171575" y="-12122"/>
                  <a:pt x="122363" y="48202"/>
                  <a:pt x="96169" y="68840"/>
                </a:cubicBezTo>
                <a:cubicBezTo>
                  <a:pt x="69975" y="89477"/>
                  <a:pt x="-9400" y="130753"/>
                  <a:pt x="919" y="14504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1755356">
            <a:off x="170354" y="978626"/>
            <a:ext cx="493238" cy="342900"/>
          </a:xfrm>
          <a:custGeom>
            <a:avLst/>
            <a:gdLst>
              <a:gd name="connsiteX0" fmla="*/ 919 w 187020"/>
              <a:gd name="connsiteY0" fmla="*/ 145040 h 165861"/>
              <a:gd name="connsiteX1" fmla="*/ 158081 w 187020"/>
              <a:gd name="connsiteY1" fmla="*/ 154565 h 165861"/>
              <a:gd name="connsiteX2" fmla="*/ 181894 w 187020"/>
              <a:gd name="connsiteY2" fmla="*/ 2165 h 165861"/>
              <a:gd name="connsiteX3" fmla="*/ 96169 w 187020"/>
              <a:gd name="connsiteY3" fmla="*/ 68840 h 165861"/>
              <a:gd name="connsiteX4" fmla="*/ 919 w 187020"/>
              <a:gd name="connsiteY4" fmla="*/ 145040 h 16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20" h="165861">
                <a:moveTo>
                  <a:pt x="919" y="145040"/>
                </a:moveTo>
                <a:cubicBezTo>
                  <a:pt x="11238" y="159327"/>
                  <a:pt x="127919" y="178377"/>
                  <a:pt x="158081" y="154565"/>
                </a:cubicBezTo>
                <a:cubicBezTo>
                  <a:pt x="188243" y="130753"/>
                  <a:pt x="192213" y="16452"/>
                  <a:pt x="181894" y="2165"/>
                </a:cubicBezTo>
                <a:cubicBezTo>
                  <a:pt x="171575" y="-12122"/>
                  <a:pt x="122363" y="48202"/>
                  <a:pt x="96169" y="68840"/>
                </a:cubicBezTo>
                <a:cubicBezTo>
                  <a:pt x="69975" y="89477"/>
                  <a:pt x="-9400" y="130753"/>
                  <a:pt x="919" y="1450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571" y="1645110"/>
            <a:ext cx="891013" cy="307777"/>
          </a:xfrm>
          <a:prstGeom prst="rect">
            <a:avLst/>
          </a:prstGeom>
          <a:noFill/>
        </p:spPr>
        <p:txBody>
          <a:bodyPr wrap="none" rtlCol="0">
            <a:spAutoFit/>
          </a:bodyPr>
          <a:lstStyle/>
          <a:p>
            <a:r>
              <a:rPr lang="en-US" sz="1400" dirty="0">
                <a:solidFill>
                  <a:schemeClr val="bg1">
                    <a:lumMod val="85000"/>
                  </a:schemeClr>
                </a:solidFill>
              </a:rPr>
              <a:t>2 inch tail</a:t>
            </a:r>
          </a:p>
        </p:txBody>
      </p:sp>
      <p:sp>
        <p:nvSpPr>
          <p:cNvPr id="14" name="TextBox 13"/>
          <p:cNvSpPr txBox="1"/>
          <p:nvPr/>
        </p:nvSpPr>
        <p:spPr>
          <a:xfrm>
            <a:off x="35826" y="3066118"/>
            <a:ext cx="1027269" cy="307777"/>
          </a:xfrm>
          <a:prstGeom prst="rect">
            <a:avLst/>
          </a:prstGeom>
          <a:noFill/>
        </p:spPr>
        <p:txBody>
          <a:bodyPr wrap="none" rtlCol="0">
            <a:spAutoFit/>
          </a:bodyPr>
          <a:lstStyle/>
          <a:p>
            <a:r>
              <a:rPr lang="en-US" sz="1400" dirty="0"/>
              <a:t>2.5 inch tail</a:t>
            </a:r>
          </a:p>
        </p:txBody>
      </p:sp>
      <p:sp>
        <p:nvSpPr>
          <p:cNvPr id="15" name="TextBox 14"/>
          <p:cNvSpPr txBox="1"/>
          <p:nvPr/>
        </p:nvSpPr>
        <p:spPr>
          <a:xfrm>
            <a:off x="0" y="240408"/>
            <a:ext cx="1027269" cy="307777"/>
          </a:xfrm>
          <a:prstGeom prst="rect">
            <a:avLst/>
          </a:prstGeom>
          <a:noFill/>
        </p:spPr>
        <p:txBody>
          <a:bodyPr wrap="none" rtlCol="0">
            <a:spAutoFit/>
          </a:bodyPr>
          <a:lstStyle/>
          <a:p>
            <a:r>
              <a:rPr lang="en-US" sz="1400" dirty="0">
                <a:solidFill>
                  <a:schemeClr val="bg1">
                    <a:lumMod val="85000"/>
                  </a:schemeClr>
                </a:solidFill>
              </a:rPr>
              <a:t>1.5 inch tail</a:t>
            </a:r>
          </a:p>
        </p:txBody>
      </p:sp>
      <p:sp>
        <p:nvSpPr>
          <p:cNvPr id="16" name="Rounded Rectangular Callout 15"/>
          <p:cNvSpPr/>
          <p:nvPr/>
        </p:nvSpPr>
        <p:spPr>
          <a:xfrm>
            <a:off x="7286229" y="1105884"/>
            <a:ext cx="1740099" cy="1272163"/>
          </a:xfrm>
          <a:prstGeom prst="wedgeRoundRectCallout">
            <a:avLst>
              <a:gd name="adj1" fmla="val -32906"/>
              <a:gd name="adj2" fmla="val 8178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like guys whose tail is longer than average….</a:t>
            </a:r>
            <a:endParaRPr lang="en-US" sz="1600" dirty="0"/>
          </a:p>
        </p:txBody>
      </p:sp>
      <p:sp>
        <p:nvSpPr>
          <p:cNvPr id="18" name="TextBox 17"/>
          <p:cNvSpPr txBox="1"/>
          <p:nvPr/>
        </p:nvSpPr>
        <p:spPr>
          <a:xfrm>
            <a:off x="238434" y="5785703"/>
            <a:ext cx="8011969" cy="369332"/>
          </a:xfrm>
          <a:prstGeom prst="rect">
            <a:avLst/>
          </a:prstGeom>
          <a:noFill/>
        </p:spPr>
        <p:txBody>
          <a:bodyPr wrap="square" rtlCol="0">
            <a:spAutoFit/>
          </a:bodyPr>
          <a:lstStyle/>
          <a:p>
            <a:pPr marL="285750" indent="-285750">
              <a:buFont typeface="Arial" panose="020B0604020202020204" pitchFamily="34" charset="0"/>
              <a:buChar char="•"/>
            </a:pPr>
            <a:r>
              <a:rPr lang="en-US" dirty="0"/>
              <a:t>Now every generation has longer and longer tails….</a:t>
            </a:r>
          </a:p>
        </p:txBody>
      </p:sp>
      <p:sp>
        <p:nvSpPr>
          <p:cNvPr id="13" name="Left-Right-Up Arrow 12"/>
          <p:cNvSpPr/>
          <p:nvPr/>
        </p:nvSpPr>
        <p:spPr>
          <a:xfrm flipV="1">
            <a:off x="2033682" y="3037873"/>
            <a:ext cx="5078498" cy="525774"/>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cstate="print"/>
          <a:stretch>
            <a:fillRect/>
          </a:stretch>
        </p:blipFill>
        <p:spPr>
          <a:xfrm>
            <a:off x="4884407" y="3861162"/>
            <a:ext cx="909397" cy="1492666"/>
          </a:xfrm>
          <a:prstGeom prst="rect">
            <a:avLst/>
          </a:prstGeom>
        </p:spPr>
      </p:pic>
      <p:pic>
        <p:nvPicPr>
          <p:cNvPr id="3" name="Picture 2"/>
          <p:cNvPicPr>
            <a:picLocks noChangeAspect="1"/>
          </p:cNvPicPr>
          <p:nvPr/>
        </p:nvPicPr>
        <p:blipFill>
          <a:blip r:embed="rId4" cstate="print"/>
          <a:stretch>
            <a:fillRect/>
          </a:stretch>
        </p:blipFill>
        <p:spPr>
          <a:xfrm>
            <a:off x="5985050" y="3409444"/>
            <a:ext cx="909397" cy="1492666"/>
          </a:xfrm>
          <a:prstGeom prst="rect">
            <a:avLst/>
          </a:prstGeom>
        </p:spPr>
      </p:pic>
      <p:pic>
        <p:nvPicPr>
          <p:cNvPr id="4" name="Picture 3"/>
          <p:cNvPicPr>
            <a:picLocks noChangeAspect="1"/>
          </p:cNvPicPr>
          <p:nvPr/>
        </p:nvPicPr>
        <p:blipFill>
          <a:blip r:embed="rId5" cstate="print"/>
          <a:stretch>
            <a:fillRect/>
          </a:stretch>
        </p:blipFill>
        <p:spPr>
          <a:xfrm>
            <a:off x="3574849" y="3672415"/>
            <a:ext cx="1230976" cy="795338"/>
          </a:xfrm>
          <a:prstGeom prst="rect">
            <a:avLst/>
          </a:prstGeom>
        </p:spPr>
      </p:pic>
      <p:pic>
        <p:nvPicPr>
          <p:cNvPr id="11" name="Picture 10"/>
          <p:cNvPicPr>
            <a:picLocks noChangeAspect="1"/>
          </p:cNvPicPr>
          <p:nvPr/>
        </p:nvPicPr>
        <p:blipFill>
          <a:blip r:embed="rId6" cstate="print"/>
          <a:stretch>
            <a:fillRect/>
          </a:stretch>
        </p:blipFill>
        <p:spPr>
          <a:xfrm>
            <a:off x="3040788" y="4342540"/>
            <a:ext cx="1317176" cy="851033"/>
          </a:xfrm>
          <a:prstGeom prst="rect">
            <a:avLst/>
          </a:prstGeom>
        </p:spPr>
      </p:pic>
      <p:pic>
        <p:nvPicPr>
          <p:cNvPr id="12" name="Picture 11"/>
          <p:cNvPicPr>
            <a:picLocks noChangeAspect="1"/>
          </p:cNvPicPr>
          <p:nvPr/>
        </p:nvPicPr>
        <p:blipFill>
          <a:blip r:embed="rId7" cstate="print"/>
          <a:stretch>
            <a:fillRect/>
          </a:stretch>
        </p:blipFill>
        <p:spPr>
          <a:xfrm>
            <a:off x="2096256" y="3871942"/>
            <a:ext cx="1274693" cy="823584"/>
          </a:xfrm>
          <a:prstGeom prst="rect">
            <a:avLst/>
          </a:prstGeom>
        </p:spPr>
      </p:pic>
    </p:spTree>
    <p:extLst>
      <p:ext uri="{BB962C8B-B14F-4D97-AF65-F5344CB8AC3E}">
        <p14:creationId xmlns:p14="http://schemas.microsoft.com/office/powerpoint/2010/main" val="15634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434" y="2942020"/>
            <a:ext cx="1621198" cy="1213757"/>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7"/>
          <p:cNvSpPr/>
          <p:nvPr/>
        </p:nvSpPr>
        <p:spPr>
          <a:xfrm rot="20769647">
            <a:off x="59315" y="3950824"/>
            <a:ext cx="488443" cy="148693"/>
          </a:xfrm>
          <a:custGeom>
            <a:avLst/>
            <a:gdLst>
              <a:gd name="connsiteX0" fmla="*/ 919 w 187020"/>
              <a:gd name="connsiteY0" fmla="*/ 145040 h 165861"/>
              <a:gd name="connsiteX1" fmla="*/ 158081 w 187020"/>
              <a:gd name="connsiteY1" fmla="*/ 154565 h 165861"/>
              <a:gd name="connsiteX2" fmla="*/ 181894 w 187020"/>
              <a:gd name="connsiteY2" fmla="*/ 2165 h 165861"/>
              <a:gd name="connsiteX3" fmla="*/ 96169 w 187020"/>
              <a:gd name="connsiteY3" fmla="*/ 68840 h 165861"/>
              <a:gd name="connsiteX4" fmla="*/ 919 w 187020"/>
              <a:gd name="connsiteY4" fmla="*/ 145040 h 16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20" h="165861">
                <a:moveTo>
                  <a:pt x="919" y="145040"/>
                </a:moveTo>
                <a:cubicBezTo>
                  <a:pt x="11238" y="159327"/>
                  <a:pt x="127919" y="178377"/>
                  <a:pt x="158081" y="154565"/>
                </a:cubicBezTo>
                <a:cubicBezTo>
                  <a:pt x="188243" y="130753"/>
                  <a:pt x="192213" y="16452"/>
                  <a:pt x="181894" y="2165"/>
                </a:cubicBezTo>
                <a:cubicBezTo>
                  <a:pt x="171575" y="-12122"/>
                  <a:pt x="122363" y="48202"/>
                  <a:pt x="96169" y="68840"/>
                </a:cubicBezTo>
                <a:cubicBezTo>
                  <a:pt x="69975" y="89477"/>
                  <a:pt x="-9400" y="130753"/>
                  <a:pt x="919" y="14504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3019651"/>
            <a:ext cx="1027269" cy="307777"/>
          </a:xfrm>
          <a:prstGeom prst="rect">
            <a:avLst/>
          </a:prstGeom>
          <a:noFill/>
        </p:spPr>
        <p:txBody>
          <a:bodyPr wrap="none" rtlCol="0">
            <a:spAutoFit/>
          </a:bodyPr>
          <a:lstStyle/>
          <a:p>
            <a:r>
              <a:rPr lang="en-US" sz="1400" dirty="0"/>
              <a:t>2.6 inch tail</a:t>
            </a:r>
          </a:p>
        </p:txBody>
      </p:sp>
      <p:sp>
        <p:nvSpPr>
          <p:cNvPr id="18" name="TextBox 17"/>
          <p:cNvSpPr txBox="1"/>
          <p:nvPr/>
        </p:nvSpPr>
        <p:spPr>
          <a:xfrm>
            <a:off x="303536" y="4871303"/>
            <a:ext cx="8011969" cy="646331"/>
          </a:xfrm>
          <a:prstGeom prst="rect">
            <a:avLst/>
          </a:prstGeom>
          <a:noFill/>
        </p:spPr>
        <p:txBody>
          <a:bodyPr wrap="square" rtlCol="0">
            <a:spAutoFit/>
          </a:bodyPr>
          <a:lstStyle/>
          <a:p>
            <a:pPr marL="285750" indent="-285750">
              <a:buFont typeface="Arial" panose="020B0604020202020204" pitchFamily="34" charset="0"/>
              <a:buChar char="•"/>
            </a:pPr>
            <a:r>
              <a:rPr lang="en-US" dirty="0"/>
              <a:t>Once the genes for liking longer-than-average-tails reach a critical mass, we have a positive feedback cycle…. </a:t>
            </a:r>
          </a:p>
        </p:txBody>
      </p:sp>
      <p:pic>
        <p:nvPicPr>
          <p:cNvPr id="13"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536" y="1522326"/>
            <a:ext cx="1621198" cy="1213757"/>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6"/>
          <p:cNvSpPr/>
          <p:nvPr/>
        </p:nvSpPr>
        <p:spPr>
          <a:xfrm rot="20769647">
            <a:off x="49661" y="2535579"/>
            <a:ext cx="526190" cy="153224"/>
          </a:xfrm>
          <a:custGeom>
            <a:avLst/>
            <a:gdLst>
              <a:gd name="connsiteX0" fmla="*/ 919 w 187020"/>
              <a:gd name="connsiteY0" fmla="*/ 145040 h 165861"/>
              <a:gd name="connsiteX1" fmla="*/ 158081 w 187020"/>
              <a:gd name="connsiteY1" fmla="*/ 154565 h 165861"/>
              <a:gd name="connsiteX2" fmla="*/ 181894 w 187020"/>
              <a:gd name="connsiteY2" fmla="*/ 2165 h 165861"/>
              <a:gd name="connsiteX3" fmla="*/ 96169 w 187020"/>
              <a:gd name="connsiteY3" fmla="*/ 68840 h 165861"/>
              <a:gd name="connsiteX4" fmla="*/ 919 w 187020"/>
              <a:gd name="connsiteY4" fmla="*/ 145040 h 16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20" h="165861">
                <a:moveTo>
                  <a:pt x="919" y="145040"/>
                </a:moveTo>
                <a:cubicBezTo>
                  <a:pt x="11238" y="159327"/>
                  <a:pt x="127919" y="178377"/>
                  <a:pt x="158081" y="154565"/>
                </a:cubicBezTo>
                <a:cubicBezTo>
                  <a:pt x="188243" y="130753"/>
                  <a:pt x="192213" y="16452"/>
                  <a:pt x="181894" y="2165"/>
                </a:cubicBezTo>
                <a:cubicBezTo>
                  <a:pt x="171575" y="-12122"/>
                  <a:pt x="122363" y="48202"/>
                  <a:pt x="96169" y="68840"/>
                </a:cubicBezTo>
                <a:cubicBezTo>
                  <a:pt x="69975" y="89477"/>
                  <a:pt x="-9400" y="130753"/>
                  <a:pt x="919" y="14504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5102" y="1599957"/>
            <a:ext cx="1027269" cy="307777"/>
          </a:xfrm>
          <a:prstGeom prst="rect">
            <a:avLst/>
          </a:prstGeom>
          <a:noFill/>
        </p:spPr>
        <p:txBody>
          <a:bodyPr wrap="none" rtlCol="0">
            <a:spAutoFit/>
          </a:bodyPr>
          <a:lstStyle/>
          <a:p>
            <a:r>
              <a:rPr lang="en-US" sz="1400" dirty="0"/>
              <a:t>2.8 inch tail</a:t>
            </a:r>
          </a:p>
        </p:txBody>
      </p:sp>
      <p:pic>
        <p:nvPicPr>
          <p:cNvPr id="20"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157" y="228883"/>
            <a:ext cx="1621198" cy="1213757"/>
          </a:xfrm>
          <a:prstGeom prst="rect">
            <a:avLst/>
          </a:prstGeom>
          <a:noFill/>
          <a:extLst>
            <a:ext uri="{909E8E84-426E-40DD-AFC4-6F175D3DCCD1}">
              <a14:hiddenFill xmlns:a14="http://schemas.microsoft.com/office/drawing/2010/main">
                <a:solidFill>
                  <a:srgbClr val="FFFFFF"/>
                </a:solidFill>
              </a14:hiddenFill>
            </a:ext>
          </a:extLst>
        </p:spPr>
      </p:pic>
      <p:sp>
        <p:nvSpPr>
          <p:cNvPr id="21" name="Freeform 20"/>
          <p:cNvSpPr/>
          <p:nvPr/>
        </p:nvSpPr>
        <p:spPr>
          <a:xfrm rot="20769647">
            <a:off x="20173" y="1254698"/>
            <a:ext cx="635966" cy="192304"/>
          </a:xfrm>
          <a:custGeom>
            <a:avLst/>
            <a:gdLst>
              <a:gd name="connsiteX0" fmla="*/ 919 w 187020"/>
              <a:gd name="connsiteY0" fmla="*/ 145040 h 165861"/>
              <a:gd name="connsiteX1" fmla="*/ 158081 w 187020"/>
              <a:gd name="connsiteY1" fmla="*/ 154565 h 165861"/>
              <a:gd name="connsiteX2" fmla="*/ 181894 w 187020"/>
              <a:gd name="connsiteY2" fmla="*/ 2165 h 165861"/>
              <a:gd name="connsiteX3" fmla="*/ 96169 w 187020"/>
              <a:gd name="connsiteY3" fmla="*/ 68840 h 165861"/>
              <a:gd name="connsiteX4" fmla="*/ 919 w 187020"/>
              <a:gd name="connsiteY4" fmla="*/ 145040 h 16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20" h="165861">
                <a:moveTo>
                  <a:pt x="919" y="145040"/>
                </a:moveTo>
                <a:cubicBezTo>
                  <a:pt x="11238" y="159327"/>
                  <a:pt x="127919" y="178377"/>
                  <a:pt x="158081" y="154565"/>
                </a:cubicBezTo>
                <a:cubicBezTo>
                  <a:pt x="188243" y="130753"/>
                  <a:pt x="192213" y="16452"/>
                  <a:pt x="181894" y="2165"/>
                </a:cubicBezTo>
                <a:cubicBezTo>
                  <a:pt x="171575" y="-12122"/>
                  <a:pt x="122363" y="48202"/>
                  <a:pt x="96169" y="68840"/>
                </a:cubicBezTo>
                <a:cubicBezTo>
                  <a:pt x="69975" y="89477"/>
                  <a:pt x="-9400" y="130753"/>
                  <a:pt x="919" y="14504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13723" y="306514"/>
            <a:ext cx="1027269" cy="307777"/>
          </a:xfrm>
          <a:prstGeom prst="rect">
            <a:avLst/>
          </a:prstGeom>
          <a:noFill/>
        </p:spPr>
        <p:txBody>
          <a:bodyPr wrap="none" rtlCol="0">
            <a:spAutoFit/>
          </a:bodyPr>
          <a:lstStyle/>
          <a:p>
            <a:r>
              <a:rPr lang="en-US" sz="1400" dirty="0"/>
              <a:t>2.9 inch tail</a:t>
            </a:r>
          </a:p>
        </p:txBody>
      </p:sp>
      <p:pic>
        <p:nvPicPr>
          <p:cNvPr id="23"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286230" y="2781765"/>
            <a:ext cx="1621198" cy="1213757"/>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ular Callout 23"/>
          <p:cNvSpPr/>
          <p:nvPr/>
        </p:nvSpPr>
        <p:spPr>
          <a:xfrm>
            <a:off x="7286229" y="1105884"/>
            <a:ext cx="1740099" cy="1272163"/>
          </a:xfrm>
          <a:prstGeom prst="wedgeRoundRectCallout">
            <a:avLst>
              <a:gd name="adj1" fmla="val -32906"/>
              <a:gd name="adj2" fmla="val 8178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like guys whose tail is longer than average….</a:t>
            </a:r>
            <a:endParaRPr lang="en-US" sz="1600" dirty="0"/>
          </a:p>
        </p:txBody>
      </p:sp>
    </p:spTree>
    <p:extLst>
      <p:ext uri="{BB962C8B-B14F-4D97-AF65-F5344CB8AC3E}">
        <p14:creationId xmlns:p14="http://schemas.microsoft.com/office/powerpoint/2010/main" val="396664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9034" y="2942020"/>
            <a:ext cx="1621198" cy="1213757"/>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7"/>
          <p:cNvSpPr/>
          <p:nvPr/>
        </p:nvSpPr>
        <p:spPr>
          <a:xfrm rot="20769647">
            <a:off x="45186" y="4072875"/>
            <a:ext cx="1507498" cy="152589"/>
          </a:xfrm>
          <a:custGeom>
            <a:avLst/>
            <a:gdLst>
              <a:gd name="connsiteX0" fmla="*/ 919 w 187020"/>
              <a:gd name="connsiteY0" fmla="*/ 145040 h 165861"/>
              <a:gd name="connsiteX1" fmla="*/ 158081 w 187020"/>
              <a:gd name="connsiteY1" fmla="*/ 154565 h 165861"/>
              <a:gd name="connsiteX2" fmla="*/ 181894 w 187020"/>
              <a:gd name="connsiteY2" fmla="*/ 2165 h 165861"/>
              <a:gd name="connsiteX3" fmla="*/ 96169 w 187020"/>
              <a:gd name="connsiteY3" fmla="*/ 68840 h 165861"/>
              <a:gd name="connsiteX4" fmla="*/ 919 w 187020"/>
              <a:gd name="connsiteY4" fmla="*/ 145040 h 16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20" h="165861">
                <a:moveTo>
                  <a:pt x="919" y="145040"/>
                </a:moveTo>
                <a:cubicBezTo>
                  <a:pt x="11238" y="159327"/>
                  <a:pt x="127919" y="178377"/>
                  <a:pt x="158081" y="154565"/>
                </a:cubicBezTo>
                <a:cubicBezTo>
                  <a:pt x="188243" y="130753"/>
                  <a:pt x="192213" y="16452"/>
                  <a:pt x="181894" y="2165"/>
                </a:cubicBezTo>
                <a:cubicBezTo>
                  <a:pt x="171575" y="-12122"/>
                  <a:pt x="122363" y="48202"/>
                  <a:pt x="96169" y="68840"/>
                </a:cubicBezTo>
                <a:cubicBezTo>
                  <a:pt x="69975" y="89477"/>
                  <a:pt x="-9400" y="130753"/>
                  <a:pt x="919" y="14504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0600" y="3019651"/>
            <a:ext cx="1027269" cy="307777"/>
          </a:xfrm>
          <a:prstGeom prst="rect">
            <a:avLst/>
          </a:prstGeom>
          <a:noFill/>
        </p:spPr>
        <p:txBody>
          <a:bodyPr wrap="none" rtlCol="0">
            <a:spAutoFit/>
          </a:bodyPr>
          <a:lstStyle/>
          <a:p>
            <a:r>
              <a:rPr lang="en-US" sz="1400" dirty="0"/>
              <a:t>5.9 inch tail</a:t>
            </a:r>
          </a:p>
        </p:txBody>
      </p:sp>
      <p:sp>
        <p:nvSpPr>
          <p:cNvPr id="18" name="TextBox 17"/>
          <p:cNvSpPr txBox="1"/>
          <p:nvPr/>
        </p:nvSpPr>
        <p:spPr>
          <a:xfrm>
            <a:off x="303536" y="4871303"/>
            <a:ext cx="801196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…and the tails get longer and longer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Note that the male would be much better of without the long tail. It costs energy to grow it, it makes it very hard to fly, it makes it hard to avoid detection by predators, and hard to evade them…  But any male without a long tale will not find a mate.                         This seems like a theoretical model, but….</a:t>
            </a:r>
          </a:p>
        </p:txBody>
      </p:sp>
      <p:pic>
        <p:nvPicPr>
          <p:cNvPr id="13"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4136" y="1522326"/>
            <a:ext cx="1621198" cy="1213757"/>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6"/>
          <p:cNvSpPr/>
          <p:nvPr/>
        </p:nvSpPr>
        <p:spPr>
          <a:xfrm rot="20769647">
            <a:off x="-63419" y="2685865"/>
            <a:ext cx="1617087" cy="157651"/>
          </a:xfrm>
          <a:custGeom>
            <a:avLst/>
            <a:gdLst>
              <a:gd name="connsiteX0" fmla="*/ 919 w 187020"/>
              <a:gd name="connsiteY0" fmla="*/ 145040 h 165861"/>
              <a:gd name="connsiteX1" fmla="*/ 158081 w 187020"/>
              <a:gd name="connsiteY1" fmla="*/ 154565 h 165861"/>
              <a:gd name="connsiteX2" fmla="*/ 181894 w 187020"/>
              <a:gd name="connsiteY2" fmla="*/ 2165 h 165861"/>
              <a:gd name="connsiteX3" fmla="*/ 96169 w 187020"/>
              <a:gd name="connsiteY3" fmla="*/ 68840 h 165861"/>
              <a:gd name="connsiteX4" fmla="*/ 919 w 187020"/>
              <a:gd name="connsiteY4" fmla="*/ 145040 h 16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20" h="165861">
                <a:moveTo>
                  <a:pt x="919" y="145040"/>
                </a:moveTo>
                <a:cubicBezTo>
                  <a:pt x="11238" y="159327"/>
                  <a:pt x="127919" y="178377"/>
                  <a:pt x="158081" y="154565"/>
                </a:cubicBezTo>
                <a:cubicBezTo>
                  <a:pt x="188243" y="130753"/>
                  <a:pt x="192213" y="16452"/>
                  <a:pt x="181894" y="2165"/>
                </a:cubicBezTo>
                <a:cubicBezTo>
                  <a:pt x="171575" y="-12122"/>
                  <a:pt x="122363" y="48202"/>
                  <a:pt x="96169" y="68840"/>
                </a:cubicBezTo>
                <a:cubicBezTo>
                  <a:pt x="69975" y="89477"/>
                  <a:pt x="-9400" y="130753"/>
                  <a:pt x="919" y="14504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55702" y="1599957"/>
            <a:ext cx="1027269" cy="307777"/>
          </a:xfrm>
          <a:prstGeom prst="rect">
            <a:avLst/>
          </a:prstGeom>
          <a:noFill/>
        </p:spPr>
        <p:txBody>
          <a:bodyPr wrap="none" rtlCol="0">
            <a:spAutoFit/>
          </a:bodyPr>
          <a:lstStyle/>
          <a:p>
            <a:r>
              <a:rPr lang="en-US" sz="1400" dirty="0"/>
              <a:t>6.2 inch tail</a:t>
            </a:r>
          </a:p>
        </p:txBody>
      </p:sp>
      <p:pic>
        <p:nvPicPr>
          <p:cNvPr id="20"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2757" y="228883"/>
            <a:ext cx="1621198" cy="1213757"/>
          </a:xfrm>
          <a:prstGeom prst="rect">
            <a:avLst/>
          </a:prstGeom>
          <a:noFill/>
          <a:extLst>
            <a:ext uri="{909E8E84-426E-40DD-AFC4-6F175D3DCCD1}">
              <a14:hiddenFill xmlns:a14="http://schemas.microsoft.com/office/drawing/2010/main">
                <a:solidFill>
                  <a:srgbClr val="FFFFFF"/>
                </a:solidFill>
              </a14:hiddenFill>
            </a:ext>
          </a:extLst>
        </p:spPr>
      </p:pic>
      <p:sp>
        <p:nvSpPr>
          <p:cNvPr id="21" name="Freeform 20"/>
          <p:cNvSpPr/>
          <p:nvPr/>
        </p:nvSpPr>
        <p:spPr>
          <a:xfrm rot="20769647">
            <a:off x="253446" y="1346607"/>
            <a:ext cx="1411153" cy="247558"/>
          </a:xfrm>
          <a:custGeom>
            <a:avLst/>
            <a:gdLst>
              <a:gd name="connsiteX0" fmla="*/ 919 w 187020"/>
              <a:gd name="connsiteY0" fmla="*/ 145040 h 165861"/>
              <a:gd name="connsiteX1" fmla="*/ 158081 w 187020"/>
              <a:gd name="connsiteY1" fmla="*/ 154565 h 165861"/>
              <a:gd name="connsiteX2" fmla="*/ 181894 w 187020"/>
              <a:gd name="connsiteY2" fmla="*/ 2165 h 165861"/>
              <a:gd name="connsiteX3" fmla="*/ 96169 w 187020"/>
              <a:gd name="connsiteY3" fmla="*/ 68840 h 165861"/>
              <a:gd name="connsiteX4" fmla="*/ 919 w 187020"/>
              <a:gd name="connsiteY4" fmla="*/ 145040 h 16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20" h="165861">
                <a:moveTo>
                  <a:pt x="919" y="145040"/>
                </a:moveTo>
                <a:cubicBezTo>
                  <a:pt x="11238" y="159327"/>
                  <a:pt x="127919" y="178377"/>
                  <a:pt x="158081" y="154565"/>
                </a:cubicBezTo>
                <a:cubicBezTo>
                  <a:pt x="188243" y="130753"/>
                  <a:pt x="192213" y="16452"/>
                  <a:pt x="181894" y="2165"/>
                </a:cubicBezTo>
                <a:cubicBezTo>
                  <a:pt x="171575" y="-12122"/>
                  <a:pt x="122363" y="48202"/>
                  <a:pt x="96169" y="68840"/>
                </a:cubicBezTo>
                <a:cubicBezTo>
                  <a:pt x="69975" y="89477"/>
                  <a:pt x="-9400" y="130753"/>
                  <a:pt x="919" y="14504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104323" y="306514"/>
            <a:ext cx="1027269" cy="307777"/>
          </a:xfrm>
          <a:prstGeom prst="rect">
            <a:avLst/>
          </a:prstGeom>
          <a:noFill/>
        </p:spPr>
        <p:txBody>
          <a:bodyPr wrap="none" rtlCol="0">
            <a:spAutoFit/>
          </a:bodyPr>
          <a:lstStyle/>
          <a:p>
            <a:r>
              <a:rPr lang="en-US" sz="1400" dirty="0"/>
              <a:t>5.1 inch tail</a:t>
            </a:r>
          </a:p>
        </p:txBody>
      </p:sp>
      <p:pic>
        <p:nvPicPr>
          <p:cNvPr id="23" name="Picture 2" descr="http://www.clipartbest.com/cliparts/4i9/oMx/4i9oMxbG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286230" y="2781765"/>
            <a:ext cx="1621198" cy="1213757"/>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ular Callout 23"/>
          <p:cNvSpPr/>
          <p:nvPr/>
        </p:nvSpPr>
        <p:spPr>
          <a:xfrm>
            <a:off x="7286229" y="1105884"/>
            <a:ext cx="1740099" cy="1272163"/>
          </a:xfrm>
          <a:prstGeom prst="wedgeRoundRectCallout">
            <a:avLst>
              <a:gd name="adj1" fmla="val -32906"/>
              <a:gd name="adj2" fmla="val 8178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like guys whose tail is longer than average….</a:t>
            </a:r>
            <a:endParaRPr lang="en-US" sz="1600" dirty="0"/>
          </a:p>
        </p:txBody>
      </p:sp>
    </p:spTree>
    <p:extLst>
      <p:ext uri="{BB962C8B-B14F-4D97-AF65-F5344CB8AC3E}">
        <p14:creationId xmlns:p14="http://schemas.microsoft.com/office/powerpoint/2010/main" val="258472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2.staticflickr.com/4/3795/11993052523_05a889df18_b.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19" r="8476"/>
          <a:stretch/>
        </p:blipFill>
        <p:spPr bwMode="auto">
          <a:xfrm>
            <a:off x="0" y="1"/>
            <a:ext cx="91567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0856" y="6063740"/>
            <a:ext cx="7734425" cy="646331"/>
          </a:xfrm>
          <a:prstGeom prst="rect">
            <a:avLst/>
          </a:prstGeom>
        </p:spPr>
        <p:txBody>
          <a:bodyPr wrap="none">
            <a:spAutoFit/>
          </a:bodyPr>
          <a:lstStyle/>
          <a:p>
            <a:r>
              <a:rPr lang="en-US" sz="3600" dirty="0"/>
              <a:t>The pin-tailed whydah (</a:t>
            </a:r>
            <a:r>
              <a:rPr lang="en-US" sz="3600" i="1" dirty="0" err="1"/>
              <a:t>Vidua</a:t>
            </a:r>
            <a:r>
              <a:rPr lang="en-US" sz="3600" i="1" dirty="0"/>
              <a:t> </a:t>
            </a:r>
            <a:r>
              <a:rPr lang="en-US" sz="3600" i="1" dirty="0" err="1"/>
              <a:t>macroura</a:t>
            </a:r>
            <a:r>
              <a:rPr lang="en-US" sz="3600" dirty="0"/>
              <a:t>)</a:t>
            </a:r>
          </a:p>
        </p:txBody>
      </p:sp>
    </p:spTree>
    <p:extLst>
      <p:ext uri="{BB962C8B-B14F-4D97-AF65-F5344CB8AC3E}">
        <p14:creationId xmlns:p14="http://schemas.microsoft.com/office/powerpoint/2010/main" val="36580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p:cNvSpPr/>
          <p:nvPr/>
        </p:nvSpPr>
        <p:spPr>
          <a:xfrm rot="1755356">
            <a:off x="170354" y="978626"/>
            <a:ext cx="493238" cy="342900"/>
          </a:xfrm>
          <a:custGeom>
            <a:avLst/>
            <a:gdLst>
              <a:gd name="connsiteX0" fmla="*/ 919 w 187020"/>
              <a:gd name="connsiteY0" fmla="*/ 145040 h 165861"/>
              <a:gd name="connsiteX1" fmla="*/ 158081 w 187020"/>
              <a:gd name="connsiteY1" fmla="*/ 154565 h 165861"/>
              <a:gd name="connsiteX2" fmla="*/ 181894 w 187020"/>
              <a:gd name="connsiteY2" fmla="*/ 2165 h 165861"/>
              <a:gd name="connsiteX3" fmla="*/ 96169 w 187020"/>
              <a:gd name="connsiteY3" fmla="*/ 68840 h 165861"/>
              <a:gd name="connsiteX4" fmla="*/ 919 w 187020"/>
              <a:gd name="connsiteY4" fmla="*/ 145040 h 16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20" h="165861">
                <a:moveTo>
                  <a:pt x="919" y="145040"/>
                </a:moveTo>
                <a:cubicBezTo>
                  <a:pt x="11238" y="159327"/>
                  <a:pt x="127919" y="178377"/>
                  <a:pt x="158081" y="154565"/>
                </a:cubicBezTo>
                <a:cubicBezTo>
                  <a:pt x="188243" y="130753"/>
                  <a:pt x="192213" y="16452"/>
                  <a:pt x="181894" y="2165"/>
                </a:cubicBezTo>
                <a:cubicBezTo>
                  <a:pt x="171575" y="-12122"/>
                  <a:pt x="122363" y="48202"/>
                  <a:pt x="96169" y="68840"/>
                </a:cubicBezTo>
                <a:cubicBezTo>
                  <a:pt x="69975" y="89477"/>
                  <a:pt x="-9400" y="130753"/>
                  <a:pt x="919" y="1450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571" y="1645110"/>
            <a:ext cx="702436" cy="307777"/>
          </a:xfrm>
          <a:prstGeom prst="rect">
            <a:avLst/>
          </a:prstGeom>
          <a:noFill/>
        </p:spPr>
        <p:txBody>
          <a:bodyPr wrap="none" rtlCol="0">
            <a:spAutoFit/>
          </a:bodyPr>
          <a:lstStyle/>
          <a:p>
            <a:r>
              <a:rPr lang="en-US" sz="1400" dirty="0"/>
              <a:t>IQ = 96</a:t>
            </a:r>
          </a:p>
        </p:txBody>
      </p:sp>
      <p:sp>
        <p:nvSpPr>
          <p:cNvPr id="14" name="TextBox 13"/>
          <p:cNvSpPr txBox="1"/>
          <p:nvPr/>
        </p:nvSpPr>
        <p:spPr>
          <a:xfrm>
            <a:off x="0" y="3019651"/>
            <a:ext cx="702436" cy="307777"/>
          </a:xfrm>
          <a:prstGeom prst="rect">
            <a:avLst/>
          </a:prstGeom>
          <a:noFill/>
        </p:spPr>
        <p:txBody>
          <a:bodyPr wrap="none" rtlCol="0">
            <a:spAutoFit/>
          </a:bodyPr>
          <a:lstStyle/>
          <a:p>
            <a:r>
              <a:rPr lang="en-US" sz="1400" dirty="0"/>
              <a:t>IQ = 50</a:t>
            </a:r>
          </a:p>
        </p:txBody>
      </p:sp>
      <p:sp>
        <p:nvSpPr>
          <p:cNvPr id="15" name="TextBox 14"/>
          <p:cNvSpPr txBox="1"/>
          <p:nvPr/>
        </p:nvSpPr>
        <p:spPr>
          <a:xfrm>
            <a:off x="0" y="240408"/>
            <a:ext cx="702436" cy="307777"/>
          </a:xfrm>
          <a:prstGeom prst="rect">
            <a:avLst/>
          </a:prstGeom>
          <a:noFill/>
        </p:spPr>
        <p:txBody>
          <a:bodyPr wrap="none" rtlCol="0">
            <a:spAutoFit/>
          </a:bodyPr>
          <a:lstStyle/>
          <a:p>
            <a:r>
              <a:rPr lang="en-US" sz="1400" dirty="0"/>
              <a:t>IQ = 90</a:t>
            </a:r>
          </a:p>
        </p:txBody>
      </p:sp>
      <p:sp>
        <p:nvSpPr>
          <p:cNvPr id="18" name="TextBox 17"/>
          <p:cNvSpPr txBox="1"/>
          <p:nvPr/>
        </p:nvSpPr>
        <p:spPr>
          <a:xfrm>
            <a:off x="303536" y="4871303"/>
            <a:ext cx="801196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Sometime in the last few hundred thousand years, human female choice started to select for guys that where smarter than average (how did the females know who was smart?) </a:t>
            </a:r>
          </a:p>
          <a:p>
            <a:pPr marL="285750" indent="-285750">
              <a:buFont typeface="Arial" panose="020B0604020202020204" pitchFamily="34" charset="0"/>
              <a:buChar char="•"/>
            </a:pPr>
            <a:r>
              <a:rPr lang="en-US" dirty="0"/>
              <a:t>So, Human intelligent is just a by-product of this arbitrary accident.  </a:t>
            </a:r>
          </a:p>
        </p:txBody>
      </p:sp>
      <p:sp>
        <p:nvSpPr>
          <p:cNvPr id="20" name="Rounded Rectangular Callout 19"/>
          <p:cNvSpPr/>
          <p:nvPr/>
        </p:nvSpPr>
        <p:spPr>
          <a:xfrm>
            <a:off x="7286229" y="1105884"/>
            <a:ext cx="1740099" cy="1272163"/>
          </a:xfrm>
          <a:prstGeom prst="wedgeRoundRectCallout">
            <a:avLst>
              <a:gd name="adj1" fmla="val -32906"/>
              <a:gd name="adj2" fmla="val 8178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like guys whose are smarter than average….</a:t>
            </a:r>
            <a:endParaRPr lang="en-US" sz="1600" dirty="0"/>
          </a:p>
        </p:txBody>
      </p:sp>
      <p:pic>
        <p:nvPicPr>
          <p:cNvPr id="8194" name="Picture 2" descr="http://www.clker.com/cliparts/b/c/d/d/13161189651764016734Male%20and%20Female%20Bathroom.svg.hi.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9551"/>
          <a:stretch/>
        </p:blipFill>
        <p:spPr bwMode="auto">
          <a:xfrm>
            <a:off x="962042" y="127599"/>
            <a:ext cx="642969" cy="146771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www.clker.com/cliparts/b/c/d/d/13161189651764016734Male%20and%20Female%20Bathroom.svg.hi.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54496"/>
          <a:stretch/>
        </p:blipFill>
        <p:spPr bwMode="auto">
          <a:xfrm>
            <a:off x="7286229" y="2871418"/>
            <a:ext cx="723323" cy="146771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www.clker.com/cliparts/b/c/d/d/13161189651764016734Male%20and%20Female%20Bathroom.svg.hi.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9551"/>
          <a:stretch/>
        </p:blipFill>
        <p:spPr bwMode="auto">
          <a:xfrm>
            <a:off x="951895" y="1656560"/>
            <a:ext cx="642969" cy="146771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www.clker.com/cliparts/b/c/d/d/13161189651764016734Male%20and%20Female%20Bathroom.svg.hi.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9551"/>
          <a:stretch/>
        </p:blipFill>
        <p:spPr bwMode="auto">
          <a:xfrm>
            <a:off x="951894" y="3162355"/>
            <a:ext cx="642969" cy="1467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538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516</Words>
  <Application>Microsoft Office PowerPoint</Application>
  <PresentationFormat>On-screen Show (4:3)</PresentationFormat>
  <Paragraphs>58</Paragraphs>
  <Slides>10</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Why are Humans so Smart?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Before we get carried away, humans are not that smart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eamonn</dc:creator>
  <cp:lastModifiedBy>Eamonn Keogh</cp:lastModifiedBy>
  <cp:revision>25</cp:revision>
  <dcterms:created xsi:type="dcterms:W3CDTF">2006-08-16T00:00:00Z</dcterms:created>
  <dcterms:modified xsi:type="dcterms:W3CDTF">2017-11-15T15:36:13Z</dcterms:modified>
</cp:coreProperties>
</file>